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1"/>
  </p:sldMasterIdLst>
  <p:notesMasterIdLst>
    <p:notesMasterId r:id="rId78"/>
  </p:notesMasterIdLst>
  <p:handoutMasterIdLst>
    <p:handoutMasterId r:id="rId79"/>
  </p:handoutMasterIdLst>
  <p:sldIdLst>
    <p:sldId id="1801" r:id="rId2"/>
    <p:sldId id="1575" r:id="rId3"/>
    <p:sldId id="1591" r:id="rId4"/>
    <p:sldId id="1579" r:id="rId5"/>
    <p:sldId id="1580" r:id="rId6"/>
    <p:sldId id="1581" r:id="rId7"/>
    <p:sldId id="1582" r:id="rId8"/>
    <p:sldId id="1592" r:id="rId9"/>
    <p:sldId id="1583" r:id="rId10"/>
    <p:sldId id="1576" r:id="rId11"/>
    <p:sldId id="1698" r:id="rId12"/>
    <p:sldId id="1703" r:id="rId13"/>
    <p:sldId id="1598" r:id="rId14"/>
    <p:sldId id="1799" r:id="rId15"/>
    <p:sldId id="1599" r:id="rId16"/>
    <p:sldId id="1602" r:id="rId17"/>
    <p:sldId id="1600" r:id="rId18"/>
    <p:sldId id="1701" r:id="rId19"/>
    <p:sldId id="1603" r:id="rId20"/>
    <p:sldId id="1696" r:id="rId21"/>
    <p:sldId id="1584" r:id="rId22"/>
    <p:sldId id="1585" r:id="rId23"/>
    <p:sldId id="1606" r:id="rId24"/>
    <p:sldId id="1594" r:id="rId25"/>
    <p:sldId id="1595" r:id="rId26"/>
    <p:sldId id="1596" r:id="rId27"/>
    <p:sldId id="1597" r:id="rId28"/>
    <p:sldId id="1667" r:id="rId29"/>
    <p:sldId id="1702" r:id="rId30"/>
    <p:sldId id="1704" r:id="rId31"/>
    <p:sldId id="1705" r:id="rId32"/>
    <p:sldId id="365" r:id="rId33"/>
    <p:sldId id="1604" r:id="rId34"/>
    <p:sldId id="1709" r:id="rId35"/>
    <p:sldId id="1706" r:id="rId36"/>
    <p:sldId id="413" r:id="rId37"/>
    <p:sldId id="1710" r:id="rId38"/>
    <p:sldId id="1711" r:id="rId39"/>
    <p:sldId id="1712" r:id="rId40"/>
    <p:sldId id="1713" r:id="rId41"/>
    <p:sldId id="1609" r:id="rId42"/>
    <p:sldId id="1611" r:id="rId43"/>
    <p:sldId id="1612" r:id="rId44"/>
    <p:sldId id="1683" r:id="rId45"/>
    <p:sldId id="1684" r:id="rId46"/>
    <p:sldId id="1685" r:id="rId47"/>
    <p:sldId id="1687" r:id="rId48"/>
    <p:sldId id="1686" r:id="rId49"/>
    <p:sldId id="1613" r:id="rId50"/>
    <p:sldId id="1729" r:id="rId51"/>
    <p:sldId id="1615" r:id="rId52"/>
    <p:sldId id="1730" r:id="rId53"/>
    <p:sldId id="1724" r:id="rId54"/>
    <p:sldId id="1731" r:id="rId55"/>
    <p:sldId id="1708" r:id="rId56"/>
    <p:sldId id="1617" r:id="rId57"/>
    <p:sldId id="1618" r:id="rId58"/>
    <p:sldId id="1619" r:id="rId59"/>
    <p:sldId id="1620" r:id="rId60"/>
    <p:sldId id="1621" r:id="rId61"/>
    <p:sldId id="1732" r:id="rId62"/>
    <p:sldId id="1733" r:id="rId63"/>
    <p:sldId id="1734" r:id="rId64"/>
    <p:sldId id="1735" r:id="rId65"/>
    <p:sldId id="1736" r:id="rId66"/>
    <p:sldId id="1737" r:id="rId67"/>
    <p:sldId id="1738" r:id="rId68"/>
    <p:sldId id="1739" r:id="rId69"/>
    <p:sldId id="1740" r:id="rId70"/>
    <p:sldId id="1741" r:id="rId71"/>
    <p:sldId id="1742" r:id="rId72"/>
    <p:sldId id="1800" r:id="rId73"/>
    <p:sldId id="1614" r:id="rId74"/>
    <p:sldId id="1725" r:id="rId75"/>
    <p:sldId id="1798" r:id="rId76"/>
    <p:sldId id="1690" r:id="rId77"/>
  </p:sldIdLst>
  <p:sldSz cx="9144000" cy="6858000" type="screen4x3"/>
  <p:notesSz cx="7099300" cy="10234613"/>
  <p:defaultTextStyle>
    <a:defPPr>
      <a:defRPr lang="zh-CN"/>
    </a:defPPr>
    <a:lvl1pPr algn="l" rtl="0" fontAlgn="base">
      <a:spcBef>
        <a:spcPct val="0"/>
      </a:spcBef>
      <a:spcAft>
        <a:spcPct val="0"/>
      </a:spcAft>
      <a:defRPr kumimoji="1" sz="2400" kern="1200">
        <a:solidFill>
          <a:schemeClr val="tx1"/>
        </a:solidFill>
        <a:latin typeface="Times New Roman" charset="0"/>
        <a:ea typeface="黑体" charset="0"/>
        <a:cs typeface="+mn-cs"/>
      </a:defRPr>
    </a:lvl1pPr>
    <a:lvl2pPr marL="457200" algn="l" rtl="0" fontAlgn="base">
      <a:spcBef>
        <a:spcPct val="0"/>
      </a:spcBef>
      <a:spcAft>
        <a:spcPct val="0"/>
      </a:spcAft>
      <a:defRPr kumimoji="1" sz="2400" kern="1200">
        <a:solidFill>
          <a:schemeClr val="tx1"/>
        </a:solidFill>
        <a:latin typeface="Times New Roman" charset="0"/>
        <a:ea typeface="黑体" charset="0"/>
        <a:cs typeface="+mn-cs"/>
      </a:defRPr>
    </a:lvl2pPr>
    <a:lvl3pPr marL="914400" algn="l" rtl="0" fontAlgn="base">
      <a:spcBef>
        <a:spcPct val="0"/>
      </a:spcBef>
      <a:spcAft>
        <a:spcPct val="0"/>
      </a:spcAft>
      <a:defRPr kumimoji="1" sz="2400" kern="1200">
        <a:solidFill>
          <a:schemeClr val="tx1"/>
        </a:solidFill>
        <a:latin typeface="Times New Roman" charset="0"/>
        <a:ea typeface="黑体" charset="0"/>
        <a:cs typeface="+mn-cs"/>
      </a:defRPr>
    </a:lvl3pPr>
    <a:lvl4pPr marL="1371600" algn="l" rtl="0" fontAlgn="base">
      <a:spcBef>
        <a:spcPct val="0"/>
      </a:spcBef>
      <a:spcAft>
        <a:spcPct val="0"/>
      </a:spcAft>
      <a:defRPr kumimoji="1" sz="2400" kern="1200">
        <a:solidFill>
          <a:schemeClr val="tx1"/>
        </a:solidFill>
        <a:latin typeface="Times New Roman" charset="0"/>
        <a:ea typeface="黑体" charset="0"/>
        <a:cs typeface="+mn-cs"/>
      </a:defRPr>
    </a:lvl4pPr>
    <a:lvl5pPr marL="1828800" algn="l" rtl="0" fontAlgn="base">
      <a:spcBef>
        <a:spcPct val="0"/>
      </a:spcBef>
      <a:spcAft>
        <a:spcPct val="0"/>
      </a:spcAft>
      <a:defRPr kumimoji="1" sz="2400" kern="1200">
        <a:solidFill>
          <a:schemeClr val="tx1"/>
        </a:solidFill>
        <a:latin typeface="Times New Roman" charset="0"/>
        <a:ea typeface="黑体" charset="0"/>
        <a:cs typeface="+mn-cs"/>
      </a:defRPr>
    </a:lvl5pPr>
    <a:lvl6pPr marL="2286000" algn="l" defTabSz="914400" rtl="0" eaLnBrk="1" latinLnBrk="0" hangingPunct="1">
      <a:defRPr kumimoji="1" sz="2400" kern="1200">
        <a:solidFill>
          <a:schemeClr val="tx1"/>
        </a:solidFill>
        <a:latin typeface="Times New Roman" charset="0"/>
        <a:ea typeface="黑体" charset="0"/>
        <a:cs typeface="+mn-cs"/>
      </a:defRPr>
    </a:lvl6pPr>
    <a:lvl7pPr marL="2743200" algn="l" defTabSz="914400" rtl="0" eaLnBrk="1" latinLnBrk="0" hangingPunct="1">
      <a:defRPr kumimoji="1" sz="2400" kern="1200">
        <a:solidFill>
          <a:schemeClr val="tx1"/>
        </a:solidFill>
        <a:latin typeface="Times New Roman" charset="0"/>
        <a:ea typeface="黑体" charset="0"/>
        <a:cs typeface="+mn-cs"/>
      </a:defRPr>
    </a:lvl7pPr>
    <a:lvl8pPr marL="3200400" algn="l" defTabSz="914400" rtl="0" eaLnBrk="1" latinLnBrk="0" hangingPunct="1">
      <a:defRPr kumimoji="1" sz="2400" kern="1200">
        <a:solidFill>
          <a:schemeClr val="tx1"/>
        </a:solidFill>
        <a:latin typeface="Times New Roman" charset="0"/>
        <a:ea typeface="黑体" charset="0"/>
        <a:cs typeface="+mn-cs"/>
      </a:defRPr>
    </a:lvl8pPr>
    <a:lvl9pPr marL="3657600" algn="l" defTabSz="914400" rtl="0" eaLnBrk="1" latinLnBrk="0" hangingPunct="1">
      <a:defRPr kumimoji="1" sz="2400" kern="1200">
        <a:solidFill>
          <a:schemeClr val="tx1"/>
        </a:solidFill>
        <a:latin typeface="Times New Roman" charset="0"/>
        <a:ea typeface="黑体" charset="0"/>
        <a:cs typeface="+mn-cs"/>
      </a:defRPr>
    </a:lvl9pPr>
  </p:defaultTextStyle>
  <p:extLst>
    <p:ext uri="{EFAFB233-063F-42B5-8137-9DF3F51BA10A}">
      <p15:sldGuideLst xmlns:p15="http://schemas.microsoft.com/office/powerpoint/2012/main">
        <p15:guide id="1" orient="horz" pos="2160" userDrawn="1">
          <p15:clr>
            <a:srgbClr val="A4A3A4"/>
          </p15:clr>
        </p15:guide>
        <p15:guide id="2" pos="2924" userDrawn="1">
          <p15:clr>
            <a:srgbClr val="A4A3A4"/>
          </p15:clr>
        </p15:guide>
      </p15:sldGuideLst>
    </p:ext>
    <p:ext uri="{2D200454-40CA-4A62-9FC3-DE9A4176ACB9}">
      <p15:notesGuideLst xmlns:p15="http://schemas.microsoft.com/office/powerpoint/2012/main">
        <p15:guide id="1" orient="horz" pos="3224">
          <p15:clr>
            <a:srgbClr val="A4A3A4"/>
          </p15:clr>
        </p15:guide>
        <p15:guide id="2" pos="223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0000FF"/>
    <a:srgbClr val="0000CC"/>
    <a:srgbClr val="FF00FF"/>
    <a:srgbClr val="FF0000"/>
    <a:srgbClr val="006600"/>
    <a:srgbClr val="66FFFF"/>
    <a:srgbClr val="FFFF00"/>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主题样式 1 - 个性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主题样式 1 - 个性色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主题样式 1 - 个性色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775DCB02-9BB8-47FD-8907-85C794F793BA}" styleName="主题样式 1 - 个性色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08FB837D-C827-4EFA-A057-4D05807E0F7C}" styleName="主题样式 1 - 个性色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5758FB7-9AC5-4552-8A53-C91805E547FA}" styleName="主题样式 1 - 个性色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80" autoAdjust="0"/>
    <p:restoredTop sz="90925" autoAdjust="0"/>
  </p:normalViewPr>
  <p:slideViewPr>
    <p:cSldViewPr>
      <p:cViewPr varScale="1">
        <p:scale>
          <a:sx n="84" d="100"/>
          <a:sy n="84" d="100"/>
        </p:scale>
        <p:origin x="2144" y="184"/>
      </p:cViewPr>
      <p:guideLst>
        <p:guide orient="horz" pos="2160"/>
        <p:guide pos="292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55272"/>
    </p:cViewPr>
  </p:sorterViewPr>
  <p:notesViewPr>
    <p:cSldViewPr>
      <p:cViewPr varScale="1">
        <p:scale>
          <a:sx n="57" d="100"/>
          <a:sy n="57" d="100"/>
        </p:scale>
        <p:origin x="-1326" y="-90"/>
      </p:cViewPr>
      <p:guideLst>
        <p:guide orient="horz" pos="3224"/>
        <p:guide pos="2237"/>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notesMaster" Target="notesMasters/notesMaster1.xml"/><Relationship Id="rId8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0658" name="Rectangle 2"/>
          <p:cNvSpPr>
            <a:spLocks noGrp="1" noChangeArrowheads="1"/>
          </p:cNvSpPr>
          <p:nvPr>
            <p:ph type="hdr" sz="quarter"/>
          </p:nvPr>
        </p:nvSpPr>
        <p:spPr bwMode="auto">
          <a:xfrm>
            <a:off x="0" y="0"/>
            <a:ext cx="3074988" cy="509588"/>
          </a:xfrm>
          <a:prstGeom prst="rect">
            <a:avLst/>
          </a:prstGeom>
          <a:noFill/>
          <a:ln w="9525">
            <a:noFill/>
            <a:miter lim="800000"/>
            <a:headEnd/>
            <a:tailEnd/>
          </a:ln>
          <a:effectLst/>
        </p:spPr>
        <p:txBody>
          <a:bodyPr vert="horz" wrap="square" lIns="98962" tIns="49482" rIns="98962" bIns="49482" numCol="1" anchor="t" anchorCtr="0" compatLnSpc="1">
            <a:prstTxWarp prst="textNoShape">
              <a:avLst/>
            </a:prstTxWarp>
          </a:bodyPr>
          <a:lstStyle>
            <a:lvl1pPr defTabSz="990600">
              <a:defRPr sz="1200">
                <a:latin typeface="Times New Roman" pitchFamily="18" charset="0"/>
                <a:ea typeface="宋体" pitchFamily="2" charset="-122"/>
              </a:defRPr>
            </a:lvl1pPr>
          </a:lstStyle>
          <a:p>
            <a:pPr>
              <a:defRPr/>
            </a:pPr>
            <a:endParaRPr lang="en-US" altLang="zh-CN"/>
          </a:p>
        </p:txBody>
      </p:sp>
      <p:sp>
        <p:nvSpPr>
          <p:cNvPr id="70659" name="Rectangle 3"/>
          <p:cNvSpPr>
            <a:spLocks noGrp="1" noChangeArrowheads="1"/>
          </p:cNvSpPr>
          <p:nvPr>
            <p:ph type="dt" sz="quarter" idx="1"/>
          </p:nvPr>
        </p:nvSpPr>
        <p:spPr bwMode="auto">
          <a:xfrm>
            <a:off x="4022725" y="0"/>
            <a:ext cx="3074988" cy="509588"/>
          </a:xfrm>
          <a:prstGeom prst="rect">
            <a:avLst/>
          </a:prstGeom>
          <a:noFill/>
          <a:ln w="9525">
            <a:noFill/>
            <a:miter lim="800000"/>
            <a:headEnd/>
            <a:tailEnd/>
          </a:ln>
          <a:effectLst/>
        </p:spPr>
        <p:txBody>
          <a:bodyPr vert="horz" wrap="square" lIns="98962" tIns="49482" rIns="98962" bIns="49482" numCol="1" anchor="t" anchorCtr="0" compatLnSpc="1">
            <a:prstTxWarp prst="textNoShape">
              <a:avLst/>
            </a:prstTxWarp>
          </a:bodyPr>
          <a:lstStyle>
            <a:lvl1pPr algn="r" defTabSz="990600">
              <a:defRPr sz="1200">
                <a:latin typeface="Times New Roman" pitchFamily="18" charset="0"/>
                <a:ea typeface="宋体" pitchFamily="2" charset="-122"/>
              </a:defRPr>
            </a:lvl1pPr>
          </a:lstStyle>
          <a:p>
            <a:pPr>
              <a:defRPr/>
            </a:pPr>
            <a:endParaRPr lang="en-US" altLang="zh-CN"/>
          </a:p>
        </p:txBody>
      </p:sp>
      <p:sp>
        <p:nvSpPr>
          <p:cNvPr id="70660" name="Rectangle 4"/>
          <p:cNvSpPr>
            <a:spLocks noGrp="1" noChangeArrowheads="1"/>
          </p:cNvSpPr>
          <p:nvPr>
            <p:ph type="ftr" sz="quarter" idx="2"/>
          </p:nvPr>
        </p:nvSpPr>
        <p:spPr bwMode="auto">
          <a:xfrm>
            <a:off x="0" y="9721850"/>
            <a:ext cx="3074988" cy="511175"/>
          </a:xfrm>
          <a:prstGeom prst="rect">
            <a:avLst/>
          </a:prstGeom>
          <a:noFill/>
          <a:ln w="9525">
            <a:noFill/>
            <a:miter lim="800000"/>
            <a:headEnd/>
            <a:tailEnd/>
          </a:ln>
          <a:effectLst/>
        </p:spPr>
        <p:txBody>
          <a:bodyPr vert="horz" wrap="square" lIns="98962" tIns="49482" rIns="98962" bIns="49482" numCol="1" anchor="b" anchorCtr="0" compatLnSpc="1">
            <a:prstTxWarp prst="textNoShape">
              <a:avLst/>
            </a:prstTxWarp>
          </a:bodyPr>
          <a:lstStyle>
            <a:lvl1pPr defTabSz="990600">
              <a:defRPr sz="1200">
                <a:latin typeface="Times New Roman" pitchFamily="18" charset="0"/>
                <a:ea typeface="宋体" pitchFamily="2" charset="-122"/>
              </a:defRPr>
            </a:lvl1pPr>
          </a:lstStyle>
          <a:p>
            <a:pPr>
              <a:defRPr/>
            </a:pPr>
            <a:endParaRPr lang="en-US" altLang="zh-CN"/>
          </a:p>
        </p:txBody>
      </p:sp>
      <p:sp>
        <p:nvSpPr>
          <p:cNvPr id="70661" name="Rectangle 5"/>
          <p:cNvSpPr>
            <a:spLocks noGrp="1" noChangeArrowheads="1"/>
          </p:cNvSpPr>
          <p:nvPr>
            <p:ph type="sldNum" sz="quarter" idx="3"/>
          </p:nvPr>
        </p:nvSpPr>
        <p:spPr bwMode="auto">
          <a:xfrm>
            <a:off x="4022725" y="9721850"/>
            <a:ext cx="3074988" cy="511175"/>
          </a:xfrm>
          <a:prstGeom prst="rect">
            <a:avLst/>
          </a:prstGeom>
          <a:noFill/>
          <a:ln w="9525">
            <a:noFill/>
            <a:miter lim="800000"/>
            <a:headEnd/>
            <a:tailEnd/>
          </a:ln>
          <a:effectLst/>
        </p:spPr>
        <p:txBody>
          <a:bodyPr vert="horz" wrap="square" lIns="98962" tIns="49482" rIns="98962" bIns="49482" numCol="1" anchor="b" anchorCtr="0" compatLnSpc="1">
            <a:prstTxWarp prst="textNoShape">
              <a:avLst/>
            </a:prstTxWarp>
          </a:bodyPr>
          <a:lstStyle>
            <a:lvl1pPr algn="r" defTabSz="990600">
              <a:defRPr sz="1200">
                <a:ea typeface="宋体" charset="0"/>
              </a:defRPr>
            </a:lvl1pPr>
          </a:lstStyle>
          <a:p>
            <a:fld id="{C0DE92F1-6182-9345-95B7-25475EE2A7E7}" type="slidenum">
              <a:rPr lang="en-US" altLang="zh-CN"/>
              <a:pPr/>
              <a:t>‹#›</a:t>
            </a:fld>
            <a:endParaRPr lang="en-US" altLang="zh-CN"/>
          </a:p>
        </p:txBody>
      </p:sp>
    </p:spTree>
    <p:extLst>
      <p:ext uri="{BB962C8B-B14F-4D97-AF65-F5344CB8AC3E}">
        <p14:creationId xmlns:p14="http://schemas.microsoft.com/office/powerpoint/2010/main" val="13124249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634" name="Rectangle 2"/>
          <p:cNvSpPr>
            <a:spLocks noGrp="1" noChangeArrowheads="1"/>
          </p:cNvSpPr>
          <p:nvPr>
            <p:ph type="hdr" sz="quarter"/>
          </p:nvPr>
        </p:nvSpPr>
        <p:spPr bwMode="auto">
          <a:xfrm>
            <a:off x="0" y="0"/>
            <a:ext cx="3074988" cy="509588"/>
          </a:xfrm>
          <a:prstGeom prst="rect">
            <a:avLst/>
          </a:prstGeom>
          <a:noFill/>
          <a:ln w="9525">
            <a:noFill/>
            <a:miter lim="800000"/>
            <a:headEnd/>
            <a:tailEnd/>
          </a:ln>
          <a:effectLst/>
        </p:spPr>
        <p:txBody>
          <a:bodyPr vert="horz" wrap="square" lIns="98962" tIns="49482" rIns="98962" bIns="49482" numCol="1" anchor="t" anchorCtr="0" compatLnSpc="1">
            <a:prstTxWarp prst="textNoShape">
              <a:avLst/>
            </a:prstTxWarp>
          </a:bodyPr>
          <a:lstStyle>
            <a:lvl1pPr defTabSz="990600">
              <a:defRPr sz="1200">
                <a:latin typeface="Times New Roman" pitchFamily="18" charset="0"/>
                <a:ea typeface="宋体" pitchFamily="2" charset="-122"/>
              </a:defRPr>
            </a:lvl1pPr>
          </a:lstStyle>
          <a:p>
            <a:pPr>
              <a:defRPr/>
            </a:pPr>
            <a:endParaRPr lang="en-US" altLang="zh-CN"/>
          </a:p>
        </p:txBody>
      </p:sp>
      <p:sp>
        <p:nvSpPr>
          <p:cNvPr id="69635" name="Rectangle 3"/>
          <p:cNvSpPr>
            <a:spLocks noGrp="1" noChangeArrowheads="1"/>
          </p:cNvSpPr>
          <p:nvPr>
            <p:ph type="dt" idx="1"/>
          </p:nvPr>
        </p:nvSpPr>
        <p:spPr bwMode="auto">
          <a:xfrm>
            <a:off x="4022725" y="0"/>
            <a:ext cx="3074988" cy="509588"/>
          </a:xfrm>
          <a:prstGeom prst="rect">
            <a:avLst/>
          </a:prstGeom>
          <a:noFill/>
          <a:ln w="9525">
            <a:noFill/>
            <a:miter lim="800000"/>
            <a:headEnd/>
            <a:tailEnd/>
          </a:ln>
          <a:effectLst/>
        </p:spPr>
        <p:txBody>
          <a:bodyPr vert="horz" wrap="square" lIns="98962" tIns="49482" rIns="98962" bIns="49482" numCol="1" anchor="t" anchorCtr="0" compatLnSpc="1">
            <a:prstTxWarp prst="textNoShape">
              <a:avLst/>
            </a:prstTxWarp>
          </a:bodyPr>
          <a:lstStyle>
            <a:lvl1pPr algn="r" defTabSz="990600">
              <a:defRPr sz="1200">
                <a:latin typeface="Times New Roman" pitchFamily="18" charset="0"/>
                <a:ea typeface="宋体" pitchFamily="2" charset="-122"/>
              </a:defRPr>
            </a:lvl1pPr>
          </a:lstStyle>
          <a:p>
            <a:pPr>
              <a:defRPr/>
            </a:pPr>
            <a:endParaRPr lang="en-US" altLang="zh-CN"/>
          </a:p>
        </p:txBody>
      </p:sp>
      <p:sp>
        <p:nvSpPr>
          <p:cNvPr id="234500" name="Rectangle 4"/>
          <p:cNvSpPr>
            <a:spLocks noGrp="1" noRot="1" noChangeAspect="1" noChangeArrowheads="1" noTextEdit="1"/>
          </p:cNvSpPr>
          <p:nvPr>
            <p:ph type="sldImg" idx="2"/>
          </p:nvPr>
        </p:nvSpPr>
        <p:spPr bwMode="auto">
          <a:xfrm>
            <a:off x="998538" y="769938"/>
            <a:ext cx="5116512" cy="38369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9637" name="Rectangle 5"/>
          <p:cNvSpPr>
            <a:spLocks noGrp="1" noChangeArrowheads="1"/>
          </p:cNvSpPr>
          <p:nvPr>
            <p:ph type="body" sz="quarter" idx="3"/>
          </p:nvPr>
        </p:nvSpPr>
        <p:spPr bwMode="auto">
          <a:xfrm>
            <a:off x="708025" y="4860925"/>
            <a:ext cx="5683250" cy="4603750"/>
          </a:xfrm>
          <a:prstGeom prst="rect">
            <a:avLst/>
          </a:prstGeom>
          <a:noFill/>
          <a:ln w="9525">
            <a:noFill/>
            <a:miter lim="800000"/>
            <a:headEnd/>
            <a:tailEnd/>
          </a:ln>
          <a:effectLst/>
        </p:spPr>
        <p:txBody>
          <a:bodyPr vert="horz" wrap="square" lIns="98962" tIns="49482" rIns="98962" bIns="49482"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9638" name="Rectangle 6"/>
          <p:cNvSpPr>
            <a:spLocks noGrp="1" noChangeArrowheads="1"/>
          </p:cNvSpPr>
          <p:nvPr>
            <p:ph type="ftr" sz="quarter" idx="4"/>
          </p:nvPr>
        </p:nvSpPr>
        <p:spPr bwMode="auto">
          <a:xfrm>
            <a:off x="0" y="9721850"/>
            <a:ext cx="3074988" cy="511175"/>
          </a:xfrm>
          <a:prstGeom prst="rect">
            <a:avLst/>
          </a:prstGeom>
          <a:noFill/>
          <a:ln w="9525">
            <a:noFill/>
            <a:miter lim="800000"/>
            <a:headEnd/>
            <a:tailEnd/>
          </a:ln>
          <a:effectLst/>
        </p:spPr>
        <p:txBody>
          <a:bodyPr vert="horz" wrap="square" lIns="98962" tIns="49482" rIns="98962" bIns="49482" numCol="1" anchor="b" anchorCtr="0" compatLnSpc="1">
            <a:prstTxWarp prst="textNoShape">
              <a:avLst/>
            </a:prstTxWarp>
          </a:bodyPr>
          <a:lstStyle>
            <a:lvl1pPr defTabSz="990600">
              <a:defRPr sz="1200">
                <a:latin typeface="Times New Roman" pitchFamily="18" charset="0"/>
                <a:ea typeface="宋体" pitchFamily="2" charset="-122"/>
              </a:defRPr>
            </a:lvl1pPr>
          </a:lstStyle>
          <a:p>
            <a:pPr>
              <a:defRPr/>
            </a:pPr>
            <a:endParaRPr lang="en-US" altLang="zh-CN"/>
          </a:p>
        </p:txBody>
      </p:sp>
      <p:sp>
        <p:nvSpPr>
          <p:cNvPr id="69639" name="Rectangle 7"/>
          <p:cNvSpPr>
            <a:spLocks noGrp="1" noChangeArrowheads="1"/>
          </p:cNvSpPr>
          <p:nvPr>
            <p:ph type="sldNum" sz="quarter" idx="5"/>
          </p:nvPr>
        </p:nvSpPr>
        <p:spPr bwMode="auto">
          <a:xfrm>
            <a:off x="4022725" y="9721850"/>
            <a:ext cx="3074988" cy="511175"/>
          </a:xfrm>
          <a:prstGeom prst="rect">
            <a:avLst/>
          </a:prstGeom>
          <a:noFill/>
          <a:ln w="9525">
            <a:noFill/>
            <a:miter lim="800000"/>
            <a:headEnd/>
            <a:tailEnd/>
          </a:ln>
          <a:effectLst/>
        </p:spPr>
        <p:txBody>
          <a:bodyPr vert="horz" wrap="square" lIns="98962" tIns="49482" rIns="98962" bIns="49482" numCol="1" anchor="b" anchorCtr="0" compatLnSpc="1">
            <a:prstTxWarp prst="textNoShape">
              <a:avLst/>
            </a:prstTxWarp>
          </a:bodyPr>
          <a:lstStyle>
            <a:lvl1pPr algn="r" defTabSz="990600">
              <a:defRPr sz="1200">
                <a:ea typeface="宋体" charset="0"/>
              </a:defRPr>
            </a:lvl1pPr>
          </a:lstStyle>
          <a:p>
            <a:fld id="{12A20F83-11C8-0B47-BD29-91B0B6F04A42}" type="slidenum">
              <a:rPr lang="en-US" altLang="zh-CN"/>
              <a:pPr/>
              <a:t>‹#›</a:t>
            </a:fld>
            <a:endParaRPr lang="en-US" altLang="zh-CN"/>
          </a:p>
        </p:txBody>
      </p:sp>
    </p:spTree>
    <p:extLst>
      <p:ext uri="{BB962C8B-B14F-4D97-AF65-F5344CB8AC3E}">
        <p14:creationId xmlns:p14="http://schemas.microsoft.com/office/powerpoint/2010/main" val="98674249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12A20F83-11C8-0B47-BD29-91B0B6F04A42}" type="slidenum">
              <a:rPr lang="en-US" altLang="zh-CN" smtClean="0"/>
              <a:pPr/>
              <a:t>3</a:t>
            </a:fld>
            <a:endParaRPr lang="en-US" altLang="zh-CN"/>
          </a:p>
        </p:txBody>
      </p:sp>
    </p:spTree>
    <p:extLst>
      <p:ext uri="{BB962C8B-B14F-4D97-AF65-F5344CB8AC3E}">
        <p14:creationId xmlns:p14="http://schemas.microsoft.com/office/powerpoint/2010/main" val="23510312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8066" name="Rectangle 7"/>
          <p:cNvSpPr txBox="1">
            <a:spLocks noGrp="1" noChangeArrowheads="1"/>
          </p:cNvSpPr>
          <p:nvPr/>
        </p:nvSpPr>
        <p:spPr bwMode="auto">
          <a:xfrm>
            <a:off x="4022725" y="9721850"/>
            <a:ext cx="3074988"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8962" tIns="49482" rIns="98962" bIns="49482" anchor="b"/>
          <a:lstStyle>
            <a:lvl1pPr defTabSz="990600" eaLnBrk="0" hangingPunct="0">
              <a:defRPr kumimoji="1" sz="2400">
                <a:solidFill>
                  <a:schemeClr val="tx1"/>
                </a:solidFill>
                <a:latin typeface="Times New Roman" charset="0"/>
                <a:ea typeface="黑体" charset="0"/>
              </a:defRPr>
            </a:lvl1pPr>
            <a:lvl2pPr marL="742950" indent="-285750" defTabSz="990600" eaLnBrk="0" hangingPunct="0">
              <a:defRPr kumimoji="1" sz="2400">
                <a:solidFill>
                  <a:schemeClr val="tx1"/>
                </a:solidFill>
                <a:latin typeface="Times New Roman" charset="0"/>
                <a:ea typeface="黑体" charset="0"/>
              </a:defRPr>
            </a:lvl2pPr>
            <a:lvl3pPr marL="1143000" indent="-228600" defTabSz="990600" eaLnBrk="0" hangingPunct="0">
              <a:defRPr kumimoji="1" sz="2400">
                <a:solidFill>
                  <a:schemeClr val="tx1"/>
                </a:solidFill>
                <a:latin typeface="Times New Roman" charset="0"/>
                <a:ea typeface="黑体" charset="0"/>
              </a:defRPr>
            </a:lvl3pPr>
            <a:lvl4pPr marL="1600200" indent="-228600" defTabSz="990600" eaLnBrk="0" hangingPunct="0">
              <a:defRPr kumimoji="1" sz="2400">
                <a:solidFill>
                  <a:schemeClr val="tx1"/>
                </a:solidFill>
                <a:latin typeface="Times New Roman" charset="0"/>
                <a:ea typeface="黑体" charset="0"/>
              </a:defRPr>
            </a:lvl4pPr>
            <a:lvl5pPr marL="2057400" indent="-228600" defTabSz="990600" eaLnBrk="0" hangingPunct="0">
              <a:defRPr kumimoji="1" sz="2400">
                <a:solidFill>
                  <a:schemeClr val="tx1"/>
                </a:solidFill>
                <a:latin typeface="Times New Roman" charset="0"/>
                <a:ea typeface="黑体" charset="0"/>
              </a:defRPr>
            </a:lvl5pPr>
            <a:lvl6pPr marL="2514600" indent="-228600" defTabSz="990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defTabSz="990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defTabSz="990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defTabSz="990600" eaLnBrk="0" fontAlgn="base" hangingPunct="0">
              <a:spcBef>
                <a:spcPct val="0"/>
              </a:spcBef>
              <a:spcAft>
                <a:spcPct val="0"/>
              </a:spcAft>
              <a:defRPr kumimoji="1" sz="2400">
                <a:solidFill>
                  <a:schemeClr val="tx1"/>
                </a:solidFill>
                <a:latin typeface="Times New Roman" charset="0"/>
                <a:ea typeface="黑体" charset="0"/>
              </a:defRPr>
            </a:lvl9pPr>
          </a:lstStyle>
          <a:p>
            <a:pPr algn="r" eaLnBrk="1" hangingPunct="1"/>
            <a:fld id="{17471058-48EF-B740-9197-D86A409AF3A0}" type="slidenum">
              <a:rPr lang="en-US" altLang="zh-CN" sz="1200">
                <a:ea typeface="宋体" charset="0"/>
              </a:rPr>
              <a:pPr algn="r" eaLnBrk="1" hangingPunct="1"/>
              <a:t>73</a:t>
            </a:fld>
            <a:endParaRPr lang="en-US" altLang="zh-CN" sz="1200">
              <a:ea typeface="宋体" charset="0"/>
            </a:endParaRPr>
          </a:p>
        </p:txBody>
      </p:sp>
      <p:sp>
        <p:nvSpPr>
          <p:cNvPr id="728067" name="Rectangle 2"/>
          <p:cNvSpPr>
            <a:spLocks noGrp="1" noRot="1" noChangeAspect="1" noChangeArrowheads="1" noTextEdit="1"/>
          </p:cNvSpPr>
          <p:nvPr>
            <p:ph type="sldImg"/>
          </p:nvPr>
        </p:nvSpPr>
        <p:spPr>
          <a:xfrm>
            <a:off x="992188" y="768350"/>
            <a:ext cx="5114925" cy="3836988"/>
          </a:xfrm>
          <a:solidFill>
            <a:srgbClr val="FFFFFF"/>
          </a:solidFill>
          <a:ln/>
        </p:spPr>
      </p:sp>
      <p:sp>
        <p:nvSpPr>
          <p:cNvPr id="728068" name="Rectangle 3"/>
          <p:cNvSpPr>
            <a:spLocks noGrp="1" noChangeArrowheads="1"/>
          </p:cNvSpPr>
          <p:nvPr>
            <p:ph type="body" idx="1"/>
          </p:nvPr>
        </p:nvSpPr>
        <p:spPr>
          <a:xfrm>
            <a:off x="709613" y="4860925"/>
            <a:ext cx="5680075" cy="4605338"/>
          </a:xfrm>
          <a:solidFill>
            <a:srgbClr val="FFFFFF"/>
          </a:solidFill>
          <a:ln>
            <a:solidFill>
              <a:srgbClr val="000000"/>
            </a:solidFill>
          </a:ln>
        </p:spPr>
        <p:txBody>
          <a:bodyPr lIns="99048" tIns="49524" rIns="99048" bIns="49524"/>
          <a:lstStyle/>
          <a:p>
            <a:pPr eaLnBrk="1" hangingPunct="1"/>
            <a:endParaRPr lang="zh-CN" altLang="zh-CN">
              <a:latin typeface="Times New Roman" charset="0"/>
              <a:ea typeface="宋体" charset="0"/>
            </a:endParaRPr>
          </a:p>
        </p:txBody>
      </p:sp>
    </p:spTree>
    <p:extLst>
      <p:ext uri="{BB962C8B-B14F-4D97-AF65-F5344CB8AC3E}">
        <p14:creationId xmlns:p14="http://schemas.microsoft.com/office/powerpoint/2010/main" val="3683580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Rectangle 7">
            <a:extLst>
              <a:ext uri="{FF2B5EF4-FFF2-40B4-BE49-F238E27FC236}">
                <a16:creationId xmlns:a16="http://schemas.microsoft.com/office/drawing/2014/main" id="{3046D8E1-7EA8-E944-BE75-0061D0571E2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defTabSz="99060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defTabSz="990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F6DE1869-DB50-C94B-81FE-89B2FA174563}" type="slidenum">
              <a:rPr lang="en-US" altLang="zh-CN"/>
              <a:pPr>
                <a:spcBef>
                  <a:spcPct val="0"/>
                </a:spcBef>
              </a:pPr>
              <a:t>22</a:t>
            </a:fld>
            <a:endParaRPr lang="en-US" altLang="zh-CN"/>
          </a:p>
        </p:txBody>
      </p:sp>
      <p:sp>
        <p:nvSpPr>
          <p:cNvPr id="56322" name="Rectangle 2">
            <a:extLst>
              <a:ext uri="{FF2B5EF4-FFF2-40B4-BE49-F238E27FC236}">
                <a16:creationId xmlns:a16="http://schemas.microsoft.com/office/drawing/2014/main" id="{E462679B-93A7-7E4A-978D-6E1A02B99484}"/>
              </a:ext>
            </a:extLst>
          </p:cNvPr>
          <p:cNvSpPr>
            <a:spLocks noGrp="1" noRot="1" noChangeAspect="1" noChangeArrowheads="1" noTextEdit="1"/>
          </p:cNvSpPr>
          <p:nvPr>
            <p:ph type="sldImg"/>
          </p:nvPr>
        </p:nvSpPr>
        <p:spPr>
          <a:xfrm>
            <a:off x="992188" y="768350"/>
            <a:ext cx="5114925" cy="3836988"/>
          </a:xfrm>
          <a:solidFill>
            <a:srgbClr val="FFFFFF"/>
          </a:solidFill>
          <a:ln/>
        </p:spPr>
      </p:sp>
      <p:sp>
        <p:nvSpPr>
          <p:cNvPr id="56323" name="Rectangle 3">
            <a:extLst>
              <a:ext uri="{FF2B5EF4-FFF2-40B4-BE49-F238E27FC236}">
                <a16:creationId xmlns:a16="http://schemas.microsoft.com/office/drawing/2014/main" id="{5218D8D6-9B49-6E4E-BEC4-F6673C1B657F}"/>
              </a:ext>
            </a:extLst>
          </p:cNvPr>
          <p:cNvSpPr>
            <a:spLocks noGrp="1" noChangeArrowheads="1"/>
          </p:cNvSpPr>
          <p:nvPr>
            <p:ph type="body" idx="1"/>
          </p:nvPr>
        </p:nvSpPr>
        <p:spPr>
          <a:xfrm>
            <a:off x="709613" y="4860925"/>
            <a:ext cx="5680075" cy="4605338"/>
          </a:xfrm>
          <a:solidFill>
            <a:srgbClr val="FFFFFF"/>
          </a:solidFill>
          <a:ln>
            <a:solidFill>
              <a:srgbClr val="000000"/>
            </a:solidFill>
          </a:ln>
        </p:spPr>
        <p:txBody>
          <a:bodyPr lIns="99048" tIns="49524" rIns="99048" bIns="49524"/>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200" b="1" dirty="0"/>
              <a:t>在封闭型硼烷</a:t>
            </a:r>
            <a:r>
              <a:rPr lang="en-US" altLang="zh-CN" sz="1200" b="1" dirty="0" err="1"/>
              <a:t>B</a:t>
            </a:r>
            <a:r>
              <a:rPr lang="en-US" altLang="zh-CN" sz="1200" b="1" baseline="-30000" dirty="0" err="1"/>
              <a:t>n</a:t>
            </a:r>
            <a:r>
              <a:rPr lang="zh-CN" altLang="en-US" sz="1200" b="1" dirty="0"/>
              <a:t>骨干的化学键中含有</a:t>
            </a:r>
            <a:r>
              <a:rPr lang="en-US" altLang="zh-CN" sz="1200" b="1" dirty="0"/>
              <a:t>(n-2)</a:t>
            </a:r>
            <a:r>
              <a:rPr lang="zh-CN" altLang="en-US" sz="1200" b="1" dirty="0"/>
              <a:t>个</a:t>
            </a:r>
            <a:r>
              <a:rPr lang="en-US" altLang="zh-CN" sz="1200" b="1" dirty="0"/>
              <a:t>BBB 3c-2e</a:t>
            </a:r>
            <a:r>
              <a:rPr lang="zh-CN" altLang="en-US" sz="1200" b="1" dirty="0"/>
              <a:t>键和</a:t>
            </a:r>
            <a:r>
              <a:rPr lang="en-US" altLang="zh-CN" sz="1200" b="1" dirty="0"/>
              <a:t>3</a:t>
            </a:r>
            <a:r>
              <a:rPr lang="zh-CN" altLang="en-US" sz="1200" b="1" dirty="0"/>
              <a:t>个</a:t>
            </a:r>
            <a:r>
              <a:rPr lang="en-US" altLang="zh-CN" sz="1200" b="1" dirty="0"/>
              <a:t>B-B 2c-2e</a:t>
            </a:r>
            <a:r>
              <a:rPr lang="zh-CN" altLang="en-US" sz="1200" b="1" dirty="0"/>
              <a:t>键。这些键需要</a:t>
            </a:r>
            <a:r>
              <a:rPr lang="en-US" altLang="zh-CN" sz="1200" b="1" dirty="0"/>
              <a:t>(n-2)+3=n+1</a:t>
            </a:r>
            <a:r>
              <a:rPr lang="zh-CN" altLang="en-US" sz="1200" b="1" dirty="0"/>
              <a:t>个电子对。这一结论有时被称为</a:t>
            </a:r>
            <a:r>
              <a:rPr lang="zh-CN" altLang="en-US" sz="1200" b="1" u="none" dirty="0"/>
              <a:t>多面体骨干电子对理论</a:t>
            </a:r>
            <a:r>
              <a:rPr lang="zh-CN" altLang="en-US" sz="1200" b="1" u="none" dirty="0">
                <a:solidFill>
                  <a:srgbClr val="FF0066"/>
                </a:solidFill>
              </a:rPr>
              <a:t>（</a:t>
            </a:r>
            <a:r>
              <a:rPr lang="en-US" altLang="zh-CN" sz="1200" b="1" u="none" dirty="0">
                <a:solidFill>
                  <a:srgbClr val="FF0066"/>
                </a:solidFill>
              </a:rPr>
              <a:t>wade</a:t>
            </a:r>
            <a:r>
              <a:rPr lang="zh-CN" altLang="en-US" sz="1200" b="1" u="none" dirty="0">
                <a:solidFill>
                  <a:srgbClr val="FF0066"/>
                </a:solidFill>
              </a:rPr>
              <a:t>规则）</a:t>
            </a:r>
            <a:r>
              <a:rPr lang="zh-CN" altLang="en-US" sz="1200" b="1" dirty="0"/>
              <a:t>：一个稳定的封闭型由</a:t>
            </a:r>
            <a:r>
              <a:rPr lang="en-US" altLang="zh-CN" sz="1200" b="1" dirty="0"/>
              <a:t>n</a:t>
            </a:r>
            <a:r>
              <a:rPr lang="zh-CN" altLang="en-US" sz="1200" b="1" dirty="0"/>
              <a:t>个顶点的原子簇化合物需要（</a:t>
            </a:r>
            <a:r>
              <a:rPr lang="en-US" altLang="zh-CN" sz="1200" b="1" dirty="0"/>
              <a:t>2n+2</a:t>
            </a:r>
            <a:r>
              <a:rPr lang="zh-CN" altLang="en-US" sz="1200" b="1" dirty="0"/>
              <a:t>）个骨干电子。</a:t>
            </a:r>
            <a:r>
              <a:rPr kumimoji="0" lang="en-US" altLang="zh-CN" sz="1200" dirty="0">
                <a:latin typeface="SimHei" panose="02010609060101010101" pitchFamily="49" charset="-122"/>
                <a:ea typeface="SimHei" panose="02010609060101010101" pitchFamily="49" charset="-122"/>
              </a:rPr>
              <a:t>(</a:t>
            </a:r>
            <a:r>
              <a:rPr kumimoji="0" lang="zh-CN" altLang="en-US" sz="1200" dirty="0">
                <a:latin typeface="SimHei" panose="02010609060101010101" pitchFamily="49" charset="-122"/>
                <a:ea typeface="SimHei" panose="02010609060101010101" pitchFamily="49" charset="-122"/>
              </a:rPr>
              <a:t>自燃</a:t>
            </a:r>
            <a:r>
              <a:rPr kumimoji="0" lang="en-US" altLang="zh-CN" sz="1200" dirty="0">
                <a:latin typeface="SimHei" panose="02010609060101010101" pitchFamily="49" charset="-122"/>
                <a:ea typeface="SimHei" panose="02010609060101010101" pitchFamily="49" charset="-122"/>
              </a:rPr>
              <a:t>, </a:t>
            </a:r>
            <a:r>
              <a:rPr kumimoji="0" lang="zh-CN" altLang="en-US" sz="1200" dirty="0">
                <a:latin typeface="SimHei" panose="02010609060101010101" pitchFamily="49" charset="-122"/>
                <a:ea typeface="SimHei" panose="02010609060101010101" pitchFamily="49" charset="-122"/>
              </a:rPr>
              <a:t>水解</a:t>
            </a:r>
            <a:r>
              <a:rPr kumimoji="0" lang="en-US" altLang="zh-CN" sz="1200" dirty="0">
                <a:latin typeface="SimHei" panose="02010609060101010101" pitchFamily="49" charset="-122"/>
                <a:ea typeface="SimHei" panose="02010609060101010101" pitchFamily="49" charset="-122"/>
              </a:rPr>
              <a:t>)</a:t>
            </a:r>
          </a:p>
          <a:p>
            <a:pPr eaLnBrk="1" hangingPunct="1"/>
            <a:endParaRPr lang="zh-CN" altLang="zh-CN" dirty="0"/>
          </a:p>
        </p:txBody>
      </p:sp>
    </p:spTree>
    <p:extLst>
      <p:ext uri="{BB962C8B-B14F-4D97-AF65-F5344CB8AC3E}">
        <p14:creationId xmlns:p14="http://schemas.microsoft.com/office/powerpoint/2010/main" val="809606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5058" name="Rectangle 7">
            <a:extLst>
              <a:ext uri="{FF2B5EF4-FFF2-40B4-BE49-F238E27FC236}">
                <a16:creationId xmlns:a16="http://schemas.microsoft.com/office/drawing/2014/main" id="{933A6A4B-3AFF-0D46-852D-882A0F6C18A3}"/>
              </a:ext>
            </a:extLst>
          </p:cNvPr>
          <p:cNvSpPr txBox="1">
            <a:spLocks noGrp="1" noChangeArrowheads="1"/>
          </p:cNvSpPr>
          <p:nvPr/>
        </p:nvSpPr>
        <p:spPr bwMode="auto">
          <a:xfrm>
            <a:off x="4022725" y="9721850"/>
            <a:ext cx="3074988"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8962" tIns="49482" rIns="98962" bIns="49482" anchor="b"/>
          <a:lstStyle>
            <a:lvl1pPr defTabSz="990600" eaLnBrk="0" hangingPunct="0">
              <a:defRPr kumimoji="1" sz="2400">
                <a:solidFill>
                  <a:schemeClr val="tx1"/>
                </a:solidFill>
                <a:latin typeface="Times New Roman" panose="02020603050405020304" pitchFamily="18" charset="0"/>
                <a:ea typeface="黑体" panose="02010609060101010101" pitchFamily="49" charset="-122"/>
              </a:defRPr>
            </a:lvl1pPr>
            <a:lvl2pPr marL="742950" indent="-285750" defTabSz="990600" eaLnBrk="0" hangingPunct="0">
              <a:defRPr kumimoji="1" sz="2400">
                <a:solidFill>
                  <a:schemeClr val="tx1"/>
                </a:solidFill>
                <a:latin typeface="Times New Roman" panose="02020603050405020304" pitchFamily="18" charset="0"/>
                <a:ea typeface="黑体" panose="02010609060101010101" pitchFamily="49" charset="-122"/>
              </a:defRPr>
            </a:lvl2pPr>
            <a:lvl3pPr marL="1143000" indent="-228600" defTabSz="990600" eaLnBrk="0" hangingPunct="0">
              <a:defRPr kumimoji="1" sz="2400">
                <a:solidFill>
                  <a:schemeClr val="tx1"/>
                </a:solidFill>
                <a:latin typeface="Times New Roman" panose="02020603050405020304" pitchFamily="18" charset="0"/>
                <a:ea typeface="黑体" panose="02010609060101010101" pitchFamily="49" charset="-122"/>
              </a:defRPr>
            </a:lvl3pPr>
            <a:lvl4pPr marL="1600200" indent="-228600" defTabSz="990600" eaLnBrk="0" hangingPunct="0">
              <a:defRPr kumimoji="1" sz="2400">
                <a:solidFill>
                  <a:schemeClr val="tx1"/>
                </a:solidFill>
                <a:latin typeface="Times New Roman" panose="02020603050405020304" pitchFamily="18" charset="0"/>
                <a:ea typeface="黑体" panose="02010609060101010101" pitchFamily="49" charset="-122"/>
              </a:defRPr>
            </a:lvl4pPr>
            <a:lvl5pPr marL="2057400" indent="-228600" defTabSz="990600" eaLnBrk="0" hangingPunct="0">
              <a:defRPr kumimoji="1" sz="2400">
                <a:solidFill>
                  <a:schemeClr val="tx1"/>
                </a:solidFill>
                <a:latin typeface="Times New Roman" panose="02020603050405020304" pitchFamily="18" charset="0"/>
                <a:ea typeface="黑体" panose="02010609060101010101" pitchFamily="49" charset="-122"/>
              </a:defRPr>
            </a:lvl5pPr>
            <a:lvl6pPr marL="25146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49" charset="-122"/>
              </a:defRPr>
            </a:lvl6pPr>
            <a:lvl7pPr marL="29718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49" charset="-122"/>
              </a:defRPr>
            </a:lvl7pPr>
            <a:lvl8pPr marL="34290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49" charset="-122"/>
              </a:defRPr>
            </a:lvl8pPr>
            <a:lvl9pPr marL="3886200" indent="-228600" defTabSz="990600"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49" charset="-122"/>
              </a:defRPr>
            </a:lvl9pPr>
          </a:lstStyle>
          <a:p>
            <a:pPr algn="r" eaLnBrk="1" hangingPunct="1"/>
            <a:fld id="{0F60FE34-CB3A-344F-A9E3-8504B91C73F4}" type="slidenum">
              <a:rPr lang="en-US" altLang="zh-CN" sz="1200">
                <a:ea typeface="宋体" panose="02010600030101010101" pitchFamily="2" charset="-122"/>
              </a:rPr>
              <a:pPr algn="r" eaLnBrk="1" hangingPunct="1"/>
              <a:t>28</a:t>
            </a:fld>
            <a:endParaRPr lang="en-US" altLang="zh-CN" sz="1200">
              <a:ea typeface="宋体" panose="02010600030101010101" pitchFamily="2" charset="-122"/>
            </a:endParaRPr>
          </a:p>
        </p:txBody>
      </p:sp>
      <p:sp>
        <p:nvSpPr>
          <p:cNvPr id="685059" name="Rectangle 2">
            <a:extLst>
              <a:ext uri="{FF2B5EF4-FFF2-40B4-BE49-F238E27FC236}">
                <a16:creationId xmlns:a16="http://schemas.microsoft.com/office/drawing/2014/main" id="{398E1CD1-5832-5047-A28E-2FBCF5497007}"/>
              </a:ext>
            </a:extLst>
          </p:cNvPr>
          <p:cNvSpPr>
            <a:spLocks noGrp="1" noRot="1" noChangeAspect="1" noChangeArrowheads="1" noTextEdit="1"/>
          </p:cNvSpPr>
          <p:nvPr>
            <p:ph type="sldImg"/>
          </p:nvPr>
        </p:nvSpPr>
        <p:spPr>
          <a:xfrm>
            <a:off x="992188" y="768350"/>
            <a:ext cx="5114925" cy="3836988"/>
          </a:xfrm>
          <a:solidFill>
            <a:srgbClr val="FFFFFF"/>
          </a:solidFill>
          <a:ln/>
        </p:spPr>
      </p:sp>
      <p:sp>
        <p:nvSpPr>
          <p:cNvPr id="685060" name="Rectangle 3">
            <a:extLst>
              <a:ext uri="{FF2B5EF4-FFF2-40B4-BE49-F238E27FC236}">
                <a16:creationId xmlns:a16="http://schemas.microsoft.com/office/drawing/2014/main" id="{C8A85058-F3BB-2F4D-898A-BB35C6B62EF1}"/>
              </a:ext>
            </a:extLst>
          </p:cNvPr>
          <p:cNvSpPr>
            <a:spLocks noGrp="1" noChangeArrowheads="1"/>
          </p:cNvSpPr>
          <p:nvPr>
            <p:ph type="body" idx="1"/>
          </p:nvPr>
        </p:nvSpPr>
        <p:spPr>
          <a:xfrm>
            <a:off x="709613" y="4860925"/>
            <a:ext cx="5680075" cy="4605338"/>
          </a:xfrm>
          <a:solidFill>
            <a:srgbClr val="FFFFFF"/>
          </a:solidFill>
          <a:ln>
            <a:solidFill>
              <a:srgbClr val="000000"/>
            </a:solidFill>
          </a:ln>
        </p:spPr>
        <p:txBody>
          <a:bodyPr lIns="99048" tIns="49524" rIns="99048" bIns="49524"/>
          <a:lstStyle/>
          <a:p>
            <a:pPr eaLnBrk="1" hangingPunct="1"/>
            <a:r>
              <a:rPr lang="zh-CN" altLang="en-US" dirty="0"/>
              <a:t>“海洋之心”的原型是“希望蓝钻”。当时，剧组原本想向博物馆借出“希望蓝钻”用以拍摄电影，但由于其太过贵重，博物馆直接拒绝了，剧组只能使用坦桑石打造了这颗“海洋之心“”。而谈到“希望蓝钻”，又叫“希望之星”，它的原石是在</a:t>
            </a:r>
            <a:r>
              <a:rPr lang="en-US" altLang="zh-CN" dirty="0"/>
              <a:t>1642</a:t>
            </a:r>
            <a:r>
              <a:rPr lang="zh-CN" altLang="en-US" dirty="0"/>
              <a:t>年被发现的，后经过数次精心锻造才成就现在的模样。它重达</a:t>
            </a:r>
            <a:r>
              <a:rPr lang="en-US" altLang="zh-CN" dirty="0"/>
              <a:t>45.52</a:t>
            </a:r>
            <a:r>
              <a:rPr lang="zh-CN" altLang="en-US" dirty="0"/>
              <a:t>克拉，价值</a:t>
            </a:r>
            <a:r>
              <a:rPr lang="en-US" altLang="zh-CN" dirty="0"/>
              <a:t>2.5</a:t>
            </a:r>
            <a:r>
              <a:rPr lang="zh-CN" altLang="en-US" dirty="0"/>
              <a:t>亿美元，拥有着极其罕见的深蓝色，在紫外线的照射下会淡淡泛光。当移走紫外光源后，会发出红色磷光。而旁边的一颗细小钻石，受到照射则会发出蓝白色磷光。它也是著名的“厄运之石”，</a:t>
            </a:r>
            <a:r>
              <a:rPr lang="en-US" altLang="zh-CN" dirty="0"/>
              <a:t>300</a:t>
            </a:r>
            <a:r>
              <a:rPr lang="zh-CN" altLang="en-US" dirty="0"/>
              <a:t>多年来几经易手，许多拥有者都惨死或遭遇不测，其中就包括在法国大革命中被送上断头台的路易十六。</a:t>
            </a:r>
            <a:endParaRPr lang="zh-CN" altLang="zh-CN" dirty="0"/>
          </a:p>
        </p:txBody>
      </p:sp>
    </p:spTree>
    <p:extLst>
      <p:ext uri="{BB962C8B-B14F-4D97-AF65-F5344CB8AC3E}">
        <p14:creationId xmlns:p14="http://schemas.microsoft.com/office/powerpoint/2010/main" val="6670358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970" name="Rectangle 7"/>
          <p:cNvSpPr txBox="1">
            <a:spLocks noGrp="1" noChangeArrowheads="1"/>
          </p:cNvSpPr>
          <p:nvPr/>
        </p:nvSpPr>
        <p:spPr bwMode="auto">
          <a:xfrm>
            <a:off x="4022725" y="9721850"/>
            <a:ext cx="3074988"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8962" tIns="49482" rIns="98962" bIns="49482" anchor="b"/>
          <a:lstStyle>
            <a:lvl1pPr defTabSz="990600" eaLnBrk="0" hangingPunct="0">
              <a:defRPr kumimoji="1" sz="2400">
                <a:solidFill>
                  <a:schemeClr val="tx1"/>
                </a:solidFill>
                <a:latin typeface="Times New Roman" charset="0"/>
                <a:ea typeface="黑体" charset="0"/>
              </a:defRPr>
            </a:lvl1pPr>
            <a:lvl2pPr marL="742950" indent="-285750" defTabSz="990600" eaLnBrk="0" hangingPunct="0">
              <a:defRPr kumimoji="1" sz="2400">
                <a:solidFill>
                  <a:schemeClr val="tx1"/>
                </a:solidFill>
                <a:latin typeface="Times New Roman" charset="0"/>
                <a:ea typeface="黑体" charset="0"/>
              </a:defRPr>
            </a:lvl2pPr>
            <a:lvl3pPr marL="1143000" indent="-228600" defTabSz="990600" eaLnBrk="0" hangingPunct="0">
              <a:defRPr kumimoji="1" sz="2400">
                <a:solidFill>
                  <a:schemeClr val="tx1"/>
                </a:solidFill>
                <a:latin typeface="Times New Roman" charset="0"/>
                <a:ea typeface="黑体" charset="0"/>
              </a:defRPr>
            </a:lvl3pPr>
            <a:lvl4pPr marL="1600200" indent="-228600" defTabSz="990600" eaLnBrk="0" hangingPunct="0">
              <a:defRPr kumimoji="1" sz="2400">
                <a:solidFill>
                  <a:schemeClr val="tx1"/>
                </a:solidFill>
                <a:latin typeface="Times New Roman" charset="0"/>
                <a:ea typeface="黑体" charset="0"/>
              </a:defRPr>
            </a:lvl4pPr>
            <a:lvl5pPr marL="2057400" indent="-228600" defTabSz="990600" eaLnBrk="0" hangingPunct="0">
              <a:defRPr kumimoji="1" sz="2400">
                <a:solidFill>
                  <a:schemeClr val="tx1"/>
                </a:solidFill>
                <a:latin typeface="Times New Roman" charset="0"/>
                <a:ea typeface="黑体" charset="0"/>
              </a:defRPr>
            </a:lvl5pPr>
            <a:lvl6pPr marL="2514600" indent="-228600" defTabSz="990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defTabSz="990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defTabSz="990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defTabSz="990600" eaLnBrk="0" fontAlgn="base" hangingPunct="0">
              <a:spcBef>
                <a:spcPct val="0"/>
              </a:spcBef>
              <a:spcAft>
                <a:spcPct val="0"/>
              </a:spcAft>
              <a:defRPr kumimoji="1" sz="2400">
                <a:solidFill>
                  <a:schemeClr val="tx1"/>
                </a:solidFill>
                <a:latin typeface="Times New Roman" charset="0"/>
                <a:ea typeface="黑体" charset="0"/>
              </a:defRPr>
            </a:lvl9pPr>
          </a:lstStyle>
          <a:p>
            <a:pPr algn="r" eaLnBrk="1" hangingPunct="1"/>
            <a:fld id="{6A35E717-1096-104C-9E3E-2C9B97252B44}" type="slidenum">
              <a:rPr lang="en-US" altLang="zh-CN" sz="1200">
                <a:ea typeface="宋体" charset="0"/>
              </a:rPr>
              <a:pPr algn="r" eaLnBrk="1" hangingPunct="1"/>
              <a:t>42</a:t>
            </a:fld>
            <a:endParaRPr lang="en-US" altLang="zh-CN" sz="1200">
              <a:ea typeface="宋体" charset="0"/>
            </a:endParaRPr>
          </a:p>
        </p:txBody>
      </p:sp>
      <p:sp>
        <p:nvSpPr>
          <p:cNvPr id="723971" name="Rectangle 2"/>
          <p:cNvSpPr>
            <a:spLocks noGrp="1" noRot="1" noChangeAspect="1" noChangeArrowheads="1" noTextEdit="1"/>
          </p:cNvSpPr>
          <p:nvPr>
            <p:ph type="sldImg"/>
          </p:nvPr>
        </p:nvSpPr>
        <p:spPr>
          <a:xfrm>
            <a:off x="992188" y="768350"/>
            <a:ext cx="5114925" cy="3836988"/>
          </a:xfrm>
          <a:solidFill>
            <a:srgbClr val="FFFFFF"/>
          </a:solidFill>
          <a:ln/>
        </p:spPr>
      </p:sp>
      <p:sp>
        <p:nvSpPr>
          <p:cNvPr id="723972" name="Rectangle 3"/>
          <p:cNvSpPr>
            <a:spLocks noGrp="1" noChangeArrowheads="1"/>
          </p:cNvSpPr>
          <p:nvPr>
            <p:ph type="body" idx="1"/>
          </p:nvPr>
        </p:nvSpPr>
        <p:spPr>
          <a:xfrm>
            <a:off x="709613" y="4860925"/>
            <a:ext cx="5680075" cy="4605338"/>
          </a:xfrm>
          <a:solidFill>
            <a:srgbClr val="FFFFFF"/>
          </a:solidFill>
          <a:ln>
            <a:solidFill>
              <a:srgbClr val="000000"/>
            </a:solidFill>
          </a:ln>
        </p:spPr>
        <p:txBody>
          <a:bodyPr lIns="99048" tIns="49524" rIns="99048" bIns="49524"/>
          <a:lstStyle/>
          <a:p>
            <a:pPr eaLnBrk="1" hangingPunct="1"/>
            <a:endParaRPr lang="zh-CN" altLang="zh-CN">
              <a:latin typeface="Times New Roman" charset="0"/>
              <a:ea typeface="宋体" charset="0"/>
            </a:endParaRPr>
          </a:p>
        </p:txBody>
      </p:sp>
    </p:spTree>
    <p:extLst>
      <p:ext uri="{BB962C8B-B14F-4D97-AF65-F5344CB8AC3E}">
        <p14:creationId xmlns:p14="http://schemas.microsoft.com/office/powerpoint/2010/main" val="30071473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0114" name="Rectangle 7"/>
          <p:cNvSpPr txBox="1">
            <a:spLocks noGrp="1" noChangeArrowheads="1"/>
          </p:cNvSpPr>
          <p:nvPr/>
        </p:nvSpPr>
        <p:spPr bwMode="auto">
          <a:xfrm>
            <a:off x="4022725" y="9721850"/>
            <a:ext cx="3074988"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8962" tIns="49482" rIns="98962" bIns="49482" anchor="b"/>
          <a:lstStyle>
            <a:lvl1pPr defTabSz="990600" eaLnBrk="0" hangingPunct="0">
              <a:defRPr kumimoji="1" sz="2400">
                <a:solidFill>
                  <a:schemeClr val="tx1"/>
                </a:solidFill>
                <a:latin typeface="Times New Roman" charset="0"/>
                <a:ea typeface="黑体" charset="0"/>
              </a:defRPr>
            </a:lvl1pPr>
            <a:lvl2pPr marL="742950" indent="-285750" defTabSz="990600" eaLnBrk="0" hangingPunct="0">
              <a:defRPr kumimoji="1" sz="2400">
                <a:solidFill>
                  <a:schemeClr val="tx1"/>
                </a:solidFill>
                <a:latin typeface="Times New Roman" charset="0"/>
                <a:ea typeface="黑体" charset="0"/>
              </a:defRPr>
            </a:lvl2pPr>
            <a:lvl3pPr marL="1143000" indent="-228600" defTabSz="990600" eaLnBrk="0" hangingPunct="0">
              <a:defRPr kumimoji="1" sz="2400">
                <a:solidFill>
                  <a:schemeClr val="tx1"/>
                </a:solidFill>
                <a:latin typeface="Times New Roman" charset="0"/>
                <a:ea typeface="黑体" charset="0"/>
              </a:defRPr>
            </a:lvl3pPr>
            <a:lvl4pPr marL="1600200" indent="-228600" defTabSz="990600" eaLnBrk="0" hangingPunct="0">
              <a:defRPr kumimoji="1" sz="2400">
                <a:solidFill>
                  <a:schemeClr val="tx1"/>
                </a:solidFill>
                <a:latin typeface="Times New Roman" charset="0"/>
                <a:ea typeface="黑体" charset="0"/>
              </a:defRPr>
            </a:lvl4pPr>
            <a:lvl5pPr marL="2057400" indent="-228600" defTabSz="990600" eaLnBrk="0" hangingPunct="0">
              <a:defRPr kumimoji="1" sz="2400">
                <a:solidFill>
                  <a:schemeClr val="tx1"/>
                </a:solidFill>
                <a:latin typeface="Times New Roman" charset="0"/>
                <a:ea typeface="黑体" charset="0"/>
              </a:defRPr>
            </a:lvl5pPr>
            <a:lvl6pPr marL="2514600" indent="-228600" defTabSz="990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defTabSz="990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defTabSz="990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defTabSz="990600" eaLnBrk="0" fontAlgn="base" hangingPunct="0">
              <a:spcBef>
                <a:spcPct val="0"/>
              </a:spcBef>
              <a:spcAft>
                <a:spcPct val="0"/>
              </a:spcAft>
              <a:defRPr kumimoji="1" sz="2400">
                <a:solidFill>
                  <a:schemeClr val="tx1"/>
                </a:solidFill>
                <a:latin typeface="Times New Roman" charset="0"/>
                <a:ea typeface="黑体" charset="0"/>
              </a:defRPr>
            </a:lvl9pPr>
          </a:lstStyle>
          <a:p>
            <a:pPr algn="r" eaLnBrk="1" hangingPunct="1"/>
            <a:fld id="{53053537-A25F-1E42-82A8-7EB37620BDF4}" type="slidenum">
              <a:rPr lang="en-US" altLang="zh-CN" sz="1200">
                <a:ea typeface="宋体" charset="0"/>
              </a:rPr>
              <a:pPr algn="r" eaLnBrk="1" hangingPunct="1"/>
              <a:t>51</a:t>
            </a:fld>
            <a:endParaRPr lang="en-US" altLang="zh-CN" sz="1200">
              <a:ea typeface="宋体" charset="0"/>
            </a:endParaRPr>
          </a:p>
        </p:txBody>
      </p:sp>
      <p:sp>
        <p:nvSpPr>
          <p:cNvPr id="730115" name="Rectangle 2"/>
          <p:cNvSpPr>
            <a:spLocks noGrp="1" noRot="1" noChangeAspect="1" noChangeArrowheads="1" noTextEdit="1"/>
          </p:cNvSpPr>
          <p:nvPr>
            <p:ph type="sldImg"/>
          </p:nvPr>
        </p:nvSpPr>
        <p:spPr>
          <a:xfrm>
            <a:off x="992188" y="768350"/>
            <a:ext cx="5114925" cy="3836988"/>
          </a:xfrm>
          <a:solidFill>
            <a:srgbClr val="FFFFFF"/>
          </a:solidFill>
          <a:ln/>
        </p:spPr>
      </p:sp>
      <p:sp>
        <p:nvSpPr>
          <p:cNvPr id="730116" name="Rectangle 3"/>
          <p:cNvSpPr>
            <a:spLocks noGrp="1" noChangeArrowheads="1"/>
          </p:cNvSpPr>
          <p:nvPr>
            <p:ph type="body" idx="1"/>
          </p:nvPr>
        </p:nvSpPr>
        <p:spPr>
          <a:xfrm>
            <a:off x="709613" y="4860925"/>
            <a:ext cx="5680075" cy="4605338"/>
          </a:xfrm>
          <a:solidFill>
            <a:srgbClr val="FFFFFF"/>
          </a:solidFill>
          <a:ln>
            <a:solidFill>
              <a:srgbClr val="000000"/>
            </a:solidFill>
          </a:ln>
        </p:spPr>
        <p:txBody>
          <a:bodyPr lIns="99048" tIns="49524" rIns="99048" bIns="49524"/>
          <a:lstStyle/>
          <a:p>
            <a:pPr eaLnBrk="1" hangingPunct="1"/>
            <a:endParaRPr lang="zh-CN" altLang="zh-CN">
              <a:latin typeface="Times New Roman" charset="0"/>
              <a:ea typeface="宋体" charset="0"/>
            </a:endParaRPr>
          </a:p>
        </p:txBody>
      </p:sp>
    </p:spTree>
    <p:extLst>
      <p:ext uri="{BB962C8B-B14F-4D97-AF65-F5344CB8AC3E}">
        <p14:creationId xmlns:p14="http://schemas.microsoft.com/office/powerpoint/2010/main" val="233721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3186" name="Rectangle 7"/>
          <p:cNvSpPr txBox="1">
            <a:spLocks noGrp="1" noChangeArrowheads="1"/>
          </p:cNvSpPr>
          <p:nvPr/>
        </p:nvSpPr>
        <p:spPr bwMode="auto">
          <a:xfrm>
            <a:off x="4022725" y="9721850"/>
            <a:ext cx="3074988"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8962" tIns="49482" rIns="98962" bIns="49482" anchor="b"/>
          <a:lstStyle>
            <a:lvl1pPr defTabSz="990600" eaLnBrk="0" hangingPunct="0">
              <a:defRPr kumimoji="1" sz="2400">
                <a:solidFill>
                  <a:schemeClr val="tx1"/>
                </a:solidFill>
                <a:latin typeface="Times New Roman" charset="0"/>
                <a:ea typeface="黑体" charset="0"/>
              </a:defRPr>
            </a:lvl1pPr>
            <a:lvl2pPr marL="742950" indent="-285750" defTabSz="990600" eaLnBrk="0" hangingPunct="0">
              <a:defRPr kumimoji="1" sz="2400">
                <a:solidFill>
                  <a:schemeClr val="tx1"/>
                </a:solidFill>
                <a:latin typeface="Times New Roman" charset="0"/>
                <a:ea typeface="黑体" charset="0"/>
              </a:defRPr>
            </a:lvl2pPr>
            <a:lvl3pPr marL="1143000" indent="-228600" defTabSz="990600" eaLnBrk="0" hangingPunct="0">
              <a:defRPr kumimoji="1" sz="2400">
                <a:solidFill>
                  <a:schemeClr val="tx1"/>
                </a:solidFill>
                <a:latin typeface="Times New Roman" charset="0"/>
                <a:ea typeface="黑体" charset="0"/>
              </a:defRPr>
            </a:lvl3pPr>
            <a:lvl4pPr marL="1600200" indent="-228600" defTabSz="990600" eaLnBrk="0" hangingPunct="0">
              <a:defRPr kumimoji="1" sz="2400">
                <a:solidFill>
                  <a:schemeClr val="tx1"/>
                </a:solidFill>
                <a:latin typeface="Times New Roman" charset="0"/>
                <a:ea typeface="黑体" charset="0"/>
              </a:defRPr>
            </a:lvl4pPr>
            <a:lvl5pPr marL="2057400" indent="-228600" defTabSz="990600" eaLnBrk="0" hangingPunct="0">
              <a:defRPr kumimoji="1" sz="2400">
                <a:solidFill>
                  <a:schemeClr val="tx1"/>
                </a:solidFill>
                <a:latin typeface="Times New Roman" charset="0"/>
                <a:ea typeface="黑体" charset="0"/>
              </a:defRPr>
            </a:lvl5pPr>
            <a:lvl6pPr marL="2514600" indent="-228600" defTabSz="990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defTabSz="990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defTabSz="990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defTabSz="990600" eaLnBrk="0" fontAlgn="base" hangingPunct="0">
              <a:spcBef>
                <a:spcPct val="0"/>
              </a:spcBef>
              <a:spcAft>
                <a:spcPct val="0"/>
              </a:spcAft>
              <a:defRPr kumimoji="1" sz="2400">
                <a:solidFill>
                  <a:schemeClr val="tx1"/>
                </a:solidFill>
                <a:latin typeface="Times New Roman" charset="0"/>
                <a:ea typeface="黑体" charset="0"/>
              </a:defRPr>
            </a:lvl9pPr>
          </a:lstStyle>
          <a:p>
            <a:pPr algn="r" eaLnBrk="1" hangingPunct="1"/>
            <a:fld id="{8A49413D-D1F8-0942-84B0-5B60B45C638E}" type="slidenum">
              <a:rPr lang="en-US" altLang="zh-CN" sz="1200">
                <a:ea typeface="宋体" charset="0"/>
              </a:rPr>
              <a:pPr algn="r" eaLnBrk="1" hangingPunct="1"/>
              <a:t>56</a:t>
            </a:fld>
            <a:endParaRPr lang="en-US" altLang="zh-CN" sz="1200">
              <a:ea typeface="宋体" charset="0"/>
            </a:endParaRPr>
          </a:p>
        </p:txBody>
      </p:sp>
      <p:sp>
        <p:nvSpPr>
          <p:cNvPr id="733187" name="Rectangle 2"/>
          <p:cNvSpPr>
            <a:spLocks noGrp="1" noRot="1" noChangeAspect="1" noChangeArrowheads="1" noTextEdit="1"/>
          </p:cNvSpPr>
          <p:nvPr>
            <p:ph type="sldImg"/>
          </p:nvPr>
        </p:nvSpPr>
        <p:spPr>
          <a:xfrm>
            <a:off x="992188" y="768350"/>
            <a:ext cx="5114925" cy="3836988"/>
          </a:xfrm>
          <a:solidFill>
            <a:srgbClr val="FFFFFF"/>
          </a:solidFill>
          <a:ln/>
        </p:spPr>
      </p:sp>
      <p:sp>
        <p:nvSpPr>
          <p:cNvPr id="733188" name="Rectangle 3"/>
          <p:cNvSpPr>
            <a:spLocks noGrp="1" noChangeArrowheads="1"/>
          </p:cNvSpPr>
          <p:nvPr>
            <p:ph type="body" idx="1"/>
          </p:nvPr>
        </p:nvSpPr>
        <p:spPr>
          <a:xfrm>
            <a:off x="946150" y="4860925"/>
            <a:ext cx="5207000" cy="4605338"/>
          </a:xfrm>
          <a:solidFill>
            <a:srgbClr val="FFFFFF"/>
          </a:solidFill>
          <a:ln>
            <a:solidFill>
              <a:srgbClr val="000000"/>
            </a:solidFill>
          </a:ln>
        </p:spPr>
        <p:txBody>
          <a:bodyPr lIns="99048" tIns="49524" rIns="99048" bIns="49524"/>
          <a:lstStyle/>
          <a:p>
            <a:pPr eaLnBrk="1" hangingPunct="1"/>
            <a:endParaRPr lang="zh-CN" altLang="zh-CN">
              <a:latin typeface="Times New Roman" charset="0"/>
              <a:ea typeface="宋体" charset="0"/>
            </a:endParaRPr>
          </a:p>
        </p:txBody>
      </p:sp>
    </p:spTree>
    <p:extLst>
      <p:ext uri="{BB962C8B-B14F-4D97-AF65-F5344CB8AC3E}">
        <p14:creationId xmlns:p14="http://schemas.microsoft.com/office/powerpoint/2010/main" val="1450203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234" name="Rectangle 7"/>
          <p:cNvSpPr txBox="1">
            <a:spLocks noGrp="1" noChangeArrowheads="1"/>
          </p:cNvSpPr>
          <p:nvPr/>
        </p:nvSpPr>
        <p:spPr bwMode="auto">
          <a:xfrm>
            <a:off x="4022725" y="9721850"/>
            <a:ext cx="3074988"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8962" tIns="49482" rIns="98962" bIns="49482" anchor="b"/>
          <a:lstStyle>
            <a:lvl1pPr defTabSz="990600" eaLnBrk="0" hangingPunct="0">
              <a:defRPr kumimoji="1" sz="2400">
                <a:solidFill>
                  <a:schemeClr val="tx1"/>
                </a:solidFill>
                <a:latin typeface="Times New Roman" charset="0"/>
                <a:ea typeface="黑体" charset="0"/>
              </a:defRPr>
            </a:lvl1pPr>
            <a:lvl2pPr marL="742950" indent="-285750" defTabSz="990600" eaLnBrk="0" hangingPunct="0">
              <a:defRPr kumimoji="1" sz="2400">
                <a:solidFill>
                  <a:schemeClr val="tx1"/>
                </a:solidFill>
                <a:latin typeface="Times New Roman" charset="0"/>
                <a:ea typeface="黑体" charset="0"/>
              </a:defRPr>
            </a:lvl2pPr>
            <a:lvl3pPr marL="1143000" indent="-228600" defTabSz="990600" eaLnBrk="0" hangingPunct="0">
              <a:defRPr kumimoji="1" sz="2400">
                <a:solidFill>
                  <a:schemeClr val="tx1"/>
                </a:solidFill>
                <a:latin typeface="Times New Roman" charset="0"/>
                <a:ea typeface="黑体" charset="0"/>
              </a:defRPr>
            </a:lvl3pPr>
            <a:lvl4pPr marL="1600200" indent="-228600" defTabSz="990600" eaLnBrk="0" hangingPunct="0">
              <a:defRPr kumimoji="1" sz="2400">
                <a:solidFill>
                  <a:schemeClr val="tx1"/>
                </a:solidFill>
                <a:latin typeface="Times New Roman" charset="0"/>
                <a:ea typeface="黑体" charset="0"/>
              </a:defRPr>
            </a:lvl4pPr>
            <a:lvl5pPr marL="2057400" indent="-228600" defTabSz="990600" eaLnBrk="0" hangingPunct="0">
              <a:defRPr kumimoji="1" sz="2400">
                <a:solidFill>
                  <a:schemeClr val="tx1"/>
                </a:solidFill>
                <a:latin typeface="Times New Roman" charset="0"/>
                <a:ea typeface="黑体" charset="0"/>
              </a:defRPr>
            </a:lvl5pPr>
            <a:lvl6pPr marL="2514600" indent="-228600" defTabSz="990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defTabSz="990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defTabSz="990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defTabSz="990600" eaLnBrk="0" fontAlgn="base" hangingPunct="0">
              <a:spcBef>
                <a:spcPct val="0"/>
              </a:spcBef>
              <a:spcAft>
                <a:spcPct val="0"/>
              </a:spcAft>
              <a:defRPr kumimoji="1" sz="2400">
                <a:solidFill>
                  <a:schemeClr val="tx1"/>
                </a:solidFill>
                <a:latin typeface="Times New Roman" charset="0"/>
                <a:ea typeface="黑体" charset="0"/>
              </a:defRPr>
            </a:lvl9pPr>
          </a:lstStyle>
          <a:p>
            <a:pPr algn="r" eaLnBrk="1" hangingPunct="1"/>
            <a:fld id="{AE9A6903-DEA5-8046-AD90-4D758B81E9BF}" type="slidenum">
              <a:rPr lang="en-US" altLang="zh-CN" sz="1200">
                <a:ea typeface="宋体" charset="0"/>
              </a:rPr>
              <a:pPr algn="r" eaLnBrk="1" hangingPunct="1"/>
              <a:t>57</a:t>
            </a:fld>
            <a:endParaRPr lang="en-US" altLang="zh-CN" sz="1200">
              <a:ea typeface="宋体" charset="0"/>
            </a:endParaRPr>
          </a:p>
        </p:txBody>
      </p:sp>
      <p:sp>
        <p:nvSpPr>
          <p:cNvPr id="735235" name="Rectangle 2"/>
          <p:cNvSpPr>
            <a:spLocks noGrp="1" noRot="1" noChangeAspect="1" noChangeArrowheads="1" noTextEdit="1"/>
          </p:cNvSpPr>
          <p:nvPr>
            <p:ph type="sldImg"/>
          </p:nvPr>
        </p:nvSpPr>
        <p:spPr>
          <a:xfrm>
            <a:off x="992188" y="768350"/>
            <a:ext cx="5114925" cy="3836988"/>
          </a:xfrm>
          <a:solidFill>
            <a:srgbClr val="FFFFFF"/>
          </a:solidFill>
          <a:ln/>
        </p:spPr>
      </p:sp>
      <p:sp>
        <p:nvSpPr>
          <p:cNvPr id="735236" name="Rectangle 3"/>
          <p:cNvSpPr>
            <a:spLocks noGrp="1" noChangeArrowheads="1"/>
          </p:cNvSpPr>
          <p:nvPr>
            <p:ph type="body" idx="1"/>
          </p:nvPr>
        </p:nvSpPr>
        <p:spPr>
          <a:xfrm>
            <a:off x="709613" y="4860925"/>
            <a:ext cx="5680075" cy="4605338"/>
          </a:xfrm>
          <a:solidFill>
            <a:srgbClr val="FFFFFF"/>
          </a:solidFill>
          <a:ln>
            <a:solidFill>
              <a:srgbClr val="000000"/>
            </a:solidFill>
          </a:ln>
        </p:spPr>
        <p:txBody>
          <a:bodyPr lIns="99048" tIns="49524" rIns="99048" bIns="49524"/>
          <a:lstStyle/>
          <a:p>
            <a:pPr eaLnBrk="1" hangingPunct="1"/>
            <a:endParaRPr lang="zh-CN" altLang="zh-CN">
              <a:latin typeface="Times New Roman" charset="0"/>
              <a:ea typeface="宋体" charset="0"/>
            </a:endParaRPr>
          </a:p>
        </p:txBody>
      </p:sp>
    </p:spTree>
    <p:extLst>
      <p:ext uri="{BB962C8B-B14F-4D97-AF65-F5344CB8AC3E}">
        <p14:creationId xmlns:p14="http://schemas.microsoft.com/office/powerpoint/2010/main" val="22351965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82" name="Rectangle 7"/>
          <p:cNvSpPr txBox="1">
            <a:spLocks noGrp="1" noChangeArrowheads="1"/>
          </p:cNvSpPr>
          <p:nvPr/>
        </p:nvSpPr>
        <p:spPr bwMode="auto">
          <a:xfrm>
            <a:off x="4022725" y="9721850"/>
            <a:ext cx="3074988"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8962" tIns="49482" rIns="98962" bIns="49482" anchor="b"/>
          <a:lstStyle>
            <a:lvl1pPr defTabSz="990600" eaLnBrk="0" hangingPunct="0">
              <a:defRPr kumimoji="1" sz="2400">
                <a:solidFill>
                  <a:schemeClr val="tx1"/>
                </a:solidFill>
                <a:latin typeface="Times New Roman" charset="0"/>
                <a:ea typeface="黑体" charset="0"/>
              </a:defRPr>
            </a:lvl1pPr>
            <a:lvl2pPr marL="742950" indent="-285750" defTabSz="990600" eaLnBrk="0" hangingPunct="0">
              <a:defRPr kumimoji="1" sz="2400">
                <a:solidFill>
                  <a:schemeClr val="tx1"/>
                </a:solidFill>
                <a:latin typeface="Times New Roman" charset="0"/>
                <a:ea typeface="黑体" charset="0"/>
              </a:defRPr>
            </a:lvl2pPr>
            <a:lvl3pPr marL="1143000" indent="-228600" defTabSz="990600" eaLnBrk="0" hangingPunct="0">
              <a:defRPr kumimoji="1" sz="2400">
                <a:solidFill>
                  <a:schemeClr val="tx1"/>
                </a:solidFill>
                <a:latin typeface="Times New Roman" charset="0"/>
                <a:ea typeface="黑体" charset="0"/>
              </a:defRPr>
            </a:lvl3pPr>
            <a:lvl4pPr marL="1600200" indent="-228600" defTabSz="990600" eaLnBrk="0" hangingPunct="0">
              <a:defRPr kumimoji="1" sz="2400">
                <a:solidFill>
                  <a:schemeClr val="tx1"/>
                </a:solidFill>
                <a:latin typeface="Times New Roman" charset="0"/>
                <a:ea typeface="黑体" charset="0"/>
              </a:defRPr>
            </a:lvl4pPr>
            <a:lvl5pPr marL="2057400" indent="-228600" defTabSz="990600" eaLnBrk="0" hangingPunct="0">
              <a:defRPr kumimoji="1" sz="2400">
                <a:solidFill>
                  <a:schemeClr val="tx1"/>
                </a:solidFill>
                <a:latin typeface="Times New Roman" charset="0"/>
                <a:ea typeface="黑体" charset="0"/>
              </a:defRPr>
            </a:lvl5pPr>
            <a:lvl6pPr marL="2514600" indent="-228600" defTabSz="990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defTabSz="990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defTabSz="990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defTabSz="990600" eaLnBrk="0" fontAlgn="base" hangingPunct="0">
              <a:spcBef>
                <a:spcPct val="0"/>
              </a:spcBef>
              <a:spcAft>
                <a:spcPct val="0"/>
              </a:spcAft>
              <a:defRPr kumimoji="1" sz="2400">
                <a:solidFill>
                  <a:schemeClr val="tx1"/>
                </a:solidFill>
                <a:latin typeface="Times New Roman" charset="0"/>
                <a:ea typeface="黑体" charset="0"/>
              </a:defRPr>
            </a:lvl9pPr>
          </a:lstStyle>
          <a:p>
            <a:pPr algn="r" eaLnBrk="1" hangingPunct="1"/>
            <a:fld id="{27305B61-8D5D-D04B-AF8C-AA35C37864D6}" type="slidenum">
              <a:rPr lang="en-US" altLang="zh-CN" sz="1200">
                <a:ea typeface="宋体" charset="0"/>
              </a:rPr>
              <a:pPr algn="r" eaLnBrk="1" hangingPunct="1"/>
              <a:t>58</a:t>
            </a:fld>
            <a:endParaRPr lang="en-US" altLang="zh-CN" sz="1200">
              <a:ea typeface="宋体" charset="0"/>
            </a:endParaRPr>
          </a:p>
        </p:txBody>
      </p:sp>
      <p:sp>
        <p:nvSpPr>
          <p:cNvPr id="737283" name="Rectangle 2"/>
          <p:cNvSpPr>
            <a:spLocks noGrp="1" noRot="1" noChangeAspect="1" noChangeArrowheads="1" noTextEdit="1"/>
          </p:cNvSpPr>
          <p:nvPr>
            <p:ph type="sldImg"/>
          </p:nvPr>
        </p:nvSpPr>
        <p:spPr>
          <a:xfrm>
            <a:off x="992188" y="768350"/>
            <a:ext cx="5114925" cy="3836988"/>
          </a:xfrm>
          <a:solidFill>
            <a:srgbClr val="FFFFFF"/>
          </a:solidFill>
          <a:ln/>
        </p:spPr>
      </p:sp>
      <p:sp>
        <p:nvSpPr>
          <p:cNvPr id="737284" name="Rectangle 3"/>
          <p:cNvSpPr>
            <a:spLocks noGrp="1" noChangeArrowheads="1"/>
          </p:cNvSpPr>
          <p:nvPr>
            <p:ph type="body" idx="1"/>
          </p:nvPr>
        </p:nvSpPr>
        <p:spPr>
          <a:xfrm>
            <a:off x="709613" y="4860925"/>
            <a:ext cx="5680075" cy="4605338"/>
          </a:xfrm>
          <a:solidFill>
            <a:srgbClr val="FFFFFF"/>
          </a:solidFill>
          <a:ln>
            <a:solidFill>
              <a:srgbClr val="000000"/>
            </a:solidFill>
          </a:ln>
        </p:spPr>
        <p:txBody>
          <a:bodyPr lIns="99048" tIns="49524" rIns="99048" bIns="49524"/>
          <a:lstStyle/>
          <a:p>
            <a:pPr eaLnBrk="1" hangingPunct="1"/>
            <a:endParaRPr lang="zh-CN" altLang="zh-CN">
              <a:latin typeface="Times New Roman" charset="0"/>
              <a:ea typeface="宋体" charset="0"/>
            </a:endParaRPr>
          </a:p>
        </p:txBody>
      </p:sp>
    </p:spTree>
    <p:extLst>
      <p:ext uri="{BB962C8B-B14F-4D97-AF65-F5344CB8AC3E}">
        <p14:creationId xmlns:p14="http://schemas.microsoft.com/office/powerpoint/2010/main" val="3305454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0354" name="Rectangle 7"/>
          <p:cNvSpPr txBox="1">
            <a:spLocks noGrp="1" noChangeArrowheads="1"/>
          </p:cNvSpPr>
          <p:nvPr/>
        </p:nvSpPr>
        <p:spPr bwMode="auto">
          <a:xfrm>
            <a:off x="4022725" y="9721850"/>
            <a:ext cx="3074988"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8962" tIns="49482" rIns="98962" bIns="49482" anchor="b"/>
          <a:lstStyle>
            <a:lvl1pPr defTabSz="990600" eaLnBrk="0" hangingPunct="0">
              <a:defRPr kumimoji="1" sz="2400">
                <a:solidFill>
                  <a:schemeClr val="tx1"/>
                </a:solidFill>
                <a:latin typeface="Times New Roman" charset="0"/>
                <a:ea typeface="黑体" charset="0"/>
              </a:defRPr>
            </a:lvl1pPr>
            <a:lvl2pPr marL="742950" indent="-285750" defTabSz="990600" eaLnBrk="0" hangingPunct="0">
              <a:defRPr kumimoji="1" sz="2400">
                <a:solidFill>
                  <a:schemeClr val="tx1"/>
                </a:solidFill>
                <a:latin typeface="Times New Roman" charset="0"/>
                <a:ea typeface="黑体" charset="0"/>
              </a:defRPr>
            </a:lvl2pPr>
            <a:lvl3pPr marL="1143000" indent="-228600" defTabSz="990600" eaLnBrk="0" hangingPunct="0">
              <a:defRPr kumimoji="1" sz="2400">
                <a:solidFill>
                  <a:schemeClr val="tx1"/>
                </a:solidFill>
                <a:latin typeface="Times New Roman" charset="0"/>
                <a:ea typeface="黑体" charset="0"/>
              </a:defRPr>
            </a:lvl3pPr>
            <a:lvl4pPr marL="1600200" indent="-228600" defTabSz="990600" eaLnBrk="0" hangingPunct="0">
              <a:defRPr kumimoji="1" sz="2400">
                <a:solidFill>
                  <a:schemeClr val="tx1"/>
                </a:solidFill>
                <a:latin typeface="Times New Roman" charset="0"/>
                <a:ea typeface="黑体" charset="0"/>
              </a:defRPr>
            </a:lvl4pPr>
            <a:lvl5pPr marL="2057400" indent="-228600" defTabSz="990600" eaLnBrk="0" hangingPunct="0">
              <a:defRPr kumimoji="1" sz="2400">
                <a:solidFill>
                  <a:schemeClr val="tx1"/>
                </a:solidFill>
                <a:latin typeface="Times New Roman" charset="0"/>
                <a:ea typeface="黑体" charset="0"/>
              </a:defRPr>
            </a:lvl5pPr>
            <a:lvl6pPr marL="2514600" indent="-228600" defTabSz="990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defTabSz="990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defTabSz="990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defTabSz="990600" eaLnBrk="0" fontAlgn="base" hangingPunct="0">
              <a:spcBef>
                <a:spcPct val="0"/>
              </a:spcBef>
              <a:spcAft>
                <a:spcPct val="0"/>
              </a:spcAft>
              <a:defRPr kumimoji="1" sz="2400">
                <a:solidFill>
                  <a:schemeClr val="tx1"/>
                </a:solidFill>
                <a:latin typeface="Times New Roman" charset="0"/>
                <a:ea typeface="黑体" charset="0"/>
              </a:defRPr>
            </a:lvl9pPr>
          </a:lstStyle>
          <a:p>
            <a:pPr algn="r" eaLnBrk="1" hangingPunct="1"/>
            <a:fld id="{ED8A5533-F19F-7140-B987-1FCC9C52BA94}" type="slidenum">
              <a:rPr lang="en-US" altLang="zh-CN" sz="1200">
                <a:ea typeface="宋体" charset="0"/>
              </a:rPr>
              <a:pPr algn="r" eaLnBrk="1" hangingPunct="1"/>
              <a:t>60</a:t>
            </a:fld>
            <a:endParaRPr lang="en-US" altLang="zh-CN" sz="1200">
              <a:ea typeface="宋体" charset="0"/>
            </a:endParaRPr>
          </a:p>
        </p:txBody>
      </p:sp>
      <p:sp>
        <p:nvSpPr>
          <p:cNvPr id="740355" name="Rectangle 2"/>
          <p:cNvSpPr>
            <a:spLocks noGrp="1" noRot="1" noChangeAspect="1" noChangeArrowheads="1" noTextEdit="1"/>
          </p:cNvSpPr>
          <p:nvPr>
            <p:ph type="sldImg"/>
          </p:nvPr>
        </p:nvSpPr>
        <p:spPr>
          <a:xfrm>
            <a:off x="992188" y="768350"/>
            <a:ext cx="5114925" cy="3836988"/>
          </a:xfrm>
          <a:solidFill>
            <a:srgbClr val="FFFFFF"/>
          </a:solidFill>
          <a:ln/>
        </p:spPr>
      </p:sp>
      <p:sp>
        <p:nvSpPr>
          <p:cNvPr id="740356" name="Rectangle 3"/>
          <p:cNvSpPr>
            <a:spLocks noGrp="1" noChangeArrowheads="1"/>
          </p:cNvSpPr>
          <p:nvPr>
            <p:ph type="body" idx="1"/>
          </p:nvPr>
        </p:nvSpPr>
        <p:spPr>
          <a:xfrm>
            <a:off x="709613" y="4860925"/>
            <a:ext cx="5680075" cy="4605338"/>
          </a:xfrm>
          <a:solidFill>
            <a:srgbClr val="FFFFFF"/>
          </a:solidFill>
          <a:ln>
            <a:solidFill>
              <a:srgbClr val="000000"/>
            </a:solidFill>
          </a:ln>
        </p:spPr>
        <p:txBody>
          <a:bodyPr lIns="99048" tIns="49524" rIns="99048" bIns="49524"/>
          <a:lstStyle/>
          <a:p>
            <a:pPr eaLnBrk="1" hangingPunct="1"/>
            <a:endParaRPr lang="zh-CN" altLang="zh-CN">
              <a:latin typeface="Times New Roman" charset="0"/>
              <a:ea typeface="宋体" charset="0"/>
            </a:endParaRPr>
          </a:p>
        </p:txBody>
      </p:sp>
    </p:spTree>
    <p:extLst>
      <p:ext uri="{BB962C8B-B14F-4D97-AF65-F5344CB8AC3E}">
        <p14:creationId xmlns:p14="http://schemas.microsoft.com/office/powerpoint/2010/main" val="27098025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F32996CC-1D28-6241-8C6B-4A2C005E6D1D}" type="slidenum">
              <a:rPr lang="en-US" altLang="zh-CN" smtClean="0"/>
              <a:pPr/>
              <a:t>‹#›</a:t>
            </a:fld>
            <a:endParaRPr lang="en-US" altLang="zh-CN"/>
          </a:p>
        </p:txBody>
      </p:sp>
    </p:spTree>
    <p:extLst>
      <p:ext uri="{BB962C8B-B14F-4D97-AF65-F5344CB8AC3E}">
        <p14:creationId xmlns:p14="http://schemas.microsoft.com/office/powerpoint/2010/main" val="1195506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4" name="Rectangle 6">
            <a:extLst>
              <a:ext uri="{FF2B5EF4-FFF2-40B4-BE49-F238E27FC236}">
                <a16:creationId xmlns:a16="http://schemas.microsoft.com/office/drawing/2014/main" id="{B26F8BBF-3CDD-A64A-B3D8-11A41F3E4A9A}"/>
              </a:ext>
            </a:extLst>
          </p:cNvPr>
          <p:cNvSpPr>
            <a:spLocks noGrp="1" noChangeArrowheads="1"/>
          </p:cNvSpPr>
          <p:nvPr>
            <p:ph type="sldNum" sz="quarter" idx="10"/>
          </p:nvPr>
        </p:nvSpPr>
        <p:spPr>
          <a:xfrm>
            <a:off x="1" y="6480000"/>
            <a:ext cx="418306" cy="396000"/>
          </a:xfrm>
          <a:ln/>
        </p:spPr>
        <p:txBody>
          <a:bodyPr/>
          <a:lstStyle>
            <a:lvl1pPr>
              <a:defRPr/>
            </a:lvl1pPr>
          </a:lstStyle>
          <a:p>
            <a:pPr>
              <a:defRPr/>
            </a:pPr>
            <a:fld id="{2409D41E-F28C-9049-96CD-000B59686F9F}" type="slidenum">
              <a:rPr lang="en-US" altLang="zh-CN"/>
              <a:pPr>
                <a:defRPr/>
              </a:pPr>
              <a:t>‹#›</a:t>
            </a:fld>
            <a:endParaRPr lang="en-US" altLang="zh-CN"/>
          </a:p>
        </p:txBody>
      </p:sp>
    </p:spTree>
    <p:extLst>
      <p:ext uri="{BB962C8B-B14F-4D97-AF65-F5344CB8AC3E}">
        <p14:creationId xmlns:p14="http://schemas.microsoft.com/office/powerpoint/2010/main" val="114197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cSld name="1_仅标题">
    <p:spTree>
      <p:nvGrpSpPr>
        <p:cNvPr id="1" name=""/>
        <p:cNvGrpSpPr/>
        <p:nvPr/>
      </p:nvGrpSpPr>
      <p:grpSpPr>
        <a:xfrm>
          <a:off x="0" y="0"/>
          <a:ext cx="0" cy="0"/>
          <a:chOff x="0" y="0"/>
          <a:chExt cx="0" cy="0"/>
        </a:xfrm>
      </p:grpSpPr>
      <p:sp>
        <p:nvSpPr>
          <p:cNvPr id="2" name="Title 1"/>
          <p:cNvSpPr>
            <a:spLocks noGrp="1"/>
          </p:cNvSpPr>
          <p:nvPr>
            <p:ph type="title"/>
          </p:nvPr>
        </p:nvSpPr>
        <p:spPr>
          <a:xfrm>
            <a:off x="2411760" y="260648"/>
            <a:ext cx="5095478" cy="576064"/>
          </a:xfrm>
          <a:prstGeom prst="rect">
            <a:avLst/>
          </a:prstGeom>
        </p:spPr>
        <p:txBody>
          <a:bodyPr anchor="ctr"/>
          <a:lstStyle>
            <a:lvl1pPr>
              <a:defRPr sz="3200" baseline="0">
                <a:solidFill>
                  <a:srgbClr val="C00000"/>
                </a:solidFill>
                <a:latin typeface="Times New Roman" charset="0"/>
                <a:ea typeface="黑体-简 中等" charset="-122"/>
              </a:defRPr>
            </a:lvl1pPr>
          </a:lstStyle>
          <a:p>
            <a:r>
              <a:rPr lang="zh-CN" altLang="en-US" dirty="0"/>
              <a:t>单击此处编辑母版标题样式</a:t>
            </a:r>
            <a:endParaRPr lang="en-US" dirty="0"/>
          </a:p>
        </p:txBody>
      </p:sp>
      <p:sp>
        <p:nvSpPr>
          <p:cNvPr id="3" name="Date Placeholder 2"/>
          <p:cNvSpPr>
            <a:spLocks noGrp="1"/>
          </p:cNvSpPr>
          <p:nvPr>
            <p:ph type="dt" sz="half" idx="10"/>
          </p:nvPr>
        </p:nvSpPr>
        <p:spPr>
          <a:xfrm>
            <a:off x="628650" y="6356351"/>
            <a:ext cx="2057400" cy="365125"/>
          </a:xfrm>
          <a:prstGeom prst="rect">
            <a:avLst/>
          </a:prstGeom>
        </p:spPr>
        <p:txBody>
          <a:bodyPr/>
          <a:lstStyle/>
          <a:p>
            <a:fld id="{C764DE79-268F-4C1A-8933-263129D2AF90}" type="datetimeFigureOut">
              <a:rPr lang="en-US" dirty="0"/>
              <a:t>12/4/22</a:t>
            </a:fld>
            <a:endParaRPr lang="en-US" dirty="0"/>
          </a:p>
        </p:txBody>
      </p:sp>
      <p:sp>
        <p:nvSpPr>
          <p:cNvPr id="4" name="Footer Placeholder 3"/>
          <p:cNvSpPr>
            <a:spLocks noGrp="1"/>
          </p:cNvSpPr>
          <p:nvPr>
            <p:ph type="ftr" sz="quarter" idx="11"/>
          </p:nvPr>
        </p:nvSpPr>
        <p:spPr>
          <a:xfrm>
            <a:off x="3028950" y="6356351"/>
            <a:ext cx="3086100" cy="365125"/>
          </a:xfrm>
          <a:prstGeom prst="rect">
            <a:avLst/>
          </a:prstGeom>
        </p:spPr>
        <p:txBody>
          <a:bodyPr/>
          <a:lstStyle/>
          <a:p>
            <a:endParaRPr lang="en-US" dirty="0"/>
          </a:p>
        </p:txBody>
      </p:sp>
      <p:sp>
        <p:nvSpPr>
          <p:cNvPr id="5" name="Slide Number Placeholder 4"/>
          <p:cNvSpPr>
            <a:spLocks noGrp="1"/>
          </p:cNvSpPr>
          <p:nvPr>
            <p:ph type="sldNum" sz="quarter" idx="12"/>
          </p:nvPr>
        </p:nvSpPr>
        <p:spPr/>
        <p:txBody>
          <a:bodyPr/>
          <a:lstStyle/>
          <a:p>
            <a:fld id="{441D043E-FBA5-434B-BE32-B48DE5C4CA2C}" type="slidenum">
              <a:rPr lang="en-US" altLang="zh-CN" smtClean="0"/>
              <a:pPr/>
              <a:t>‹#›</a:t>
            </a:fld>
            <a:endParaRPr lang="en-US" altLang="zh-CN"/>
          </a:p>
        </p:txBody>
      </p:sp>
    </p:spTree>
    <p:extLst>
      <p:ext uri="{BB962C8B-B14F-4D97-AF65-F5344CB8AC3E}">
        <p14:creationId xmlns:p14="http://schemas.microsoft.com/office/powerpoint/2010/main" val="9032798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1" y="6480000"/>
            <a:ext cx="418306" cy="396000"/>
          </a:xfrm>
          <a:prstGeom prst="rect">
            <a:avLst/>
          </a:prstGeom>
        </p:spPr>
        <p:txBody>
          <a:bodyPr vert="horz" lIns="91440" tIns="45720" rIns="91440" bIns="45720" rtlCol="0" anchor="ctr"/>
          <a:lstStyle>
            <a:lvl1pPr algn="l">
              <a:defRPr sz="1200">
                <a:solidFill>
                  <a:schemeClr val="tx1">
                    <a:tint val="75000"/>
                  </a:schemeClr>
                </a:solidFill>
              </a:defRPr>
            </a:lvl1pPr>
          </a:lstStyle>
          <a:p>
            <a:fld id="{52144946-21D5-D24E-B1C5-39256CB3F526}" type="slidenum">
              <a:rPr lang="en-US" altLang="zh-CN" smtClean="0"/>
              <a:pPr/>
              <a:t>‹#›</a:t>
            </a:fld>
            <a:endParaRPr lang="en-US" altLang="zh-CN"/>
          </a:p>
        </p:txBody>
      </p:sp>
      <p:pic>
        <p:nvPicPr>
          <p:cNvPr id="7" name="Picture 2"/>
          <p:cNvPicPr>
            <a:picLocks noChangeAspect="1" noChangeArrowheads="1"/>
          </p:cNvPicPr>
          <p:nvPr userDrawn="1"/>
        </p:nvPicPr>
        <p:blipFill>
          <a:blip r:embed="rId5" cstate="print">
            <a:extLst>
              <a:ext uri="{28A0092B-C50C-407E-A947-70E740481C1C}">
                <a14:useLocalDpi xmlns:a14="http://schemas.microsoft.com/office/drawing/2010/main"/>
              </a:ext>
            </a:extLst>
          </a:blip>
          <a:srcRect/>
          <a:stretch>
            <a:fillRect/>
          </a:stretch>
        </p:blipFill>
        <p:spPr bwMode="auto">
          <a:xfrm>
            <a:off x="8680622" y="6403472"/>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054651336"/>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oleObject" Target="../embeddings/oleObject4.bin"/><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1.xml"/><Relationship Id="rId4" Type="http://schemas.openxmlformats.org/officeDocument/2006/relationships/image" Target="../media/image31.tiff"/></Relationships>
</file>

<file path=ppt/slides/_rels/slide2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4.jpeg"/><Relationship Id="rId4" Type="http://schemas.openxmlformats.org/officeDocument/2006/relationships/image" Target="../media/image33.jpeg"/></Relationships>
</file>

<file path=ppt/slides/_rels/slide2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oleObject" Target="../embeddings/oleObject5.bin"/><Relationship Id="rId1" Type="http://schemas.openxmlformats.org/officeDocument/2006/relationships/slideLayout" Target="../slideLayouts/slideLayout1.xml"/><Relationship Id="rId4" Type="http://schemas.openxmlformats.org/officeDocument/2006/relationships/image" Target="../media/image36.jpeg"/></Relationships>
</file>

<file path=ppt/slides/_rels/slide2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oleObject" Target="../embeddings/oleObject6.bin"/><Relationship Id="rId1" Type="http://schemas.openxmlformats.org/officeDocument/2006/relationships/slideLayout" Target="../slideLayouts/slideLayout1.xml"/><Relationship Id="rId5" Type="http://schemas.openxmlformats.org/officeDocument/2006/relationships/image" Target="../media/image40.wmf"/><Relationship Id="rId4" Type="http://schemas.openxmlformats.org/officeDocument/2006/relationships/oleObject" Target="../embeddings/oleObject7.bin"/></Relationships>
</file>

<file path=ppt/slides/_rels/slide27.xml.rels><?xml version="1.0" encoding="UTF-8" standalone="yes"?>
<Relationships xmlns="http://schemas.openxmlformats.org/package/2006/relationships"><Relationship Id="rId2" Type="http://schemas.openxmlformats.org/officeDocument/2006/relationships/image" Target="../media/image41.wm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44.jpeg"/><Relationship Id="rId4" Type="http://schemas.openxmlformats.org/officeDocument/2006/relationships/image" Target="../media/image43.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47.emf"/><Relationship Id="rId3" Type="http://schemas.openxmlformats.org/officeDocument/2006/relationships/slideLayout" Target="../slideLayouts/slideLayout1.xml"/><Relationship Id="rId7" Type="http://schemas.openxmlformats.org/officeDocument/2006/relationships/oleObject" Target="../embeddings/oleObject9.bin"/><Relationship Id="rId2" Type="http://schemas.openxmlformats.org/officeDocument/2006/relationships/video" Target="file:///D:\wj\chem\ppt\FeCl3-1.avi" TargetMode="External"/><Relationship Id="rId1" Type="http://schemas.microsoft.com/office/2007/relationships/media" Target="file:///D:\wj\chem\ppt\FeCl3-1.avi" TargetMode="External"/><Relationship Id="rId6" Type="http://schemas.openxmlformats.org/officeDocument/2006/relationships/image" Target="../media/image46.png"/><Relationship Id="rId5" Type="http://schemas.openxmlformats.org/officeDocument/2006/relationships/oleObject" Target="../embeddings/oleObject8.bin"/><Relationship Id="rId4" Type="http://schemas.openxmlformats.org/officeDocument/2006/relationships/image" Target="../media/image45.png"/></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54.tiff"/><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58.jpeg"/><Relationship Id="rId5" Type="http://schemas.openxmlformats.org/officeDocument/2006/relationships/image" Target="../media/image57.jpeg"/><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8" Type="http://schemas.openxmlformats.org/officeDocument/2006/relationships/image" Target="../media/image66.tiff"/><Relationship Id="rId3" Type="http://schemas.openxmlformats.org/officeDocument/2006/relationships/image" Target="../media/image61.tiff"/><Relationship Id="rId7" Type="http://schemas.openxmlformats.org/officeDocument/2006/relationships/image" Target="../media/image65.tiff"/><Relationship Id="rId2" Type="http://schemas.openxmlformats.org/officeDocument/2006/relationships/image" Target="../media/image60.jpeg"/><Relationship Id="rId1" Type="http://schemas.openxmlformats.org/officeDocument/2006/relationships/slideLayout" Target="../slideLayouts/slideLayout1.xml"/><Relationship Id="rId6" Type="http://schemas.openxmlformats.org/officeDocument/2006/relationships/image" Target="../media/image64.tiff"/><Relationship Id="rId5" Type="http://schemas.openxmlformats.org/officeDocument/2006/relationships/image" Target="../media/image63.tiff"/><Relationship Id="rId10" Type="http://schemas.openxmlformats.org/officeDocument/2006/relationships/image" Target="../media/image68.tiff"/><Relationship Id="rId4" Type="http://schemas.openxmlformats.org/officeDocument/2006/relationships/image" Target="../media/image62.tiff"/><Relationship Id="rId9" Type="http://schemas.openxmlformats.org/officeDocument/2006/relationships/image" Target="../media/image67.png"/></Relationships>
</file>

<file path=ppt/slides/_rels/slide4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image" Target="../media/image71.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image" Target="../media/image73.jpeg"/><Relationship Id="rId7" Type="http://schemas.openxmlformats.org/officeDocument/2006/relationships/image" Target="../media/image75.wmf"/><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oleObject" Target="../embeddings/oleObject11.bin"/><Relationship Id="rId5" Type="http://schemas.openxmlformats.org/officeDocument/2006/relationships/image" Target="../media/image74.wmf"/><Relationship Id="rId4" Type="http://schemas.openxmlformats.org/officeDocument/2006/relationships/oleObject" Target="../embeddings/oleObject10.bin"/><Relationship Id="rId9" Type="http://schemas.openxmlformats.org/officeDocument/2006/relationships/image" Target="../media/image76.wmf"/></Relationships>
</file>

<file path=ppt/slides/_rels/slide52.xml.rels><?xml version="1.0" encoding="UTF-8" standalone="yes"?>
<Relationships xmlns="http://schemas.openxmlformats.org/package/2006/relationships"><Relationship Id="rId3" Type="http://schemas.openxmlformats.org/officeDocument/2006/relationships/image" Target="../media/image78.jpeg"/><Relationship Id="rId7" Type="http://schemas.openxmlformats.org/officeDocument/2006/relationships/image" Target="../media/image82.png"/><Relationship Id="rId2" Type="http://schemas.openxmlformats.org/officeDocument/2006/relationships/image" Target="../media/image77.jpeg"/><Relationship Id="rId1" Type="http://schemas.openxmlformats.org/officeDocument/2006/relationships/slideLayout" Target="../slideLayouts/slideLayout1.xml"/><Relationship Id="rId6" Type="http://schemas.openxmlformats.org/officeDocument/2006/relationships/image" Target="../media/image81.png"/><Relationship Id="rId5" Type="http://schemas.openxmlformats.org/officeDocument/2006/relationships/image" Target="../media/image80.jpeg"/><Relationship Id="rId4" Type="http://schemas.openxmlformats.org/officeDocument/2006/relationships/image" Target="../media/image79.jpeg"/></Relationships>
</file>

<file path=ppt/slides/_rels/slide53.x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oleObject" Target="../embeddings/oleObject13.bin"/><Relationship Id="rId1" Type="http://schemas.openxmlformats.org/officeDocument/2006/relationships/slideLayout" Target="../slideLayouts/slideLayout1.xml"/><Relationship Id="rId4" Type="http://schemas.openxmlformats.org/officeDocument/2006/relationships/image" Target="../media/image84.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5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59.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0.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jpeg"/><Relationship Id="rId7" Type="http://schemas.openxmlformats.org/officeDocument/2006/relationships/image" Target="../media/image97.jpeg"/><Relationship Id="rId2" Type="http://schemas.openxmlformats.org/officeDocument/2006/relationships/image" Target="../media/image92.jpeg"/><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95.jpeg"/><Relationship Id="rId10" Type="http://schemas.openxmlformats.org/officeDocument/2006/relationships/image" Target="../media/image100.jpeg"/><Relationship Id="rId4" Type="http://schemas.openxmlformats.org/officeDocument/2006/relationships/image" Target="../media/image94.jpeg"/><Relationship Id="rId9" Type="http://schemas.openxmlformats.org/officeDocument/2006/relationships/image" Target="../media/image99.jpeg"/></Relationships>
</file>

<file path=ppt/slides/_rels/slide7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03.jpeg"/><Relationship Id="rId4" Type="http://schemas.openxmlformats.org/officeDocument/2006/relationships/image" Target="../media/image102.jpeg"/></Relationships>
</file>

<file path=ppt/slides/_rels/slide74.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jpeg"/><Relationship Id="rId1" Type="http://schemas.openxmlformats.org/officeDocument/2006/relationships/slideLayout" Target="../slideLayouts/slideLayout1.xml"/><Relationship Id="rId5" Type="http://schemas.openxmlformats.org/officeDocument/2006/relationships/image" Target="../media/image107.jpeg"/><Relationship Id="rId4" Type="http://schemas.openxmlformats.org/officeDocument/2006/relationships/image" Target="../media/image106.jpeg"/></Relationships>
</file>

<file path=ppt/slides/_rels/slide7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image" Target="../media/image7.jpeg"/><Relationship Id="rId7" Type="http://schemas.openxmlformats.org/officeDocument/2006/relationships/image" Target="../media/image10.emf"/><Relationship Id="rId12" Type="http://schemas.openxmlformats.org/officeDocument/2006/relationships/image" Target="../media/image13.emf"/><Relationship Id="rId2" Type="http://schemas.openxmlformats.org/officeDocument/2006/relationships/hyperlink" Target="../../Ic3/B/molecules/B10C2H12_1-12_closo.mol" TargetMode="External"/><Relationship Id="rId1" Type="http://schemas.openxmlformats.org/officeDocument/2006/relationships/slideLayout" Target="../slideLayouts/slideLayout1.xml"/><Relationship Id="rId6" Type="http://schemas.openxmlformats.org/officeDocument/2006/relationships/oleObject" Target="../embeddings/oleObject1.bin"/><Relationship Id="rId11" Type="http://schemas.openxmlformats.org/officeDocument/2006/relationships/oleObject" Target="../embeddings/oleObject3.bin"/><Relationship Id="rId5" Type="http://schemas.openxmlformats.org/officeDocument/2006/relationships/image" Target="../media/image9.png"/><Relationship Id="rId10" Type="http://schemas.openxmlformats.org/officeDocument/2006/relationships/image" Target="../media/image12.jpeg"/><Relationship Id="rId4" Type="http://schemas.openxmlformats.org/officeDocument/2006/relationships/image" Target="../media/image8.png"/><Relationship Id="rId9" Type="http://schemas.openxmlformats.org/officeDocument/2006/relationships/image" Target="../media/image11.emf"/></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hyperlink" Target="file:///G:/Ic3/B/molecules/b3n3h61.mol" TargetMode="External"/><Relationship Id="rId1" Type="http://schemas.openxmlformats.org/officeDocument/2006/relationships/slideLayout" Target="../slideLayouts/slideLayout1.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DCEB53A-D737-EA8E-7DD2-EB882F46BC2E}"/>
              </a:ext>
            </a:extLst>
          </p:cNvPr>
          <p:cNvSpPr>
            <a:spLocks noGrp="1"/>
          </p:cNvSpPr>
          <p:nvPr>
            <p:ph type="sldNum" sz="quarter" idx="12"/>
          </p:nvPr>
        </p:nvSpPr>
        <p:spPr/>
        <p:txBody>
          <a:bodyPr/>
          <a:lstStyle/>
          <a:p>
            <a:fld id="{F32996CC-1D28-6241-8C6B-4A2C005E6D1D}" type="slidenum">
              <a:rPr lang="en-US" altLang="zh-CN" smtClean="0"/>
              <a:pPr/>
              <a:t>1</a:t>
            </a:fld>
            <a:endParaRPr lang="en-US" altLang="zh-CN"/>
          </a:p>
        </p:txBody>
      </p:sp>
      <p:sp>
        <p:nvSpPr>
          <p:cNvPr id="4" name="文本框 3">
            <a:extLst>
              <a:ext uri="{FF2B5EF4-FFF2-40B4-BE49-F238E27FC236}">
                <a16:creationId xmlns:a16="http://schemas.microsoft.com/office/drawing/2014/main" id="{297EB42C-F65B-2763-5852-5311F5203989}"/>
              </a:ext>
            </a:extLst>
          </p:cNvPr>
          <p:cNvSpPr txBox="1"/>
          <p:nvPr/>
        </p:nvSpPr>
        <p:spPr>
          <a:xfrm>
            <a:off x="1331640" y="2852936"/>
            <a:ext cx="6174432" cy="461665"/>
          </a:xfrm>
          <a:prstGeom prst="rect">
            <a:avLst/>
          </a:prstGeom>
          <a:noFill/>
        </p:spPr>
        <p:txBody>
          <a:bodyPr wrap="square">
            <a:spAutoFit/>
          </a:bodyPr>
          <a:lstStyle/>
          <a:p>
            <a:r>
              <a:rPr lang="zh-CN" altLang="en-US" dirty="0"/>
              <a:t>https://www.bilibili.com/video/BV1Lf4y1V7uT</a:t>
            </a:r>
          </a:p>
        </p:txBody>
      </p:sp>
      <p:sp>
        <p:nvSpPr>
          <p:cNvPr id="6" name="文本框 5">
            <a:extLst>
              <a:ext uri="{FF2B5EF4-FFF2-40B4-BE49-F238E27FC236}">
                <a16:creationId xmlns:a16="http://schemas.microsoft.com/office/drawing/2014/main" id="{B625099A-E132-F1CF-0DBE-A52E7B6F6242}"/>
              </a:ext>
            </a:extLst>
          </p:cNvPr>
          <p:cNvSpPr txBox="1"/>
          <p:nvPr/>
        </p:nvSpPr>
        <p:spPr>
          <a:xfrm>
            <a:off x="209154" y="1628800"/>
            <a:ext cx="8640960" cy="461665"/>
          </a:xfrm>
          <a:prstGeom prst="rect">
            <a:avLst/>
          </a:prstGeom>
          <a:noFill/>
        </p:spPr>
        <p:txBody>
          <a:bodyPr wrap="square">
            <a:spAutoFit/>
          </a:bodyPr>
          <a:lstStyle/>
          <a:p>
            <a:pPr algn="ctr"/>
            <a:r>
              <a:rPr lang="zh-CN" altLang="en-US" b="1" dirty="0"/>
              <a:t>芯片制造详解</a:t>
            </a:r>
            <a:r>
              <a:rPr lang="en-US" altLang="zh-CN" b="1" dirty="0"/>
              <a:t>01: </a:t>
            </a:r>
            <a:r>
              <a:rPr lang="zh-CN" altLang="en-US" b="1" dirty="0"/>
              <a:t>从沙子到晶圆｜芯片国产化之路有哪些坎</a:t>
            </a:r>
          </a:p>
        </p:txBody>
      </p:sp>
    </p:spTree>
    <p:extLst>
      <p:ext uri="{BB962C8B-B14F-4D97-AF65-F5344CB8AC3E}">
        <p14:creationId xmlns:p14="http://schemas.microsoft.com/office/powerpoint/2010/main" val="39155859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灯片编号占位符 1">
            <a:extLst>
              <a:ext uri="{FF2B5EF4-FFF2-40B4-BE49-F238E27FC236}">
                <a16:creationId xmlns:a16="http://schemas.microsoft.com/office/drawing/2014/main" id="{CB50FF6A-8633-D14B-843E-4B64EACCB875}"/>
              </a:ext>
            </a:extLst>
          </p:cNvPr>
          <p:cNvSpPr>
            <a:spLocks noGrp="1"/>
          </p:cNvSpPr>
          <p:nvPr>
            <p:ph type="sldNum" sz="quarter" idx="4294967295"/>
          </p:nvPr>
        </p:nvSpPr>
        <p:spPr>
          <a:xfrm>
            <a:off x="3975" y="6609507"/>
            <a:ext cx="576064" cy="248493"/>
          </a:xfrm>
          <a:prstGeom prst="rect">
            <a:avLst/>
          </a:prstGeom>
          <a:noFill/>
        </p:spPr>
        <p:txBody>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BD037FF7-EE2B-B640-BC47-14CE73D9BF31}" type="slidenum">
              <a:rPr lang="en-US" altLang="zh-CN" sz="1400" b="0">
                <a:solidFill>
                  <a:schemeClr val="tx1"/>
                </a:solidFill>
                <a:ea typeface="黑体" panose="02010609060101010101" pitchFamily="49" charset="-122"/>
              </a:rPr>
              <a:pPr>
                <a:spcBef>
                  <a:spcPct val="0"/>
                </a:spcBef>
                <a:buFontTx/>
                <a:buNone/>
              </a:pPr>
              <a:t>10</a:t>
            </a:fld>
            <a:endParaRPr lang="en-US" altLang="zh-CN" sz="1400" b="0" dirty="0">
              <a:solidFill>
                <a:schemeClr val="tx1"/>
              </a:solidFill>
              <a:ea typeface="黑体" panose="02010609060101010101" pitchFamily="49" charset="-122"/>
            </a:endParaRPr>
          </a:p>
        </p:txBody>
      </p:sp>
      <p:sp>
        <p:nvSpPr>
          <p:cNvPr id="10" name="矩形 9">
            <a:extLst>
              <a:ext uri="{FF2B5EF4-FFF2-40B4-BE49-F238E27FC236}">
                <a16:creationId xmlns:a16="http://schemas.microsoft.com/office/drawing/2014/main" id="{96C88EEB-F591-EE49-B5CB-78F434D301E7}"/>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grpSp>
        <p:nvGrpSpPr>
          <p:cNvPr id="8" name="Group 2">
            <a:extLst>
              <a:ext uri="{FF2B5EF4-FFF2-40B4-BE49-F238E27FC236}">
                <a16:creationId xmlns:a16="http://schemas.microsoft.com/office/drawing/2014/main" id="{79B2BA99-3E31-9A41-8371-2725D6B26DC5}"/>
              </a:ext>
            </a:extLst>
          </p:cNvPr>
          <p:cNvGrpSpPr>
            <a:grpSpLocks/>
          </p:cNvGrpSpPr>
          <p:nvPr/>
        </p:nvGrpSpPr>
        <p:grpSpPr bwMode="auto">
          <a:xfrm>
            <a:off x="395536" y="1340768"/>
            <a:ext cx="8408119" cy="4608488"/>
            <a:chOff x="1759" y="1207"/>
            <a:chExt cx="3820" cy="2132"/>
          </a:xfrm>
        </p:grpSpPr>
        <p:pic>
          <p:nvPicPr>
            <p:cNvPr id="9" name="Picture 2" descr="FG09_35">
              <a:extLst>
                <a:ext uri="{FF2B5EF4-FFF2-40B4-BE49-F238E27FC236}">
                  <a16:creationId xmlns:a16="http://schemas.microsoft.com/office/drawing/2014/main" id="{AD986074-18EF-DE4E-9900-523B905B9DA7}"/>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759" y="1207"/>
              <a:ext cx="3820" cy="2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3">
              <a:extLst>
                <a:ext uri="{FF2B5EF4-FFF2-40B4-BE49-F238E27FC236}">
                  <a16:creationId xmlns:a16="http://schemas.microsoft.com/office/drawing/2014/main" id="{1C5D8CBD-33C5-E647-B8BE-96CECB381D0F}"/>
                </a:ext>
              </a:extLst>
            </p:cNvPr>
            <p:cNvSpPr>
              <a:spLocks noChangeArrowheads="1"/>
            </p:cNvSpPr>
            <p:nvPr/>
          </p:nvSpPr>
          <p:spPr bwMode="auto">
            <a:xfrm>
              <a:off x="4301" y="1783"/>
              <a:ext cx="1009" cy="125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eaLnBrk="1" hangingPunct="1"/>
              <a:endParaRPr lang="zh-CN" altLang="en-US"/>
            </a:p>
          </p:txBody>
        </p:sp>
        <p:sp>
          <p:nvSpPr>
            <p:cNvPr id="12" name="Rectangle 4">
              <a:extLst>
                <a:ext uri="{FF2B5EF4-FFF2-40B4-BE49-F238E27FC236}">
                  <a16:creationId xmlns:a16="http://schemas.microsoft.com/office/drawing/2014/main" id="{DB892D84-A008-AC47-BC0F-7251545DEC5B}"/>
                </a:ext>
              </a:extLst>
            </p:cNvPr>
            <p:cNvSpPr>
              <a:spLocks noChangeArrowheads="1"/>
            </p:cNvSpPr>
            <p:nvPr/>
          </p:nvSpPr>
          <p:spPr bwMode="auto">
            <a:xfrm>
              <a:off x="5310" y="1532"/>
              <a:ext cx="203" cy="1501"/>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eaLnBrk="1" hangingPunct="1"/>
              <a:endParaRPr lang="zh-CN" altLang="en-US"/>
            </a:p>
          </p:txBody>
        </p:sp>
        <p:grpSp>
          <p:nvGrpSpPr>
            <p:cNvPr id="13" name="Group 6">
              <a:extLst>
                <a:ext uri="{FF2B5EF4-FFF2-40B4-BE49-F238E27FC236}">
                  <a16:creationId xmlns:a16="http://schemas.microsoft.com/office/drawing/2014/main" id="{36F23EE0-E834-D841-9F60-E4C0218BCE46}"/>
                </a:ext>
              </a:extLst>
            </p:cNvPr>
            <p:cNvGrpSpPr>
              <a:grpSpLocks/>
            </p:cNvGrpSpPr>
            <p:nvPr/>
          </p:nvGrpSpPr>
          <p:grpSpPr bwMode="auto">
            <a:xfrm>
              <a:off x="4301" y="2032"/>
              <a:ext cx="807" cy="1001"/>
              <a:chOff x="3742" y="1207"/>
              <a:chExt cx="1088" cy="1452"/>
            </a:xfrm>
          </p:grpSpPr>
          <p:sp>
            <p:nvSpPr>
              <p:cNvPr id="14" name="Line 7">
                <a:extLst>
                  <a:ext uri="{FF2B5EF4-FFF2-40B4-BE49-F238E27FC236}">
                    <a16:creationId xmlns:a16="http://schemas.microsoft.com/office/drawing/2014/main" id="{8D09AC1E-3286-094E-99CD-D1F9032533D1}"/>
                  </a:ext>
                </a:extLst>
              </p:cNvPr>
              <p:cNvSpPr>
                <a:spLocks noChangeShapeType="1"/>
              </p:cNvSpPr>
              <p:nvPr/>
            </p:nvSpPr>
            <p:spPr bwMode="auto">
              <a:xfrm>
                <a:off x="3742" y="1207"/>
                <a:ext cx="272"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8">
                <a:extLst>
                  <a:ext uri="{FF2B5EF4-FFF2-40B4-BE49-F238E27FC236}">
                    <a16:creationId xmlns:a16="http://schemas.microsoft.com/office/drawing/2014/main" id="{B0342DE9-723B-B444-B852-0BF15A78DE80}"/>
                  </a:ext>
                </a:extLst>
              </p:cNvPr>
              <p:cNvSpPr>
                <a:spLocks noChangeShapeType="1"/>
              </p:cNvSpPr>
              <p:nvPr/>
            </p:nvSpPr>
            <p:spPr bwMode="auto">
              <a:xfrm flipH="1">
                <a:off x="4008" y="1207"/>
                <a:ext cx="6" cy="363"/>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9">
                <a:extLst>
                  <a:ext uri="{FF2B5EF4-FFF2-40B4-BE49-F238E27FC236}">
                    <a16:creationId xmlns:a16="http://schemas.microsoft.com/office/drawing/2014/main" id="{3EAADC93-23DC-F641-8A73-24ABF0D2E24D}"/>
                  </a:ext>
                </a:extLst>
              </p:cNvPr>
              <p:cNvSpPr>
                <a:spLocks noChangeShapeType="1"/>
              </p:cNvSpPr>
              <p:nvPr/>
            </p:nvSpPr>
            <p:spPr bwMode="auto">
              <a:xfrm>
                <a:off x="4014" y="1570"/>
                <a:ext cx="272"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0">
                <a:extLst>
                  <a:ext uri="{FF2B5EF4-FFF2-40B4-BE49-F238E27FC236}">
                    <a16:creationId xmlns:a16="http://schemas.microsoft.com/office/drawing/2014/main" id="{AE1196A9-FA21-A048-951C-F96FDF5B73F2}"/>
                  </a:ext>
                </a:extLst>
              </p:cNvPr>
              <p:cNvSpPr>
                <a:spLocks noChangeShapeType="1"/>
              </p:cNvSpPr>
              <p:nvPr/>
            </p:nvSpPr>
            <p:spPr bwMode="auto">
              <a:xfrm flipH="1">
                <a:off x="4280" y="1570"/>
                <a:ext cx="6" cy="363"/>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11">
                <a:extLst>
                  <a:ext uri="{FF2B5EF4-FFF2-40B4-BE49-F238E27FC236}">
                    <a16:creationId xmlns:a16="http://schemas.microsoft.com/office/drawing/2014/main" id="{35CEC22A-AE64-884A-A83B-4FAF7CD247A2}"/>
                  </a:ext>
                </a:extLst>
              </p:cNvPr>
              <p:cNvSpPr>
                <a:spLocks noChangeShapeType="1"/>
              </p:cNvSpPr>
              <p:nvPr/>
            </p:nvSpPr>
            <p:spPr bwMode="auto">
              <a:xfrm flipH="1">
                <a:off x="4558" y="1933"/>
                <a:ext cx="6" cy="363"/>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12">
                <a:extLst>
                  <a:ext uri="{FF2B5EF4-FFF2-40B4-BE49-F238E27FC236}">
                    <a16:creationId xmlns:a16="http://schemas.microsoft.com/office/drawing/2014/main" id="{3E2166C9-DB67-5146-B194-4AB3D2CD1ECA}"/>
                  </a:ext>
                </a:extLst>
              </p:cNvPr>
              <p:cNvSpPr>
                <a:spLocks noChangeShapeType="1"/>
              </p:cNvSpPr>
              <p:nvPr/>
            </p:nvSpPr>
            <p:spPr bwMode="auto">
              <a:xfrm flipH="1">
                <a:off x="4824" y="2296"/>
                <a:ext cx="6" cy="363"/>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13">
                <a:extLst>
                  <a:ext uri="{FF2B5EF4-FFF2-40B4-BE49-F238E27FC236}">
                    <a16:creationId xmlns:a16="http://schemas.microsoft.com/office/drawing/2014/main" id="{1615B6E4-7F74-0C40-8036-82955562006D}"/>
                  </a:ext>
                </a:extLst>
              </p:cNvPr>
              <p:cNvSpPr>
                <a:spLocks noChangeShapeType="1"/>
              </p:cNvSpPr>
              <p:nvPr/>
            </p:nvSpPr>
            <p:spPr bwMode="auto">
              <a:xfrm>
                <a:off x="4286" y="1933"/>
                <a:ext cx="272"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1" name="Line 14">
                <a:extLst>
                  <a:ext uri="{FF2B5EF4-FFF2-40B4-BE49-F238E27FC236}">
                    <a16:creationId xmlns:a16="http://schemas.microsoft.com/office/drawing/2014/main" id="{F06B6FF9-3209-204F-A171-CF9DED8E6690}"/>
                  </a:ext>
                </a:extLst>
              </p:cNvPr>
              <p:cNvSpPr>
                <a:spLocks noChangeShapeType="1"/>
              </p:cNvSpPr>
              <p:nvPr/>
            </p:nvSpPr>
            <p:spPr bwMode="auto">
              <a:xfrm>
                <a:off x="4558" y="2296"/>
                <a:ext cx="272"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23" name="Rectangle 4">
            <a:extLst>
              <a:ext uri="{FF2B5EF4-FFF2-40B4-BE49-F238E27FC236}">
                <a16:creationId xmlns:a16="http://schemas.microsoft.com/office/drawing/2014/main" id="{56B026FF-3E12-9246-B888-0E102F9663A3}"/>
              </a:ext>
            </a:extLst>
          </p:cNvPr>
          <p:cNvSpPr>
            <a:spLocks noChangeArrowheads="1"/>
          </p:cNvSpPr>
          <p:nvPr/>
        </p:nvSpPr>
        <p:spPr bwMode="auto">
          <a:xfrm>
            <a:off x="1475656" y="188640"/>
            <a:ext cx="63373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dirty="0">
                <a:solidFill>
                  <a:srgbClr val="C00000"/>
                </a:solidFill>
                <a:ea typeface="黑体" panose="02010609060101010101" pitchFamily="49" charset="-122"/>
              </a:rPr>
              <a:t> 11.3.3 p </a:t>
            </a:r>
            <a:r>
              <a:rPr lang="zh-CN" altLang="en-US" dirty="0">
                <a:solidFill>
                  <a:srgbClr val="C00000"/>
                </a:solidFill>
                <a:ea typeface="黑体" panose="02010609060101010101" pitchFamily="49" charset="-122"/>
              </a:rPr>
              <a:t>区元素</a:t>
            </a:r>
            <a:r>
              <a:rPr lang="en-US" altLang="zh-CN" dirty="0">
                <a:solidFill>
                  <a:srgbClr val="C00000"/>
                </a:solidFill>
                <a:ea typeface="黑体" panose="02010609060101010101" pitchFamily="49" charset="-122"/>
              </a:rPr>
              <a:t> – </a:t>
            </a:r>
            <a:r>
              <a:rPr lang="zh-CN" altLang="en-US" dirty="0">
                <a:solidFill>
                  <a:srgbClr val="CC0000"/>
                </a:solidFill>
                <a:ea typeface="黑体" panose="02010609060101010101" pitchFamily="49" charset="-122"/>
              </a:rPr>
              <a:t>硼族元素</a:t>
            </a:r>
            <a:endParaRPr lang="en-US" altLang="zh-CN" dirty="0">
              <a:solidFill>
                <a:srgbClr val="C00000"/>
              </a:solidFill>
              <a:ea typeface="黑体" panose="02010609060101010101" pitchFamily="49" charset="-122"/>
            </a:endParaRPr>
          </a:p>
        </p:txBody>
      </p:sp>
    </p:spTree>
    <p:extLst>
      <p:ext uri="{BB962C8B-B14F-4D97-AF65-F5344CB8AC3E}">
        <p14:creationId xmlns:p14="http://schemas.microsoft.com/office/powerpoint/2010/main" val="13578013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991A1D1-3A03-894F-9DD6-7F764708A279}"/>
              </a:ext>
            </a:extLst>
          </p:cNvPr>
          <p:cNvSpPr>
            <a:spLocks noGrp="1"/>
          </p:cNvSpPr>
          <p:nvPr>
            <p:ph type="sldNum" sz="quarter" idx="12"/>
          </p:nvPr>
        </p:nvSpPr>
        <p:spPr/>
        <p:txBody>
          <a:bodyPr/>
          <a:lstStyle/>
          <a:p>
            <a:fld id="{F32996CC-1D28-6241-8C6B-4A2C005E6D1D}" type="slidenum">
              <a:rPr lang="en-US" altLang="zh-CN" smtClean="0"/>
              <a:pPr/>
              <a:t>11</a:t>
            </a:fld>
            <a:endParaRPr lang="en-US" altLang="zh-CN"/>
          </a:p>
        </p:txBody>
      </p:sp>
      <p:sp>
        <p:nvSpPr>
          <p:cNvPr id="3" name="Text Box 187">
            <a:extLst>
              <a:ext uri="{FF2B5EF4-FFF2-40B4-BE49-F238E27FC236}">
                <a16:creationId xmlns:a16="http://schemas.microsoft.com/office/drawing/2014/main" id="{BCC5D9A6-7EDC-C143-A91B-733FF3CBCD4C}"/>
              </a:ext>
            </a:extLst>
          </p:cNvPr>
          <p:cNvSpPr txBox="1">
            <a:spLocks noChangeArrowheads="1"/>
          </p:cNvSpPr>
          <p:nvPr/>
        </p:nvSpPr>
        <p:spPr bwMode="auto">
          <a:xfrm>
            <a:off x="3059832" y="304587"/>
            <a:ext cx="3685624" cy="523220"/>
          </a:xfrm>
          <a:prstGeom prst="rect">
            <a:avLst/>
          </a:prstGeom>
          <a:noFill/>
          <a:ln>
            <a:noFill/>
          </a:ln>
          <a:effectLst/>
        </p:spPr>
        <p:txBody>
          <a:bodyPr wrap="none">
            <a:spAutoFit/>
          </a:bodyPr>
          <a:lstStyle/>
          <a:p>
            <a:r>
              <a:rPr lang="zh-CN" altLang="en-US" sz="2800" dirty="0">
                <a:solidFill>
                  <a:srgbClr val="0000FF"/>
                </a:solidFill>
                <a:ea typeface="楷体_GB2312" pitchFamily="49" charset="-122"/>
              </a:rPr>
              <a:t>硼族元素的基本性质</a:t>
            </a:r>
            <a:r>
              <a:rPr lang="zh-CN" altLang="en-US" sz="2800" dirty="0">
                <a:solidFill>
                  <a:srgbClr val="6666FF"/>
                </a:solidFill>
                <a:ea typeface="楷体_GB2312" pitchFamily="49" charset="-122"/>
              </a:rPr>
              <a:t>   </a:t>
            </a:r>
          </a:p>
        </p:txBody>
      </p:sp>
      <p:graphicFrame>
        <p:nvGraphicFramePr>
          <p:cNvPr id="4" name="Group 284">
            <a:extLst>
              <a:ext uri="{FF2B5EF4-FFF2-40B4-BE49-F238E27FC236}">
                <a16:creationId xmlns:a16="http://schemas.microsoft.com/office/drawing/2014/main" id="{17A9AA67-878F-AE48-9A3A-D2C4B02F139D}"/>
              </a:ext>
            </a:extLst>
          </p:cNvPr>
          <p:cNvGraphicFramePr>
            <a:graphicFrameLocks noGrp="1"/>
          </p:cNvGraphicFramePr>
          <p:nvPr>
            <p:extLst>
              <p:ext uri="{D42A27DB-BD31-4B8C-83A1-F6EECF244321}">
                <p14:modId xmlns:p14="http://schemas.microsoft.com/office/powerpoint/2010/main" val="3157681584"/>
              </p:ext>
            </p:extLst>
          </p:nvPr>
        </p:nvGraphicFramePr>
        <p:xfrm>
          <a:off x="251618" y="1011888"/>
          <a:ext cx="8640763" cy="5468112"/>
        </p:xfrm>
        <a:graphic>
          <a:graphicData uri="http://schemas.openxmlformats.org/drawingml/2006/table">
            <a:tbl>
              <a:tblPr/>
              <a:tblGrid>
                <a:gridCol w="2808288">
                  <a:extLst>
                    <a:ext uri="{9D8B030D-6E8A-4147-A177-3AD203B41FA5}">
                      <a16:colId xmlns:a16="http://schemas.microsoft.com/office/drawing/2014/main" val="4165191619"/>
                    </a:ext>
                  </a:extLst>
                </a:gridCol>
                <a:gridCol w="649287">
                  <a:extLst>
                    <a:ext uri="{9D8B030D-6E8A-4147-A177-3AD203B41FA5}">
                      <a16:colId xmlns:a16="http://schemas.microsoft.com/office/drawing/2014/main" val="2448431135"/>
                    </a:ext>
                  </a:extLst>
                </a:gridCol>
                <a:gridCol w="1036638">
                  <a:extLst>
                    <a:ext uri="{9D8B030D-6E8A-4147-A177-3AD203B41FA5}">
                      <a16:colId xmlns:a16="http://schemas.microsoft.com/office/drawing/2014/main" val="315708158"/>
                    </a:ext>
                  </a:extLst>
                </a:gridCol>
                <a:gridCol w="1036637">
                  <a:extLst>
                    <a:ext uri="{9D8B030D-6E8A-4147-A177-3AD203B41FA5}">
                      <a16:colId xmlns:a16="http://schemas.microsoft.com/office/drawing/2014/main" val="2470986577"/>
                    </a:ext>
                  </a:extLst>
                </a:gridCol>
                <a:gridCol w="1036638">
                  <a:extLst>
                    <a:ext uri="{9D8B030D-6E8A-4147-A177-3AD203B41FA5}">
                      <a16:colId xmlns:a16="http://schemas.microsoft.com/office/drawing/2014/main" val="3049514985"/>
                    </a:ext>
                  </a:extLst>
                </a:gridCol>
                <a:gridCol w="1036637">
                  <a:extLst>
                    <a:ext uri="{9D8B030D-6E8A-4147-A177-3AD203B41FA5}">
                      <a16:colId xmlns:a16="http://schemas.microsoft.com/office/drawing/2014/main" val="1093241758"/>
                    </a:ext>
                  </a:extLst>
                </a:gridCol>
                <a:gridCol w="1036638">
                  <a:extLst>
                    <a:ext uri="{9D8B030D-6E8A-4147-A177-3AD203B41FA5}">
                      <a16:colId xmlns:a16="http://schemas.microsoft.com/office/drawing/2014/main" val="1174009662"/>
                    </a:ext>
                  </a:extLst>
                </a:gridCol>
              </a:tblGrid>
              <a:tr h="369888">
                <a:tc grid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dirty="0">
                          <a:ln>
                            <a:noFill/>
                          </a:ln>
                          <a:solidFill>
                            <a:schemeClr val="tx1"/>
                          </a:solidFill>
                          <a:effectLst/>
                          <a:latin typeface="Times New Roman" panose="02020603050405020304" pitchFamily="18" charset="0"/>
                          <a:ea typeface="SimHei" panose="02010609060101010101" pitchFamily="49" charset="-122"/>
                          <a:cs typeface="Times New Roman" panose="02020603050405020304" pitchFamily="18" charset="0"/>
                        </a:rPr>
                        <a:t>                     </a:t>
                      </a:r>
                      <a:r>
                        <a:rPr kumimoji="1" lang="zh-CN" altLang="en-US" sz="2400" b="1" i="0" u="none" strike="noStrike" cap="none" normalizeH="0" baseline="0" dirty="0">
                          <a:ln>
                            <a:noFill/>
                          </a:ln>
                          <a:solidFill>
                            <a:schemeClr val="tx1"/>
                          </a:solidFill>
                          <a:effectLst/>
                          <a:latin typeface="Times New Roman" panose="02020603050405020304" pitchFamily="18" charset="0"/>
                          <a:ea typeface="SimHei" panose="02010609060101010101" pitchFamily="49" charset="-122"/>
                          <a:cs typeface="Times New Roman" panose="02020603050405020304" pitchFamily="18" charset="0"/>
                        </a:rPr>
                        <a:t>元    素</a:t>
                      </a:r>
                    </a:p>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chemeClr val="tx1"/>
                          </a:solidFill>
                          <a:effectLst/>
                          <a:latin typeface="Times New Roman" panose="02020603050405020304" pitchFamily="18" charset="0"/>
                          <a:ea typeface="SimHei" panose="02010609060101010101" pitchFamily="49" charset="-122"/>
                          <a:cs typeface="Times New Roman" panose="02020603050405020304" pitchFamily="18" charset="0"/>
                        </a:rPr>
                        <a:t>   性   质</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lnBlToTr>
                      <a:noFill/>
                    </a:lnBlToTr>
                    <a:solidFill>
                      <a:schemeClr val="bg1"/>
                    </a:solidFill>
                  </a:tcPr>
                </a:tc>
                <a:tc hMerge="1">
                  <a:txBody>
                    <a:bodyPr/>
                    <a:lstStyle/>
                    <a:p>
                      <a:endParaRPr lang="zh-CN" altLang="en-US"/>
                    </a:p>
                  </a:txBody>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B</a:t>
                      </a:r>
                      <a:endPar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Ga</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In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Tl</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4069161317"/>
                  </a:ext>
                </a:extLst>
              </a:tr>
              <a:tr h="368300">
                <a:tc grid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chemeClr val="tx1"/>
                          </a:solidFill>
                          <a:effectLst/>
                          <a:latin typeface="Times New Roman" panose="02020603050405020304" pitchFamily="18" charset="0"/>
                          <a:ea typeface="SimHei" panose="02010609060101010101" pitchFamily="49" charset="-122"/>
                          <a:cs typeface="Times New Roman" panose="02020603050405020304" pitchFamily="18" charset="0"/>
                        </a:rPr>
                        <a:t>原子序数</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493460692"/>
                  </a:ext>
                </a:extLst>
              </a:tr>
              <a:tr h="369888">
                <a:tc grid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chemeClr val="tx1"/>
                          </a:solidFill>
                          <a:effectLst/>
                          <a:latin typeface="Times New Roman" panose="02020603050405020304" pitchFamily="18" charset="0"/>
                          <a:ea typeface="SimHei" panose="02010609060101010101" pitchFamily="49" charset="-122"/>
                          <a:cs typeface="Times New Roman" panose="02020603050405020304" pitchFamily="18" charset="0"/>
                        </a:rPr>
                        <a:t>价层结构</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2s</a:t>
                      </a:r>
                      <a:r>
                        <a:rPr kumimoji="1" lang="en-US" altLang="zh-CN" sz="2400" b="1" i="1"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2</a:t>
                      </a:r>
                      <a:r>
                        <a:rPr kumimoji="1" lang="en-US" altLang="zh-CN" sz="2400" b="1"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2p</a:t>
                      </a:r>
                      <a:r>
                        <a:rPr kumimoji="1" lang="en-US" altLang="zh-CN" sz="2400" b="1" i="1"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3s</a:t>
                      </a:r>
                      <a:r>
                        <a:rPr kumimoji="1" lang="en-US" altLang="zh-CN" sz="2400" b="1" i="1"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2</a:t>
                      </a:r>
                      <a:r>
                        <a:rPr kumimoji="1" lang="en-US" altLang="zh-CN" sz="2400" b="1"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3p</a:t>
                      </a:r>
                      <a:r>
                        <a:rPr kumimoji="1" lang="en-US" altLang="zh-CN" sz="2400" b="1" i="1"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1</a:t>
                      </a:r>
                      <a:endPar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4s</a:t>
                      </a:r>
                      <a:r>
                        <a:rPr kumimoji="1" lang="en-US" altLang="zh-CN" sz="2400" b="1" i="1"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2</a:t>
                      </a:r>
                      <a:r>
                        <a:rPr kumimoji="1" lang="en-US" altLang="zh-CN" sz="2400" b="1"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4p</a:t>
                      </a:r>
                      <a:r>
                        <a:rPr kumimoji="1" lang="en-US" altLang="zh-CN" sz="2400" b="1" i="1"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1</a:t>
                      </a:r>
                      <a:endPar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5s</a:t>
                      </a:r>
                      <a:r>
                        <a:rPr kumimoji="1" lang="en-US" altLang="zh-CN" sz="2400" b="1" i="1"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2</a:t>
                      </a:r>
                      <a:r>
                        <a:rPr kumimoji="1" lang="en-US" altLang="zh-CN" sz="2400" b="1"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5p</a:t>
                      </a:r>
                      <a:r>
                        <a:rPr kumimoji="1" lang="en-US" altLang="zh-CN" sz="2400" b="1" i="1"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6s</a:t>
                      </a:r>
                      <a:r>
                        <a:rPr kumimoji="1" lang="en-US" altLang="zh-CN" sz="2400" b="1" i="1"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2</a:t>
                      </a:r>
                      <a:r>
                        <a:rPr kumimoji="1" lang="en-US" altLang="zh-CN" sz="2400" b="1"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6p</a:t>
                      </a:r>
                      <a:r>
                        <a:rPr kumimoji="1" lang="en-US" altLang="zh-CN" sz="2400" b="1" i="1" u="none" strike="noStrike" cap="none" normalizeH="0" baseline="30000">
                          <a:ln>
                            <a:noFill/>
                          </a:ln>
                          <a:solidFill>
                            <a:schemeClr val="tx1"/>
                          </a:solidFill>
                          <a:effectLst/>
                          <a:latin typeface="Times New Roman" panose="02020603050405020304" pitchFamily="18" charset="0"/>
                          <a:ea typeface="宋体" panose="02010600030101010101" pitchFamily="2" charset="-122"/>
                        </a:rPr>
                        <a:t>1</a:t>
                      </a:r>
                      <a:endPar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309214090"/>
                  </a:ext>
                </a:extLst>
              </a:tr>
              <a:tr h="369888">
                <a:tc grid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rgbClr val="FF0000"/>
                          </a:solidFill>
                          <a:effectLst/>
                          <a:latin typeface="Times New Roman" panose="02020603050405020304" pitchFamily="18" charset="0"/>
                          <a:ea typeface="SimHei" panose="02010609060101010101" pitchFamily="49" charset="-122"/>
                          <a:cs typeface="Times New Roman" panose="02020603050405020304" pitchFamily="18" charset="0"/>
                        </a:rPr>
                        <a:t>主要氧化数</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+3(+1)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rgbClr val="FF0000"/>
                          </a:solidFill>
                          <a:effectLst/>
                          <a:latin typeface="Times New Roman" panose="02020603050405020304" pitchFamily="18" charset="0"/>
                          <a:ea typeface="宋体" panose="02010600030101010101" pitchFamily="2" charset="-122"/>
                        </a:rPr>
                        <a:t>+3(+1)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rPr>
                        <a:t>+3(+1)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80899831"/>
                  </a:ext>
                </a:extLst>
              </a:tr>
              <a:tr h="369888">
                <a:tc grid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chemeClr val="tx1"/>
                          </a:solidFill>
                          <a:effectLst/>
                          <a:latin typeface="Times New Roman" panose="02020603050405020304" pitchFamily="18" charset="0"/>
                          <a:ea typeface="SimHei" panose="02010609060101010101" pitchFamily="49" charset="-122"/>
                          <a:cs typeface="Times New Roman" panose="02020603050405020304" pitchFamily="18" charset="0"/>
                        </a:rPr>
                        <a:t>共价半径 </a:t>
                      </a:r>
                      <a:r>
                        <a:rPr kumimoji="1" lang="en-US" altLang="zh-CN" sz="2400" b="1" i="0" u="none" strike="noStrike" cap="none" normalizeH="0" baseline="0" dirty="0">
                          <a:ln>
                            <a:noFill/>
                          </a:ln>
                          <a:solidFill>
                            <a:schemeClr val="tx1"/>
                          </a:solidFill>
                          <a:effectLst/>
                          <a:latin typeface="Times New Roman" panose="02020603050405020304" pitchFamily="18" charset="0"/>
                          <a:ea typeface="SimHei" panose="02010609060101010101" pitchFamily="49" charset="-122"/>
                          <a:cs typeface="Times New Roman" panose="02020603050405020304" pitchFamily="18" charset="0"/>
                        </a:rPr>
                        <a:t>/ pm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126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144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148</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240383924"/>
                  </a:ext>
                </a:extLst>
              </a:tr>
              <a:tr h="368300">
                <a:tc grid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dirty="0">
                          <a:ln>
                            <a:noFill/>
                          </a:ln>
                          <a:solidFill>
                            <a:schemeClr val="tx1"/>
                          </a:solidFill>
                          <a:effectLst/>
                          <a:latin typeface="Times New Roman" panose="02020603050405020304" pitchFamily="18" charset="0"/>
                          <a:ea typeface="SimHei" panose="02010609060101010101" pitchFamily="49" charset="-122"/>
                          <a:cs typeface="Times New Roman" panose="02020603050405020304" pitchFamily="18" charset="0"/>
                        </a:rPr>
                        <a:t>M</a:t>
                      </a:r>
                      <a:r>
                        <a:rPr kumimoji="1" lang="en-US" altLang="zh-CN" sz="2400" b="1" i="0" u="none" strike="noStrike" cap="none" normalizeH="0" baseline="30000" dirty="0">
                          <a:ln>
                            <a:noFill/>
                          </a:ln>
                          <a:solidFill>
                            <a:schemeClr val="tx1"/>
                          </a:solidFill>
                          <a:effectLst/>
                          <a:latin typeface="Times New Roman" panose="02020603050405020304" pitchFamily="18" charset="0"/>
                          <a:ea typeface="SimHei" panose="02010609060101010101" pitchFamily="49" charset="-122"/>
                          <a:cs typeface="Times New Roman" panose="02020603050405020304" pitchFamily="18" charset="0"/>
                        </a:rPr>
                        <a:t>3+</a:t>
                      </a:r>
                      <a:r>
                        <a:rPr kumimoji="1" lang="zh-CN" altLang="en-US" sz="2400" b="1" i="0" u="none" strike="noStrike" cap="none" normalizeH="0" baseline="0" dirty="0">
                          <a:ln>
                            <a:noFill/>
                          </a:ln>
                          <a:solidFill>
                            <a:schemeClr val="tx1"/>
                          </a:solidFill>
                          <a:effectLst/>
                          <a:latin typeface="Times New Roman" panose="02020603050405020304" pitchFamily="18" charset="0"/>
                          <a:ea typeface="SimHei" panose="02010609060101010101" pitchFamily="49" charset="-122"/>
                          <a:cs typeface="Times New Roman" panose="02020603050405020304" pitchFamily="18" charset="0"/>
                        </a:rPr>
                        <a:t>离子半径 </a:t>
                      </a:r>
                      <a:r>
                        <a:rPr kumimoji="1" lang="en-US" altLang="zh-CN" sz="2400" b="1" i="0" u="none" strike="noStrike" cap="none" normalizeH="0" baseline="0" dirty="0">
                          <a:ln>
                            <a:noFill/>
                          </a:ln>
                          <a:solidFill>
                            <a:schemeClr val="tx1"/>
                          </a:solidFill>
                          <a:effectLst/>
                          <a:latin typeface="Times New Roman" panose="02020603050405020304" pitchFamily="18" charset="0"/>
                          <a:ea typeface="SimHei" panose="02010609060101010101" pitchFamily="49" charset="-122"/>
                          <a:cs typeface="Times New Roman" panose="02020603050405020304" pitchFamily="18" charset="0"/>
                        </a:rPr>
                        <a:t>/ pm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62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95</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323955574"/>
                  </a:ext>
                </a:extLst>
              </a:tr>
              <a:tr h="36988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400" b="1" i="1" u="none" strike="noStrike" cap="none" normalizeH="0" baseline="0" dirty="0">
                          <a:ln>
                            <a:noFill/>
                          </a:ln>
                          <a:solidFill>
                            <a:schemeClr val="tx1"/>
                          </a:solidFill>
                          <a:effectLst/>
                          <a:latin typeface="Times New Roman" panose="02020603050405020304" pitchFamily="18" charset="0"/>
                          <a:ea typeface="SimHei" panose="02010609060101010101" pitchFamily="49" charset="-122"/>
                          <a:cs typeface="Times New Roman" panose="02020603050405020304" pitchFamily="18" charset="0"/>
                        </a:rPr>
                        <a:t>                                    </a:t>
                      </a:r>
                      <a:endParaRPr kumimoji="1" lang="en-US" altLang="zh-CN" sz="2400" b="1" i="1" u="none" strike="noStrike" cap="none" normalizeH="0" baseline="-25000" dirty="0">
                        <a:ln>
                          <a:noFill/>
                        </a:ln>
                        <a:solidFill>
                          <a:schemeClr val="tx1"/>
                        </a:solidFill>
                        <a:effectLst/>
                        <a:latin typeface="Times New Roman" panose="02020603050405020304" pitchFamily="18" charset="0"/>
                        <a:ea typeface="SimHei" panose="02010609060101010101" pitchFamily="49" charset="-122"/>
                        <a:cs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400" b="1"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 I</a:t>
                      </a:r>
                      <a:r>
                        <a:rPr kumimoji="1" lang="en-US" altLang="zh-CN" sz="2400" b="1" i="1"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800.6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577.6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578.8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558.3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589.3</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836293520"/>
                  </a:ext>
                </a:extLst>
              </a:tr>
              <a:tr h="36988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chemeClr val="tx1"/>
                          </a:solidFill>
                          <a:effectLst/>
                          <a:latin typeface="Times New Roman" panose="02020603050405020304" pitchFamily="18" charset="0"/>
                          <a:ea typeface="SimHei" panose="02010609060101010101" pitchFamily="49" charset="-122"/>
                          <a:cs typeface="Times New Roman" panose="02020603050405020304" pitchFamily="18" charset="0"/>
                        </a:rPr>
                        <a:t>电离能</a:t>
                      </a:r>
                      <a:r>
                        <a:rPr kumimoji="1" lang="en-US" altLang="zh-CN" sz="2400" b="1" i="0" u="none" strike="noStrike" cap="none" normalizeH="0" baseline="0" dirty="0">
                          <a:ln>
                            <a:noFill/>
                          </a:ln>
                          <a:solidFill>
                            <a:schemeClr val="tx1"/>
                          </a:solidFill>
                          <a:effectLst/>
                          <a:latin typeface="Times New Roman" panose="02020603050405020304" pitchFamily="18" charset="0"/>
                          <a:ea typeface="SimHei" panose="02010609060101010101" pitchFamily="49" charset="-122"/>
                          <a:cs typeface="Times New Roman" panose="02020603050405020304" pitchFamily="18" charset="0"/>
                        </a:rPr>
                        <a:t>( kJ·mol</a:t>
                      </a:r>
                      <a:r>
                        <a:rPr kumimoji="1" lang="en-US" altLang="zh-CN" sz="2400" b="1" i="0" u="none" strike="noStrike" cap="none" normalizeH="0" baseline="30000" dirty="0">
                          <a:ln>
                            <a:noFill/>
                          </a:ln>
                          <a:solidFill>
                            <a:schemeClr val="tx1"/>
                          </a:solidFill>
                          <a:effectLst/>
                          <a:latin typeface="Times New Roman" panose="02020603050405020304" pitchFamily="18" charset="0"/>
                          <a:ea typeface="SimHei" panose="02010609060101010101" pitchFamily="49" charset="-122"/>
                          <a:cs typeface="Times New Roman" panose="02020603050405020304" pitchFamily="18" charset="0"/>
                        </a:rPr>
                        <a:t>-1</a:t>
                      </a:r>
                      <a:r>
                        <a:rPr kumimoji="1" lang="en-US" altLang="zh-CN" sz="2400" b="1" i="0" u="none" strike="noStrike" cap="none" normalizeH="0" baseline="0" dirty="0">
                          <a:ln>
                            <a:noFill/>
                          </a:ln>
                          <a:solidFill>
                            <a:schemeClr val="tx1"/>
                          </a:solidFill>
                          <a:effectLst/>
                          <a:latin typeface="Times New Roman" panose="02020603050405020304" pitchFamily="18" charset="0"/>
                          <a:ea typeface="SimHei" panose="02010609060101010101" pitchFamily="49" charset="-122"/>
                          <a:cs typeface="Times New Roman" panose="02020603050405020304" pitchFamily="18" charset="0"/>
                        </a:rPr>
                        <a:t>)</a:t>
                      </a:r>
                      <a:endParaRPr kumimoji="1" lang="en-US" altLang="zh-CN" sz="2400" b="1" i="1" u="none" strike="noStrike" cap="none" normalizeH="0" baseline="-25000" dirty="0">
                        <a:ln>
                          <a:noFill/>
                        </a:ln>
                        <a:solidFill>
                          <a:schemeClr val="tx1"/>
                        </a:solidFill>
                        <a:effectLst/>
                        <a:latin typeface="Times New Roman" panose="02020603050405020304" pitchFamily="18" charset="0"/>
                        <a:ea typeface="SimHei" panose="02010609060101010101" pitchFamily="49" charset="-122"/>
                        <a:cs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400" b="1"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 I</a:t>
                      </a:r>
                      <a:r>
                        <a:rPr kumimoji="1" lang="en-US" altLang="zh-CN" sz="2400" b="1" i="1"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2</a:t>
                      </a:r>
                      <a:endParaRPr kumimoji="1" lang="en-US" altLang="zh-CN" sz="2400" b="1"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2427</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1817</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1979</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1821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1971</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428571420"/>
                  </a:ext>
                </a:extLst>
              </a:tr>
              <a:tr h="369888">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400" b="1" i="1" u="none" strike="noStrike" cap="none" normalizeH="0" baseline="0" dirty="0">
                          <a:ln>
                            <a:noFill/>
                          </a:ln>
                          <a:solidFill>
                            <a:schemeClr val="tx1"/>
                          </a:solidFill>
                          <a:effectLst/>
                          <a:latin typeface="Times New Roman" panose="02020603050405020304" pitchFamily="18" charset="0"/>
                          <a:ea typeface="SimHei" panose="02010609060101010101" pitchFamily="49" charset="-122"/>
                          <a:cs typeface="Times New Roman" panose="02020603050405020304" pitchFamily="18" charset="0"/>
                        </a:rPr>
                        <a:t>                                     </a:t>
                      </a:r>
                      <a:endParaRPr kumimoji="1" lang="en-US" altLang="zh-CN" sz="2400" b="1" i="1" u="none" strike="noStrike" cap="none" normalizeH="0" baseline="-25000" dirty="0">
                        <a:ln>
                          <a:noFill/>
                        </a:ln>
                        <a:solidFill>
                          <a:schemeClr val="tx1"/>
                        </a:solidFill>
                        <a:effectLst/>
                        <a:latin typeface="Times New Roman" panose="02020603050405020304" pitchFamily="18" charset="0"/>
                        <a:ea typeface="SimHei" panose="02010609060101010101" pitchFamily="49" charset="-122"/>
                        <a:cs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400" b="1" i="1" u="none" strike="noStrike" cap="none" normalizeH="0" baseline="0">
                          <a:ln>
                            <a:noFill/>
                          </a:ln>
                          <a:solidFill>
                            <a:schemeClr val="tx1"/>
                          </a:solidFill>
                          <a:effectLst/>
                          <a:latin typeface="Times New Roman" panose="02020603050405020304" pitchFamily="18" charset="0"/>
                          <a:ea typeface="宋体" panose="02010600030101010101" pitchFamily="2" charset="-122"/>
                        </a:rPr>
                        <a:t> I</a:t>
                      </a:r>
                      <a:r>
                        <a:rPr kumimoji="1" lang="en-US" altLang="zh-CN" sz="2400" b="1" i="1"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3660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2745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2963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2705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2878</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2586036271"/>
                  </a:ext>
                </a:extLst>
              </a:tr>
              <a:tr h="368300">
                <a:tc grid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400" b="1" i="1" u="none" strike="noStrike" cap="none" normalizeH="0" baseline="0" dirty="0">
                          <a:ln>
                            <a:noFill/>
                          </a:ln>
                          <a:solidFill>
                            <a:schemeClr val="tx1"/>
                          </a:solidFill>
                          <a:effectLst/>
                          <a:latin typeface="Times New Roman" panose="02020603050405020304" pitchFamily="18" charset="0"/>
                          <a:ea typeface="SimHei" panose="02010609060101010101" pitchFamily="49" charset="-122"/>
                          <a:cs typeface="Times New Roman" panose="02020603050405020304" pitchFamily="18" charset="0"/>
                        </a:rPr>
                        <a:t>E</a:t>
                      </a:r>
                      <a:r>
                        <a:rPr kumimoji="1" lang="en-US" altLang="zh-CN" sz="2400" b="1" i="1" u="none" strike="noStrike" cap="none" normalizeH="0" baseline="-25000" dirty="0">
                          <a:ln>
                            <a:noFill/>
                          </a:ln>
                          <a:solidFill>
                            <a:schemeClr val="tx1"/>
                          </a:solidFill>
                          <a:effectLst/>
                          <a:latin typeface="Times New Roman" panose="02020603050405020304" pitchFamily="18" charset="0"/>
                          <a:ea typeface="SimHei" panose="02010609060101010101" pitchFamily="49" charset="-122"/>
                          <a:cs typeface="Times New Roman" panose="02020603050405020304" pitchFamily="18" charset="0"/>
                        </a:rPr>
                        <a:t>1</a:t>
                      </a:r>
                      <a:r>
                        <a:rPr kumimoji="1" lang="en-US" altLang="zh-CN" sz="2400" b="1" i="0" u="none" strike="noStrike" cap="none" normalizeH="0" baseline="0" dirty="0">
                          <a:ln>
                            <a:noFill/>
                          </a:ln>
                          <a:solidFill>
                            <a:schemeClr val="tx1"/>
                          </a:solidFill>
                          <a:effectLst/>
                          <a:latin typeface="Times New Roman" panose="02020603050405020304" pitchFamily="18" charset="0"/>
                          <a:ea typeface="SimHei" panose="02010609060101010101" pitchFamily="49" charset="-122"/>
                          <a:cs typeface="Times New Roman" panose="02020603050405020304" pitchFamily="18" charset="0"/>
                        </a:rPr>
                        <a:t> / kJ·mol</a:t>
                      </a:r>
                      <a:r>
                        <a:rPr kumimoji="1" lang="en-US" altLang="zh-CN" sz="2400" b="1" i="0" u="none" strike="noStrike" cap="none" normalizeH="0" baseline="30000" dirty="0">
                          <a:ln>
                            <a:noFill/>
                          </a:ln>
                          <a:solidFill>
                            <a:schemeClr val="tx1"/>
                          </a:solidFill>
                          <a:effectLst/>
                          <a:latin typeface="Times New Roman" panose="02020603050405020304" pitchFamily="18" charset="0"/>
                          <a:ea typeface="SimHei" panose="02010609060101010101" pitchFamily="49" charset="-122"/>
                          <a:cs typeface="Times New Roman" panose="02020603050405020304" pitchFamily="18" charset="0"/>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23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44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34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50</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901434808"/>
                  </a:ext>
                </a:extLst>
              </a:tr>
              <a:tr h="406400">
                <a:tc gridSpan="2">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400" b="1" i="0" u="none" strike="noStrike" cap="none" normalizeH="0" baseline="0" dirty="0">
                          <a:ln>
                            <a:noFill/>
                          </a:ln>
                          <a:solidFill>
                            <a:schemeClr val="tx1"/>
                          </a:solidFill>
                          <a:effectLst/>
                          <a:latin typeface="Times New Roman" panose="02020603050405020304" pitchFamily="18" charset="0"/>
                          <a:ea typeface="SimHei" panose="02010609060101010101" pitchFamily="49" charset="-122"/>
                          <a:cs typeface="Times New Roman" panose="02020603050405020304" pitchFamily="18" charset="0"/>
                        </a:rPr>
                        <a:t>电负性（</a:t>
                      </a:r>
                      <a:r>
                        <a:rPr kumimoji="1" lang="en-US" altLang="zh-CN" sz="2400" b="1" i="1" u="none" strike="noStrike" cap="none" normalizeH="0" baseline="0" dirty="0" err="1">
                          <a:ln>
                            <a:noFill/>
                          </a:ln>
                          <a:solidFill>
                            <a:schemeClr val="tx1"/>
                          </a:solidFill>
                          <a:effectLst/>
                          <a:latin typeface="Times New Roman" panose="02020603050405020304" pitchFamily="18" charset="0"/>
                          <a:ea typeface="SimHei" panose="02010609060101010101" pitchFamily="49" charset="-122"/>
                          <a:cs typeface="Times New Roman" panose="02020603050405020304" pitchFamily="18" charset="0"/>
                        </a:rPr>
                        <a:t>x</a:t>
                      </a:r>
                      <a:r>
                        <a:rPr kumimoji="1" lang="en-US" altLang="zh-CN" sz="2400" b="1" i="1" u="none" strike="noStrike" cap="none" normalizeH="0" baseline="-25000" dirty="0" err="1">
                          <a:ln>
                            <a:noFill/>
                          </a:ln>
                          <a:solidFill>
                            <a:schemeClr val="tx1"/>
                          </a:solidFill>
                          <a:effectLst/>
                          <a:latin typeface="Times New Roman" panose="02020603050405020304" pitchFamily="18" charset="0"/>
                          <a:ea typeface="SimHei" panose="02010609060101010101" pitchFamily="49" charset="-122"/>
                          <a:cs typeface="Times New Roman" panose="02020603050405020304" pitchFamily="18" charset="0"/>
                        </a:rPr>
                        <a:t>p</a:t>
                      </a:r>
                      <a:r>
                        <a:rPr kumimoji="1" lang="zh-CN" altLang="en-US" sz="2400" b="1" i="0" u="none" strike="noStrike" cap="none" normalizeH="0" baseline="0" dirty="0">
                          <a:ln>
                            <a:noFill/>
                          </a:ln>
                          <a:solidFill>
                            <a:schemeClr val="tx1"/>
                          </a:solidFill>
                          <a:effectLst/>
                          <a:latin typeface="Times New Roman" panose="02020603050405020304" pitchFamily="18" charset="0"/>
                          <a:ea typeface="SimHei" panose="02010609060101010101" pitchFamily="49" charset="-122"/>
                          <a:cs typeface="Times New Roman" panose="02020603050405020304" pitchFamily="18" charset="0"/>
                        </a:rPr>
                        <a:t>）</a:t>
                      </a:r>
                      <a:endParaRPr kumimoji="1" lang="zh-CN" altLang="en-US" sz="2400" b="0" i="0" u="none" strike="noStrike" cap="none" normalizeH="0" baseline="0" dirty="0">
                        <a:ln>
                          <a:noFill/>
                        </a:ln>
                        <a:solidFill>
                          <a:schemeClr val="tx1"/>
                        </a:solidFill>
                        <a:effectLst/>
                        <a:latin typeface="Times New Roman" panose="02020603050405020304" pitchFamily="18" charset="0"/>
                        <a:ea typeface="SimHei" panose="02010609060101010101" pitchFamily="49" charset="-122"/>
                        <a:cs typeface="Times New Roman" panose="02020603050405020304"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zh-CN" altLang="en-US"/>
                    </a:p>
                  </a:txBody>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2.04</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1.61</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1.18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1.78</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lvl1pPr>
                        <a:spcBef>
                          <a:spcPct val="20000"/>
                        </a:spcBef>
                        <a:defRPr kumimoji="1" sz="2800">
                          <a:solidFill>
                            <a:schemeClr val="tx1"/>
                          </a:solidFill>
                          <a:latin typeface="Times New Roman" panose="02020603050405020304" pitchFamily="18" charset="0"/>
                          <a:ea typeface="宋体" panose="02010600030101010101" pitchFamily="2" charset="-122"/>
                        </a:defRPr>
                      </a:lvl1pPr>
                      <a:lvl2pPr>
                        <a:spcBef>
                          <a:spcPct val="20000"/>
                        </a:spcBef>
                        <a:defRPr kumimoji="1" sz="2400">
                          <a:solidFill>
                            <a:schemeClr val="tx1"/>
                          </a:solidFill>
                          <a:latin typeface="Times New Roman" panose="02020603050405020304" pitchFamily="18" charset="0"/>
                          <a:ea typeface="宋体" panose="02010600030101010101" pitchFamily="2" charset="-122"/>
                        </a:defRPr>
                      </a:lvl2pPr>
                      <a:lvl3pPr>
                        <a:spcBef>
                          <a:spcPct val="20000"/>
                        </a:spcBef>
                        <a:defRPr kumimoji="1" sz="2000">
                          <a:solidFill>
                            <a:schemeClr val="tx1"/>
                          </a:solidFill>
                          <a:latin typeface="Times New Roman" panose="02020603050405020304" pitchFamily="18" charset="0"/>
                          <a:ea typeface="宋体" panose="02010600030101010101" pitchFamily="2" charset="-122"/>
                        </a:defRPr>
                      </a:lvl3pPr>
                      <a:lvl4pPr>
                        <a:spcBef>
                          <a:spcPct val="20000"/>
                        </a:spcBef>
                        <a:defRPr kumimoji="1">
                          <a:solidFill>
                            <a:schemeClr val="tx1"/>
                          </a:solidFill>
                          <a:latin typeface="Times New Roman" panose="02020603050405020304" pitchFamily="18" charset="0"/>
                          <a:ea typeface="宋体" panose="02010600030101010101" pitchFamily="2" charset="-122"/>
                        </a:defRPr>
                      </a:lvl4pPr>
                      <a:lvl5pPr>
                        <a:spcBef>
                          <a:spcPct val="20000"/>
                        </a:spcBef>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defRPr kumimoji="1">
                          <a:solidFill>
                            <a:schemeClr val="tx1"/>
                          </a:solidFill>
                          <a:latin typeface="Times New Roman" panose="02020603050405020304" pitchFamily="18"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4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1.62</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58120291"/>
                  </a:ext>
                </a:extLst>
              </a:tr>
            </a:tbl>
          </a:graphicData>
        </a:graphic>
      </p:graphicFrame>
    </p:spTree>
    <p:extLst>
      <p:ext uri="{BB962C8B-B14F-4D97-AF65-F5344CB8AC3E}">
        <p14:creationId xmlns:p14="http://schemas.microsoft.com/office/powerpoint/2010/main" val="32457771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49D4312-E49C-A245-BBDB-4E2874EBE9EE}"/>
              </a:ext>
            </a:extLst>
          </p:cNvPr>
          <p:cNvSpPr>
            <a:spLocks noGrp="1"/>
          </p:cNvSpPr>
          <p:nvPr>
            <p:ph type="sldNum" sz="quarter" idx="12"/>
          </p:nvPr>
        </p:nvSpPr>
        <p:spPr/>
        <p:txBody>
          <a:bodyPr/>
          <a:lstStyle/>
          <a:p>
            <a:fld id="{F32996CC-1D28-6241-8C6B-4A2C005E6D1D}" type="slidenum">
              <a:rPr lang="en-US" altLang="zh-CN" smtClean="0"/>
              <a:pPr/>
              <a:t>12</a:t>
            </a:fld>
            <a:endParaRPr lang="en-US" altLang="zh-CN"/>
          </a:p>
        </p:txBody>
      </p:sp>
      <p:pic>
        <p:nvPicPr>
          <p:cNvPr id="4" name="图片 3">
            <a:extLst>
              <a:ext uri="{FF2B5EF4-FFF2-40B4-BE49-F238E27FC236}">
                <a16:creationId xmlns:a16="http://schemas.microsoft.com/office/drawing/2014/main" id="{433D005B-BEBC-674C-BBE5-4BACFFDE79D1}"/>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323528" y="1556792"/>
            <a:ext cx="8534400" cy="4475584"/>
          </a:xfrm>
          <a:prstGeom prst="rect">
            <a:avLst/>
          </a:prstGeom>
        </p:spPr>
      </p:pic>
      <p:sp>
        <p:nvSpPr>
          <p:cNvPr id="5" name="文本框 4">
            <a:extLst>
              <a:ext uri="{FF2B5EF4-FFF2-40B4-BE49-F238E27FC236}">
                <a16:creationId xmlns:a16="http://schemas.microsoft.com/office/drawing/2014/main" id="{A38B974E-9883-4441-9D3B-29A63D73E403}"/>
              </a:ext>
            </a:extLst>
          </p:cNvPr>
          <p:cNvSpPr txBox="1"/>
          <p:nvPr/>
        </p:nvSpPr>
        <p:spPr>
          <a:xfrm>
            <a:off x="467544" y="889556"/>
            <a:ext cx="1032270" cy="523220"/>
          </a:xfrm>
          <a:prstGeom prst="rect">
            <a:avLst/>
          </a:prstGeom>
          <a:noFill/>
        </p:spPr>
        <p:txBody>
          <a:bodyPr wrap="none" rtlCol="0">
            <a:spAutoFit/>
          </a:bodyPr>
          <a:lstStyle/>
          <a:p>
            <a:r>
              <a:rPr kumimoji="1" lang="en-US" altLang="zh-CN" sz="2800" b="1" i="1" dirty="0">
                <a:solidFill>
                  <a:srgbClr val="FF0000"/>
                </a:solidFill>
              </a:rPr>
              <a:t>E</a:t>
            </a:r>
            <a:r>
              <a:rPr kumimoji="1" lang="en-US" altLang="zh-CN" sz="2800" b="1" baseline="-25000" dirty="0">
                <a:solidFill>
                  <a:srgbClr val="FF0000"/>
                </a:solidFill>
              </a:rPr>
              <a:t>A</a:t>
            </a:r>
            <a:r>
              <a:rPr kumimoji="1" lang="zh-CN" altLang="en-US" sz="2800" b="1" dirty="0">
                <a:solidFill>
                  <a:srgbClr val="FF0000"/>
                </a:solidFill>
              </a:rPr>
              <a:t> </a:t>
            </a:r>
            <a:r>
              <a:rPr kumimoji="1" lang="en-US" altLang="zh-CN" sz="2800" b="1" dirty="0">
                <a:solidFill>
                  <a:srgbClr val="FF0000"/>
                </a:solidFill>
              </a:rPr>
              <a:t>/V</a:t>
            </a:r>
            <a:endParaRPr kumimoji="1" lang="zh-CN" altLang="en-US" sz="2800" b="1" baseline="-25000" dirty="0">
              <a:solidFill>
                <a:srgbClr val="FF0000"/>
              </a:solidFill>
            </a:endParaRPr>
          </a:p>
        </p:txBody>
      </p:sp>
      <p:sp>
        <p:nvSpPr>
          <p:cNvPr id="6" name="文本框 5">
            <a:extLst>
              <a:ext uri="{FF2B5EF4-FFF2-40B4-BE49-F238E27FC236}">
                <a16:creationId xmlns:a16="http://schemas.microsoft.com/office/drawing/2014/main" id="{696712B2-EDAD-8541-ACBE-24931BB1876C}"/>
              </a:ext>
            </a:extLst>
          </p:cNvPr>
          <p:cNvSpPr txBox="1"/>
          <p:nvPr/>
        </p:nvSpPr>
        <p:spPr>
          <a:xfrm>
            <a:off x="4860032" y="889556"/>
            <a:ext cx="1032655" cy="523220"/>
          </a:xfrm>
          <a:prstGeom prst="rect">
            <a:avLst/>
          </a:prstGeom>
          <a:noFill/>
        </p:spPr>
        <p:txBody>
          <a:bodyPr wrap="none" rtlCol="0">
            <a:spAutoFit/>
          </a:bodyPr>
          <a:lstStyle/>
          <a:p>
            <a:r>
              <a:rPr kumimoji="1" lang="en-US" altLang="zh-CN" sz="2800" b="1" i="1" dirty="0">
                <a:solidFill>
                  <a:srgbClr val="FF0000"/>
                </a:solidFill>
              </a:rPr>
              <a:t>E</a:t>
            </a:r>
            <a:r>
              <a:rPr lang="en-US" altLang="zh-CN" sz="2800" b="1" baseline="-25000" dirty="0">
                <a:solidFill>
                  <a:srgbClr val="FF0000"/>
                </a:solidFill>
              </a:rPr>
              <a:t>B</a:t>
            </a:r>
            <a:r>
              <a:rPr kumimoji="1" lang="zh-CN" altLang="en-US" sz="2800" b="1" dirty="0">
                <a:solidFill>
                  <a:srgbClr val="FF0000"/>
                </a:solidFill>
              </a:rPr>
              <a:t> </a:t>
            </a:r>
            <a:r>
              <a:rPr kumimoji="1" lang="en-US" altLang="zh-CN" sz="2800" b="1" dirty="0">
                <a:solidFill>
                  <a:srgbClr val="FF0000"/>
                </a:solidFill>
              </a:rPr>
              <a:t>/V</a:t>
            </a:r>
            <a:endParaRPr kumimoji="1" lang="zh-CN" altLang="en-US" sz="2800" b="1" baseline="-25000" dirty="0">
              <a:solidFill>
                <a:srgbClr val="FF0000"/>
              </a:solidFill>
            </a:endParaRPr>
          </a:p>
        </p:txBody>
      </p:sp>
      <p:sp>
        <p:nvSpPr>
          <p:cNvPr id="7" name="AutoShape 7">
            <a:extLst>
              <a:ext uri="{FF2B5EF4-FFF2-40B4-BE49-F238E27FC236}">
                <a16:creationId xmlns:a16="http://schemas.microsoft.com/office/drawing/2014/main" id="{0B28A321-0972-B24E-B570-94EEE49A78CE}"/>
              </a:ext>
            </a:extLst>
          </p:cNvPr>
          <p:cNvSpPr>
            <a:spLocks noChangeArrowheads="1"/>
          </p:cNvSpPr>
          <p:nvPr/>
        </p:nvSpPr>
        <p:spPr bwMode="auto">
          <a:xfrm>
            <a:off x="6084168" y="217927"/>
            <a:ext cx="2951162" cy="739790"/>
          </a:xfrm>
          <a:prstGeom prst="wedgeRectCallout">
            <a:avLst>
              <a:gd name="adj1" fmla="val 17352"/>
              <a:gd name="adj2" fmla="val 49762"/>
            </a:avLst>
          </a:prstGeom>
          <a:solidFill>
            <a:schemeClr val="accent6">
              <a:lumMod val="40000"/>
              <a:lumOff val="60000"/>
            </a:schemeClr>
          </a:solidFill>
          <a:ln w="12700">
            <a:solidFill>
              <a:srgbClr val="FF9900"/>
            </a:solidFill>
            <a:miter lim="800000"/>
            <a:headEnd/>
            <a:tailEnd/>
          </a:ln>
          <a:effectLst/>
        </p:spPr>
        <p:txBody>
          <a:bodyPr/>
          <a:lstStyle/>
          <a:p>
            <a:pPr algn="ctr"/>
            <a:r>
              <a:rPr lang="en-US" altLang="zh-CN" sz="2000" dirty="0">
                <a:latin typeface="Arial" panose="020B0604020202020204" pitchFamily="34" charset="0"/>
                <a:ea typeface="SimHei" panose="02010609060101010101" pitchFamily="49" charset="-122"/>
                <a:cs typeface="Arial" panose="020B0604020202020204" pitchFamily="34" charset="0"/>
              </a:rPr>
              <a:t>Al </a:t>
            </a:r>
            <a:r>
              <a:rPr lang="zh-CN" altLang="en-US" sz="2000" dirty="0">
                <a:latin typeface="Arial" panose="020B0604020202020204" pitchFamily="34" charset="0"/>
                <a:ea typeface="SimHei" panose="02010609060101010101" pitchFamily="49" charset="-122"/>
                <a:cs typeface="Arial" panose="020B0604020202020204" pitchFamily="34" charset="0"/>
              </a:rPr>
              <a:t>在酸、碱介质中都表现出强还原性</a:t>
            </a:r>
          </a:p>
        </p:txBody>
      </p:sp>
      <p:sp>
        <p:nvSpPr>
          <p:cNvPr id="8" name="AutoShape 8">
            <a:extLst>
              <a:ext uri="{FF2B5EF4-FFF2-40B4-BE49-F238E27FC236}">
                <a16:creationId xmlns:a16="http://schemas.microsoft.com/office/drawing/2014/main" id="{BEC7E1BE-52FF-7F43-BE10-2680DAABB57D}"/>
              </a:ext>
            </a:extLst>
          </p:cNvPr>
          <p:cNvSpPr>
            <a:spLocks noChangeArrowheads="1"/>
          </p:cNvSpPr>
          <p:nvPr/>
        </p:nvSpPr>
        <p:spPr bwMode="auto">
          <a:xfrm>
            <a:off x="4283149" y="5805264"/>
            <a:ext cx="4105275" cy="865188"/>
          </a:xfrm>
          <a:prstGeom prst="wedgeRectCallout">
            <a:avLst>
              <a:gd name="adj1" fmla="val -62348"/>
              <a:gd name="adj2" fmla="val -81322"/>
            </a:avLst>
          </a:prstGeom>
          <a:solidFill>
            <a:schemeClr val="accent6">
              <a:lumMod val="40000"/>
              <a:lumOff val="60000"/>
            </a:schemeClr>
          </a:solidFill>
          <a:ln w="12700">
            <a:solidFill>
              <a:srgbClr val="FF9900"/>
            </a:solidFill>
            <a:miter lim="800000"/>
            <a:headEnd/>
            <a:tailEnd/>
          </a:ln>
          <a:effectLst/>
        </p:spPr>
        <p:txBody>
          <a:bodyPr/>
          <a:lstStyle/>
          <a:p>
            <a:r>
              <a:rPr lang="en-US" altLang="zh-CN" dirty="0">
                <a:latin typeface="Arial" panose="020B0604020202020204" pitchFamily="34" charset="0"/>
                <a:ea typeface="SimHei" panose="02010609060101010101" pitchFamily="49" charset="-122"/>
                <a:cs typeface="Arial" panose="020B0604020202020204" pitchFamily="34" charset="0"/>
              </a:rPr>
              <a:t>Tl</a:t>
            </a:r>
            <a:r>
              <a:rPr lang="en-US" altLang="zh-CN" baseline="30000" dirty="0">
                <a:latin typeface="Arial" panose="020B0604020202020204" pitchFamily="34" charset="0"/>
                <a:ea typeface="SimHei" panose="02010609060101010101" pitchFamily="49" charset="-122"/>
                <a:cs typeface="Arial" panose="020B0604020202020204" pitchFamily="34" charset="0"/>
              </a:rPr>
              <a:t>3+</a:t>
            </a:r>
            <a:r>
              <a:rPr lang="zh-CN" altLang="en-US" dirty="0">
                <a:latin typeface="Arial" panose="020B0604020202020204" pitchFamily="34" charset="0"/>
                <a:ea typeface="SimHei" panose="02010609060101010101" pitchFamily="49" charset="-122"/>
                <a:cs typeface="Arial" panose="020B0604020202020204" pitchFamily="34" charset="0"/>
              </a:rPr>
              <a:t>的化合物具有强氧化性</a:t>
            </a:r>
            <a:r>
              <a:rPr lang="en-US" altLang="zh-CN" dirty="0">
                <a:latin typeface="Arial" panose="020B0604020202020204" pitchFamily="34" charset="0"/>
                <a:ea typeface="SimHei" panose="02010609060101010101" pitchFamily="49" charset="-122"/>
                <a:cs typeface="Arial" panose="020B0604020202020204" pitchFamily="34" charset="0"/>
              </a:rPr>
              <a:t>Tl</a:t>
            </a:r>
            <a:r>
              <a:rPr lang="en-US" altLang="zh-CN" baseline="30000" dirty="0">
                <a:latin typeface="Arial" panose="020B0604020202020204" pitchFamily="34" charset="0"/>
                <a:ea typeface="SimHei" panose="02010609060101010101" pitchFamily="49" charset="-122"/>
                <a:cs typeface="Arial" panose="020B0604020202020204" pitchFamily="34" charset="0"/>
              </a:rPr>
              <a:t>+</a:t>
            </a:r>
            <a:r>
              <a:rPr lang="zh-CN" altLang="en-US" dirty="0">
                <a:latin typeface="Arial" panose="020B0604020202020204" pitchFamily="34" charset="0"/>
                <a:ea typeface="SimHei" panose="02010609060101010101" pitchFamily="49" charset="-122"/>
                <a:cs typeface="Arial" panose="020B0604020202020204" pitchFamily="34" charset="0"/>
              </a:rPr>
              <a:t>的化合物特别稳定</a:t>
            </a:r>
          </a:p>
        </p:txBody>
      </p:sp>
    </p:spTree>
    <p:extLst>
      <p:ext uri="{BB962C8B-B14F-4D97-AF65-F5344CB8AC3E}">
        <p14:creationId xmlns:p14="http://schemas.microsoft.com/office/powerpoint/2010/main" val="3895075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a:extLst>
              <a:ext uri="{FF2B5EF4-FFF2-40B4-BE49-F238E27FC236}">
                <a16:creationId xmlns:a16="http://schemas.microsoft.com/office/drawing/2014/main" id="{97F7165F-8EB1-CD43-A882-A6863E19DE41}"/>
              </a:ext>
            </a:extLst>
          </p:cNvPr>
          <p:cNvSpPr>
            <a:spLocks noGrp="1"/>
          </p:cNvSpPr>
          <p:nvPr>
            <p:ph type="sldNum" sz="quarter" idx="12"/>
          </p:nvPr>
        </p:nvSpPr>
        <p:spPr/>
        <p:txBody>
          <a:bodyPr/>
          <a:lstStyle/>
          <a:p>
            <a:fld id="{F32996CC-1D28-6241-8C6B-4A2C005E6D1D}" type="slidenum">
              <a:rPr lang="en-US" altLang="zh-CN" smtClean="0"/>
              <a:pPr/>
              <a:t>13</a:t>
            </a:fld>
            <a:endParaRPr lang="en-US" altLang="zh-CN"/>
          </a:p>
        </p:txBody>
      </p:sp>
      <p:sp>
        <p:nvSpPr>
          <p:cNvPr id="3" name="Rectangle 7">
            <a:extLst>
              <a:ext uri="{FF2B5EF4-FFF2-40B4-BE49-F238E27FC236}">
                <a16:creationId xmlns:a16="http://schemas.microsoft.com/office/drawing/2014/main" id="{EBC74F85-7337-0542-910D-4A33DE36F2D5}"/>
              </a:ext>
            </a:extLst>
          </p:cNvPr>
          <p:cNvSpPr txBox="1">
            <a:spLocks noChangeArrowheads="1"/>
          </p:cNvSpPr>
          <p:nvPr/>
        </p:nvSpPr>
        <p:spPr>
          <a:xfrm>
            <a:off x="2699792" y="188640"/>
            <a:ext cx="4032348" cy="648815"/>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kumimoji="0" lang="zh-CN" altLang="en-US" sz="3200" dirty="0">
                <a:solidFill>
                  <a:srgbClr val="C00000"/>
                </a:solidFill>
                <a:latin typeface="Heiti SC Medium" pitchFamily="2" charset="-128"/>
                <a:ea typeface="Heiti SC Medium" pitchFamily="2" charset="-128"/>
              </a:rPr>
              <a:t>硼元素</a:t>
            </a:r>
          </a:p>
        </p:txBody>
      </p:sp>
      <p:sp>
        <p:nvSpPr>
          <p:cNvPr id="4" name="矩形 3">
            <a:extLst>
              <a:ext uri="{FF2B5EF4-FFF2-40B4-BE49-F238E27FC236}">
                <a16:creationId xmlns:a16="http://schemas.microsoft.com/office/drawing/2014/main" id="{A05BB8C0-CE60-864A-9738-5AA5FB226478}"/>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5" name="Text Box 3">
            <a:extLst>
              <a:ext uri="{FF2B5EF4-FFF2-40B4-BE49-F238E27FC236}">
                <a16:creationId xmlns:a16="http://schemas.microsoft.com/office/drawing/2014/main" id="{E35CAB87-4C7B-9A46-A44A-5D51F2EBF7A4}"/>
              </a:ext>
            </a:extLst>
          </p:cNvPr>
          <p:cNvSpPr txBox="1">
            <a:spLocks noChangeArrowheads="1"/>
          </p:cNvSpPr>
          <p:nvPr/>
        </p:nvSpPr>
        <p:spPr bwMode="auto">
          <a:xfrm>
            <a:off x="209154" y="1192684"/>
            <a:ext cx="8610600"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spcBef>
                <a:spcPct val="50000"/>
              </a:spcBef>
            </a:pPr>
            <a:r>
              <a:rPr lang="en-US" altLang="zh-CN" dirty="0">
                <a:solidFill>
                  <a:srgbClr val="0000FF"/>
                </a:solidFill>
                <a:latin typeface="Tahoma" panose="020B0604030504040204" pitchFamily="34" charset="0"/>
              </a:rPr>
              <a:t>  </a:t>
            </a:r>
            <a:r>
              <a:rPr lang="zh-CN" altLang="en-US" dirty="0"/>
              <a:t>硼是自然界中分布较广的元素。最丰富的硼矿是</a:t>
            </a:r>
            <a:r>
              <a:rPr lang="zh-CN" altLang="en-US" dirty="0">
                <a:solidFill>
                  <a:srgbClr val="FF0000"/>
                </a:solidFill>
              </a:rPr>
              <a:t>电气石</a:t>
            </a:r>
            <a:r>
              <a:rPr lang="zh-CN" altLang="en-US" dirty="0"/>
              <a:t>，它是一种复杂的铝硅酸盐，约含</a:t>
            </a:r>
            <a:r>
              <a:rPr lang="en-US" altLang="zh-CN" dirty="0"/>
              <a:t>10%</a:t>
            </a:r>
            <a:r>
              <a:rPr lang="zh-CN" altLang="en-US" dirty="0"/>
              <a:t>的硼。硼在自然界主要以含氧化合物的形式存在，其主要的矿物有：硼砂</a:t>
            </a:r>
            <a:r>
              <a:rPr lang="en-US" altLang="zh-CN" dirty="0">
                <a:solidFill>
                  <a:srgbClr val="FF0000"/>
                </a:solidFill>
              </a:rPr>
              <a:t>Na</a:t>
            </a:r>
            <a:r>
              <a:rPr lang="en-US" altLang="zh-CN" baseline="-30000" dirty="0">
                <a:solidFill>
                  <a:srgbClr val="FF0000"/>
                </a:solidFill>
              </a:rPr>
              <a:t>2</a:t>
            </a:r>
            <a:r>
              <a:rPr lang="en-US" altLang="zh-CN" dirty="0">
                <a:solidFill>
                  <a:srgbClr val="FF0000"/>
                </a:solidFill>
              </a:rPr>
              <a:t>B</a:t>
            </a:r>
            <a:r>
              <a:rPr lang="en-US" altLang="zh-CN" baseline="-30000" dirty="0">
                <a:solidFill>
                  <a:srgbClr val="FF0000"/>
                </a:solidFill>
              </a:rPr>
              <a:t>4</a:t>
            </a:r>
            <a:r>
              <a:rPr lang="en-US" altLang="zh-CN" dirty="0">
                <a:solidFill>
                  <a:srgbClr val="FF0000"/>
                </a:solidFill>
              </a:rPr>
              <a:t>O</a:t>
            </a:r>
            <a:r>
              <a:rPr lang="en-US" altLang="zh-CN" baseline="-30000" dirty="0">
                <a:solidFill>
                  <a:srgbClr val="FF0000"/>
                </a:solidFill>
              </a:rPr>
              <a:t>7</a:t>
            </a:r>
            <a:r>
              <a:rPr lang="en-US" altLang="zh-CN" dirty="0">
                <a:solidFill>
                  <a:srgbClr val="FF0000"/>
                </a:solidFill>
              </a:rPr>
              <a:t>·10H</a:t>
            </a:r>
            <a:r>
              <a:rPr lang="en-US" altLang="zh-CN" baseline="-30000" dirty="0">
                <a:solidFill>
                  <a:srgbClr val="FF0000"/>
                </a:solidFill>
              </a:rPr>
              <a:t>2</a:t>
            </a:r>
            <a:r>
              <a:rPr lang="en-US" altLang="zh-CN" dirty="0">
                <a:solidFill>
                  <a:srgbClr val="FF0000"/>
                </a:solidFill>
              </a:rPr>
              <a:t>O</a:t>
            </a:r>
            <a:r>
              <a:rPr lang="zh-CN" altLang="en-US" dirty="0"/>
              <a:t>、斜方硼砂</a:t>
            </a:r>
            <a:r>
              <a:rPr lang="en-US" altLang="zh-CN" dirty="0"/>
              <a:t>Na</a:t>
            </a:r>
            <a:r>
              <a:rPr lang="en-US" altLang="zh-CN" baseline="-30000" dirty="0"/>
              <a:t>2</a:t>
            </a:r>
            <a:r>
              <a:rPr lang="en-US" altLang="zh-CN" dirty="0"/>
              <a:t>B</a:t>
            </a:r>
            <a:r>
              <a:rPr lang="en-US" altLang="zh-CN" baseline="-30000" dirty="0"/>
              <a:t>4</a:t>
            </a:r>
            <a:r>
              <a:rPr lang="en-US" altLang="zh-CN" dirty="0"/>
              <a:t>O</a:t>
            </a:r>
            <a:r>
              <a:rPr lang="en-US" altLang="zh-CN" baseline="-30000" dirty="0"/>
              <a:t>7</a:t>
            </a:r>
            <a:r>
              <a:rPr lang="en-US" altLang="zh-CN" dirty="0"/>
              <a:t>·4H</a:t>
            </a:r>
            <a:r>
              <a:rPr lang="en-US" altLang="zh-CN" baseline="-30000" dirty="0"/>
              <a:t>2</a:t>
            </a:r>
            <a:r>
              <a:rPr lang="en-US" altLang="zh-CN" dirty="0"/>
              <a:t>O</a:t>
            </a:r>
            <a:r>
              <a:rPr lang="zh-CN" altLang="en-US" dirty="0"/>
              <a:t>、硼镁矿</a:t>
            </a:r>
            <a:r>
              <a:rPr lang="en-US" altLang="zh-CN" dirty="0"/>
              <a:t>Mg</a:t>
            </a:r>
            <a:r>
              <a:rPr lang="en-US" altLang="zh-CN" baseline="-30000" dirty="0"/>
              <a:t>2</a:t>
            </a:r>
            <a:r>
              <a:rPr lang="en-US" altLang="zh-CN" dirty="0"/>
              <a:t>B</a:t>
            </a:r>
            <a:r>
              <a:rPr lang="en-US" altLang="zh-CN" baseline="-30000" dirty="0"/>
              <a:t>2</a:t>
            </a:r>
            <a:r>
              <a:rPr lang="en-US" altLang="zh-CN" dirty="0"/>
              <a:t>O</a:t>
            </a:r>
            <a:r>
              <a:rPr lang="en-US" altLang="zh-CN" baseline="-30000" dirty="0"/>
              <a:t>5</a:t>
            </a:r>
            <a:r>
              <a:rPr lang="en-US" altLang="zh-CN" dirty="0"/>
              <a:t>·H</a:t>
            </a:r>
            <a:r>
              <a:rPr lang="en-US" altLang="zh-CN" baseline="-30000" dirty="0"/>
              <a:t>2</a:t>
            </a:r>
            <a:r>
              <a:rPr lang="en-US" altLang="zh-CN" dirty="0"/>
              <a:t>O</a:t>
            </a:r>
            <a:r>
              <a:rPr lang="zh-CN" altLang="en-US" dirty="0"/>
              <a:t>、硬硼钙石</a:t>
            </a:r>
            <a:r>
              <a:rPr lang="en-US" altLang="zh-CN" dirty="0"/>
              <a:t>Ca</a:t>
            </a:r>
            <a:r>
              <a:rPr lang="en-US" altLang="zh-CN" baseline="-30000" dirty="0"/>
              <a:t>2</a:t>
            </a:r>
            <a:r>
              <a:rPr lang="en-US" altLang="zh-CN" dirty="0"/>
              <a:t>B</a:t>
            </a:r>
            <a:r>
              <a:rPr lang="en-US" altLang="zh-CN" baseline="-30000" dirty="0"/>
              <a:t>6</a:t>
            </a:r>
            <a:r>
              <a:rPr lang="en-US" altLang="zh-CN" dirty="0"/>
              <a:t>O</a:t>
            </a:r>
            <a:r>
              <a:rPr lang="en-US" altLang="zh-CN" baseline="-30000" dirty="0"/>
              <a:t>11</a:t>
            </a:r>
            <a:r>
              <a:rPr lang="en-US" altLang="zh-CN" dirty="0"/>
              <a:t>·5H</a:t>
            </a:r>
            <a:r>
              <a:rPr lang="en-US" altLang="zh-CN" baseline="-30000" dirty="0"/>
              <a:t>2</a:t>
            </a:r>
            <a:r>
              <a:rPr lang="en-US" altLang="zh-CN" dirty="0"/>
              <a:t>O</a:t>
            </a:r>
            <a:r>
              <a:rPr lang="zh-CN" altLang="en-US" dirty="0"/>
              <a:t>、方硼矿</a:t>
            </a:r>
            <a:r>
              <a:rPr lang="en-US" altLang="zh-CN" dirty="0"/>
              <a:t>Mg</a:t>
            </a:r>
            <a:r>
              <a:rPr lang="en-US" altLang="zh-CN" baseline="-30000" dirty="0"/>
              <a:t>5</a:t>
            </a:r>
            <a:r>
              <a:rPr lang="en-US" altLang="zh-CN" dirty="0"/>
              <a:t>B</a:t>
            </a:r>
            <a:r>
              <a:rPr lang="en-US" altLang="zh-CN" baseline="-30000" dirty="0"/>
              <a:t>14</a:t>
            </a:r>
            <a:r>
              <a:rPr lang="en-US" altLang="zh-CN" dirty="0"/>
              <a:t>O</a:t>
            </a:r>
            <a:r>
              <a:rPr lang="en-US" altLang="zh-CN" baseline="-30000" dirty="0"/>
              <a:t>26</a:t>
            </a:r>
            <a:r>
              <a:rPr lang="en-US" altLang="zh-CN" dirty="0"/>
              <a:t>·MgCl</a:t>
            </a:r>
            <a:r>
              <a:rPr lang="en-US" altLang="zh-CN" baseline="-30000" dirty="0"/>
              <a:t>2</a:t>
            </a:r>
            <a:r>
              <a:rPr lang="zh-CN" altLang="en-US" dirty="0"/>
              <a:t>、纤维硼镁石</a:t>
            </a:r>
            <a:r>
              <a:rPr lang="en-US" altLang="zh-CN" dirty="0"/>
              <a:t>Mg(BO</a:t>
            </a:r>
            <a:r>
              <a:rPr lang="en-US" altLang="zh-CN" baseline="-30000" dirty="0"/>
              <a:t>2</a:t>
            </a:r>
            <a:r>
              <a:rPr lang="en-US" altLang="zh-CN" dirty="0"/>
              <a:t>)OH</a:t>
            </a:r>
            <a:r>
              <a:rPr lang="zh-CN" altLang="en-US" dirty="0"/>
              <a:t>、硼钠钙石</a:t>
            </a:r>
            <a:r>
              <a:rPr lang="en-US" altLang="zh-CN" dirty="0" err="1"/>
              <a:t>NaCa</a:t>
            </a:r>
            <a:r>
              <a:rPr lang="en-US" altLang="zh-CN" dirty="0"/>
              <a:t>(B</a:t>
            </a:r>
            <a:r>
              <a:rPr lang="en-US" altLang="zh-CN" baseline="-30000" dirty="0"/>
              <a:t>5</a:t>
            </a:r>
            <a:r>
              <a:rPr lang="en-US" altLang="zh-CN" dirty="0"/>
              <a:t>O</a:t>
            </a:r>
            <a:r>
              <a:rPr lang="en-US" altLang="zh-CN" baseline="-30000" dirty="0"/>
              <a:t>9</a:t>
            </a:r>
            <a:r>
              <a:rPr lang="en-US" altLang="zh-CN" dirty="0"/>
              <a:t>)·8H</a:t>
            </a:r>
            <a:r>
              <a:rPr lang="en-US" altLang="zh-CN" baseline="-30000" dirty="0"/>
              <a:t>2</a:t>
            </a:r>
            <a:r>
              <a:rPr lang="en-US" altLang="zh-CN" dirty="0"/>
              <a:t>O</a:t>
            </a:r>
            <a:r>
              <a:rPr lang="zh-CN" altLang="en-US" dirty="0"/>
              <a:t>等。</a:t>
            </a:r>
          </a:p>
        </p:txBody>
      </p:sp>
      <p:pic>
        <p:nvPicPr>
          <p:cNvPr id="573442" name="Picture 2" descr="https://timgsa.baidu.com/timg?image&amp;quality=80&amp;size=b9999_10000&amp;sec=1513254930056&amp;di=bfccbaf1e0c52f06cc268bf8a6956ca4&amp;imgtype=0&amp;src=http%3A%2F%2Fimgsrc.baidu.com%2Fimgad%2Fpic%2Fitem%2F0824ab18972bd407794f6cc470899e510fb3097a.jpg">
            <a:extLst>
              <a:ext uri="{FF2B5EF4-FFF2-40B4-BE49-F238E27FC236}">
                <a16:creationId xmlns:a16="http://schemas.microsoft.com/office/drawing/2014/main" id="{389EA5AF-40FB-4D4A-ACA4-3F234F8AF935}"/>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09154" y="3816447"/>
            <a:ext cx="4768252" cy="2467736"/>
          </a:xfrm>
          <a:prstGeom prst="rect">
            <a:avLst/>
          </a:prstGeom>
          <a:noFill/>
          <a:extLst>
            <a:ext uri="{909E8E84-426E-40DD-AFC4-6F175D3DCCD1}">
              <a14:hiddenFill xmlns:a14="http://schemas.microsoft.com/office/drawing/2010/main">
                <a:solidFill>
                  <a:srgbClr val="FFFFFF"/>
                </a:solidFill>
              </a14:hiddenFill>
            </a:ext>
          </a:extLst>
        </p:spPr>
      </p:pic>
      <p:pic>
        <p:nvPicPr>
          <p:cNvPr id="573444" name="Picture 4" descr="电气石">
            <a:extLst>
              <a:ext uri="{FF2B5EF4-FFF2-40B4-BE49-F238E27FC236}">
                <a16:creationId xmlns:a16="http://schemas.microsoft.com/office/drawing/2014/main" id="{963E20B7-4F6B-0349-8756-79646EBE39E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076056" y="3878869"/>
            <a:ext cx="3815785" cy="2342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0491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3350297-3F28-E44B-A054-A0D9C64227C4}"/>
              </a:ext>
            </a:extLst>
          </p:cNvPr>
          <p:cNvSpPr>
            <a:spLocks noGrp="1"/>
          </p:cNvSpPr>
          <p:nvPr>
            <p:ph type="sldNum" sz="quarter" idx="12"/>
          </p:nvPr>
        </p:nvSpPr>
        <p:spPr>
          <a:xfrm>
            <a:off x="1" y="6480000"/>
            <a:ext cx="418306" cy="396000"/>
          </a:xfrm>
          <a:prstGeom prst="rect">
            <a:avLst/>
          </a:prstGeom>
        </p:spPr>
        <p:txBody>
          <a:bodyPr vert="horz" lIns="91440" tIns="45720" rIns="91440" bIns="45720" rtlCol="0" anchor="ctr"/>
          <a:lstStyle>
            <a:defPPr>
              <a:defRPr lang="zh-CN"/>
            </a:defPPr>
            <a:lvl1pPr algn="l" rtl="0" fontAlgn="base">
              <a:spcBef>
                <a:spcPct val="0"/>
              </a:spcBef>
              <a:spcAft>
                <a:spcPct val="0"/>
              </a:spcAft>
              <a:defRPr kumimoji="1" sz="1200" kern="1200">
                <a:solidFill>
                  <a:schemeClr val="tx1">
                    <a:tint val="75000"/>
                  </a:schemeClr>
                </a:solidFill>
                <a:latin typeface="Times New Roman" charset="0"/>
                <a:ea typeface="黑体" charset="0"/>
                <a:cs typeface="+mn-cs"/>
              </a:defRPr>
            </a:lvl1pPr>
            <a:lvl2pPr marL="457200" algn="l" rtl="0" fontAlgn="base">
              <a:spcBef>
                <a:spcPct val="0"/>
              </a:spcBef>
              <a:spcAft>
                <a:spcPct val="0"/>
              </a:spcAft>
              <a:defRPr kumimoji="1" sz="2400" kern="1200">
                <a:solidFill>
                  <a:schemeClr val="tx1"/>
                </a:solidFill>
                <a:latin typeface="Times New Roman" charset="0"/>
                <a:ea typeface="黑体" charset="0"/>
                <a:cs typeface="+mn-cs"/>
              </a:defRPr>
            </a:lvl2pPr>
            <a:lvl3pPr marL="914400" algn="l" rtl="0" fontAlgn="base">
              <a:spcBef>
                <a:spcPct val="0"/>
              </a:spcBef>
              <a:spcAft>
                <a:spcPct val="0"/>
              </a:spcAft>
              <a:defRPr kumimoji="1" sz="2400" kern="1200">
                <a:solidFill>
                  <a:schemeClr val="tx1"/>
                </a:solidFill>
                <a:latin typeface="Times New Roman" charset="0"/>
                <a:ea typeface="黑体" charset="0"/>
                <a:cs typeface="+mn-cs"/>
              </a:defRPr>
            </a:lvl3pPr>
            <a:lvl4pPr marL="1371600" algn="l" rtl="0" fontAlgn="base">
              <a:spcBef>
                <a:spcPct val="0"/>
              </a:spcBef>
              <a:spcAft>
                <a:spcPct val="0"/>
              </a:spcAft>
              <a:defRPr kumimoji="1" sz="2400" kern="1200">
                <a:solidFill>
                  <a:schemeClr val="tx1"/>
                </a:solidFill>
                <a:latin typeface="Times New Roman" charset="0"/>
                <a:ea typeface="黑体" charset="0"/>
                <a:cs typeface="+mn-cs"/>
              </a:defRPr>
            </a:lvl4pPr>
            <a:lvl5pPr marL="1828800" algn="l" rtl="0" fontAlgn="base">
              <a:spcBef>
                <a:spcPct val="0"/>
              </a:spcBef>
              <a:spcAft>
                <a:spcPct val="0"/>
              </a:spcAft>
              <a:defRPr kumimoji="1" sz="2400" kern="1200">
                <a:solidFill>
                  <a:schemeClr val="tx1"/>
                </a:solidFill>
                <a:latin typeface="Times New Roman" charset="0"/>
                <a:ea typeface="黑体" charset="0"/>
                <a:cs typeface="+mn-cs"/>
              </a:defRPr>
            </a:lvl5pPr>
            <a:lvl6pPr marL="2286000" algn="l" defTabSz="914400" rtl="0" eaLnBrk="1" latinLnBrk="0" hangingPunct="1">
              <a:defRPr kumimoji="1" sz="2400" kern="1200">
                <a:solidFill>
                  <a:schemeClr val="tx1"/>
                </a:solidFill>
                <a:latin typeface="Times New Roman" charset="0"/>
                <a:ea typeface="黑体" charset="0"/>
                <a:cs typeface="+mn-cs"/>
              </a:defRPr>
            </a:lvl6pPr>
            <a:lvl7pPr marL="2743200" algn="l" defTabSz="914400" rtl="0" eaLnBrk="1" latinLnBrk="0" hangingPunct="1">
              <a:defRPr kumimoji="1" sz="2400" kern="1200">
                <a:solidFill>
                  <a:schemeClr val="tx1"/>
                </a:solidFill>
                <a:latin typeface="Times New Roman" charset="0"/>
                <a:ea typeface="黑体" charset="0"/>
                <a:cs typeface="+mn-cs"/>
              </a:defRPr>
            </a:lvl7pPr>
            <a:lvl8pPr marL="3200400" algn="l" defTabSz="914400" rtl="0" eaLnBrk="1" latinLnBrk="0" hangingPunct="1">
              <a:defRPr kumimoji="1" sz="2400" kern="1200">
                <a:solidFill>
                  <a:schemeClr val="tx1"/>
                </a:solidFill>
                <a:latin typeface="Times New Roman" charset="0"/>
                <a:ea typeface="黑体" charset="0"/>
                <a:cs typeface="+mn-cs"/>
              </a:defRPr>
            </a:lvl8pPr>
            <a:lvl9pPr marL="3657600" algn="l" defTabSz="914400" rtl="0" eaLnBrk="1" latinLnBrk="0" hangingPunct="1">
              <a:defRPr kumimoji="1" sz="2400" kern="1200">
                <a:solidFill>
                  <a:schemeClr val="tx1"/>
                </a:solidFill>
                <a:latin typeface="Times New Roman" charset="0"/>
                <a:ea typeface="黑体" charset="0"/>
                <a:cs typeface="+mn-cs"/>
              </a:defRPr>
            </a:lvl9pPr>
          </a:lstStyle>
          <a:p>
            <a:fld id="{F32996CC-1D28-6241-8C6B-4A2C005E6D1D}" type="slidenum">
              <a:rPr lang="en-US" altLang="zh-CN" smtClean="0"/>
              <a:pPr/>
              <a:t>14</a:t>
            </a:fld>
            <a:endParaRPr lang="en-US" altLang="zh-CN"/>
          </a:p>
        </p:txBody>
      </p:sp>
      <p:graphicFrame>
        <p:nvGraphicFramePr>
          <p:cNvPr id="4" name="Object 14">
            <a:extLst>
              <a:ext uri="{FF2B5EF4-FFF2-40B4-BE49-F238E27FC236}">
                <a16:creationId xmlns:a16="http://schemas.microsoft.com/office/drawing/2014/main" id="{E0B5910C-C6FB-6346-BA07-26DD583E3C29}"/>
              </a:ext>
            </a:extLst>
          </p:cNvPr>
          <p:cNvGraphicFramePr>
            <a:graphicFrameLocks noChangeAspect="1"/>
          </p:cNvGraphicFramePr>
          <p:nvPr/>
        </p:nvGraphicFramePr>
        <p:xfrm>
          <a:off x="179512" y="2917527"/>
          <a:ext cx="8699500" cy="2038350"/>
        </p:xfrm>
        <a:graphic>
          <a:graphicData uri="http://schemas.openxmlformats.org/presentationml/2006/ole">
            <mc:AlternateContent xmlns:mc="http://schemas.openxmlformats.org/markup-compatibility/2006">
              <mc:Choice xmlns:v="urn:schemas-microsoft-com:vml" Requires="v">
                <p:oleObj name="Equation" r:id="rId2" imgW="76949300" imgH="18135600" progId="Equation.DSMT4">
                  <p:embed/>
                </p:oleObj>
              </mc:Choice>
              <mc:Fallback>
                <p:oleObj name="Equation" r:id="rId2" imgW="76949300" imgH="18135600" progId="Equation.DSMT4">
                  <p:embed/>
                  <p:pic>
                    <p:nvPicPr>
                      <p:cNvPr id="4" name="Object 14">
                        <a:extLst>
                          <a:ext uri="{FF2B5EF4-FFF2-40B4-BE49-F238E27FC236}">
                            <a16:creationId xmlns:a16="http://schemas.microsoft.com/office/drawing/2014/main" id="{E0B5910C-C6FB-6346-BA07-26DD583E3C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2917527"/>
                        <a:ext cx="8699500" cy="2038350"/>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 name="Group 16">
            <a:extLst>
              <a:ext uri="{FF2B5EF4-FFF2-40B4-BE49-F238E27FC236}">
                <a16:creationId xmlns:a16="http://schemas.microsoft.com/office/drawing/2014/main" id="{AB5EEB7B-1FFE-904C-917E-2DA98ABCAD3B}"/>
              </a:ext>
            </a:extLst>
          </p:cNvPr>
          <p:cNvGrpSpPr>
            <a:grpSpLocks/>
          </p:cNvGrpSpPr>
          <p:nvPr/>
        </p:nvGrpSpPr>
        <p:grpSpPr bwMode="auto">
          <a:xfrm>
            <a:off x="467544" y="5373216"/>
            <a:ext cx="8135888" cy="1008112"/>
            <a:chOff x="0" y="2304"/>
            <a:chExt cx="5760" cy="672"/>
          </a:xfrm>
        </p:grpSpPr>
        <p:sp>
          <p:nvSpPr>
            <p:cNvPr id="6" name="Rectangle 17">
              <a:extLst>
                <a:ext uri="{FF2B5EF4-FFF2-40B4-BE49-F238E27FC236}">
                  <a16:creationId xmlns:a16="http://schemas.microsoft.com/office/drawing/2014/main" id="{5EDBDA22-A1B9-914A-A8EB-C4E85F2EEFF1}"/>
                </a:ext>
              </a:extLst>
            </p:cNvPr>
            <p:cNvSpPr>
              <a:spLocks noChangeArrowheads="1"/>
            </p:cNvSpPr>
            <p:nvPr/>
          </p:nvSpPr>
          <p:spPr bwMode="auto">
            <a:xfrm>
              <a:off x="0" y="2304"/>
              <a:ext cx="5760" cy="672"/>
            </a:xfrm>
            <a:prstGeom prst="rect">
              <a:avLst/>
            </a:prstGeom>
            <a:solidFill>
              <a:srgbClr val="66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p>
          </p:txBody>
        </p:sp>
        <p:grpSp>
          <p:nvGrpSpPr>
            <p:cNvPr id="7" name="Group 18">
              <a:extLst>
                <a:ext uri="{FF2B5EF4-FFF2-40B4-BE49-F238E27FC236}">
                  <a16:creationId xmlns:a16="http://schemas.microsoft.com/office/drawing/2014/main" id="{00BB930D-9B04-AB4A-944A-69A34367799A}"/>
                </a:ext>
              </a:extLst>
            </p:cNvPr>
            <p:cNvGrpSpPr>
              <a:grpSpLocks/>
            </p:cNvGrpSpPr>
            <p:nvPr/>
          </p:nvGrpSpPr>
          <p:grpSpPr bwMode="auto">
            <a:xfrm>
              <a:off x="384" y="2448"/>
              <a:ext cx="5040" cy="397"/>
              <a:chOff x="0" y="1536"/>
              <a:chExt cx="5040" cy="397"/>
            </a:xfrm>
          </p:grpSpPr>
          <p:sp>
            <p:nvSpPr>
              <p:cNvPr id="8" name="Text Box 19">
                <a:extLst>
                  <a:ext uri="{FF2B5EF4-FFF2-40B4-BE49-F238E27FC236}">
                    <a16:creationId xmlns:a16="http://schemas.microsoft.com/office/drawing/2014/main" id="{28FF223D-85C2-9841-B693-60198814CE47}"/>
                  </a:ext>
                </a:extLst>
              </p:cNvPr>
              <p:cNvSpPr txBox="1">
                <a:spLocks noChangeArrowheads="1"/>
              </p:cNvSpPr>
              <p:nvPr/>
            </p:nvSpPr>
            <p:spPr bwMode="auto">
              <a:xfrm>
                <a:off x="0" y="1584"/>
                <a:ext cx="5040" cy="3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800">
                    <a:ea typeface="楷体_GB2312" pitchFamily="49" charset="-122"/>
                    <a:sym typeface="Symbol" pitchFamily="2" charset="2"/>
                  </a:rPr>
                  <a:t>或：</a:t>
                </a:r>
                <a:r>
                  <a:rPr lang="en-US" altLang="zh-CN" sz="2800">
                    <a:ea typeface="楷体_GB2312" pitchFamily="49" charset="-122"/>
                    <a:sym typeface="Symbol" pitchFamily="2" charset="2"/>
                  </a:rPr>
                  <a:t>BI</a:t>
                </a:r>
                <a:r>
                  <a:rPr lang="en-US" altLang="zh-CN" sz="2800" baseline="-25000">
                    <a:ea typeface="楷体_GB2312" pitchFamily="49" charset="-122"/>
                    <a:sym typeface="Symbol" pitchFamily="2" charset="2"/>
                  </a:rPr>
                  <a:t>3</a:t>
                </a:r>
                <a:r>
                  <a:rPr lang="en-US" altLang="zh-CN" sz="2800">
                    <a:ea typeface="楷体_GB2312" pitchFamily="49" charset="-122"/>
                    <a:sym typeface="Symbol" pitchFamily="2" charset="2"/>
                  </a:rPr>
                  <a:t>                                       </a:t>
                </a:r>
                <a:r>
                  <a:rPr lang="en-US" altLang="zh-CN" sz="2800" i="1">
                    <a:ea typeface="楷体_GB2312" pitchFamily="49" charset="-122"/>
                    <a:sym typeface="Symbol" pitchFamily="2" charset="2"/>
                  </a:rPr>
                  <a:t></a:t>
                </a:r>
                <a:r>
                  <a:rPr lang="en-US" altLang="zh-CN" sz="2800">
                    <a:ea typeface="楷体_GB2312" pitchFamily="49" charset="-122"/>
                    <a:sym typeface="Symbol" pitchFamily="2" charset="2"/>
                  </a:rPr>
                  <a:t>- </a:t>
                </a:r>
                <a:r>
                  <a:rPr lang="zh-CN" altLang="en-US" sz="2800">
                    <a:ea typeface="楷体_GB2312" pitchFamily="49" charset="-122"/>
                    <a:sym typeface="Symbol" pitchFamily="2" charset="2"/>
                  </a:rPr>
                  <a:t>菱形硼</a:t>
                </a:r>
              </a:p>
            </p:txBody>
          </p:sp>
          <p:sp>
            <p:nvSpPr>
              <p:cNvPr id="9" name="Text Box 20">
                <a:extLst>
                  <a:ext uri="{FF2B5EF4-FFF2-40B4-BE49-F238E27FC236}">
                    <a16:creationId xmlns:a16="http://schemas.microsoft.com/office/drawing/2014/main" id="{CB568B9D-B24F-0540-86EF-A8F6B1365903}"/>
                  </a:ext>
                </a:extLst>
              </p:cNvPr>
              <p:cNvSpPr txBox="1">
                <a:spLocks noChangeArrowheads="1"/>
              </p:cNvSpPr>
              <p:nvPr/>
            </p:nvSpPr>
            <p:spPr bwMode="auto">
              <a:xfrm>
                <a:off x="1200" y="1536"/>
                <a:ext cx="1919" cy="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ym typeface="Symbol" pitchFamily="2" charset="2"/>
                  </a:rPr>
                  <a:t>1000</a:t>
                </a:r>
                <a:r>
                  <a:rPr lang="zh-CN" altLang="en-US">
                    <a:sym typeface="Symbol" pitchFamily="2" charset="2"/>
                  </a:rPr>
                  <a:t>～</a:t>
                </a:r>
                <a:r>
                  <a:rPr lang="en-US" altLang="zh-CN">
                    <a:sym typeface="Symbol" pitchFamily="2" charset="2"/>
                  </a:rPr>
                  <a:t>1300K ,Ta</a:t>
                </a:r>
                <a:r>
                  <a:rPr lang="zh-CN" altLang="en-US">
                    <a:ea typeface="华文楷体" panose="02010600040101010101" pitchFamily="2" charset="-122"/>
                    <a:sym typeface="Symbol" pitchFamily="2" charset="2"/>
                  </a:rPr>
                  <a:t>丝</a:t>
                </a:r>
              </a:p>
            </p:txBody>
          </p:sp>
          <p:sp>
            <p:nvSpPr>
              <p:cNvPr id="10" name="Line 21">
                <a:extLst>
                  <a:ext uri="{FF2B5EF4-FFF2-40B4-BE49-F238E27FC236}">
                    <a16:creationId xmlns:a16="http://schemas.microsoft.com/office/drawing/2014/main" id="{51198644-B64C-724A-9F12-F2F0F98A3ACC}"/>
                  </a:ext>
                </a:extLst>
              </p:cNvPr>
              <p:cNvSpPr>
                <a:spLocks noChangeShapeType="1"/>
              </p:cNvSpPr>
              <p:nvPr/>
            </p:nvSpPr>
            <p:spPr bwMode="auto">
              <a:xfrm>
                <a:off x="1056" y="1824"/>
                <a:ext cx="2256" cy="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grpSp>
      </p:grpSp>
      <p:sp>
        <p:nvSpPr>
          <p:cNvPr id="11" name="AutoShape 22">
            <a:extLst>
              <a:ext uri="{FF2B5EF4-FFF2-40B4-BE49-F238E27FC236}">
                <a16:creationId xmlns:a16="http://schemas.microsoft.com/office/drawing/2014/main" id="{67736993-C7BF-7E45-80F5-25308928B995}"/>
              </a:ext>
            </a:extLst>
          </p:cNvPr>
          <p:cNvSpPr>
            <a:spLocks noChangeArrowheads="1"/>
          </p:cNvSpPr>
          <p:nvPr/>
        </p:nvSpPr>
        <p:spPr bwMode="auto">
          <a:xfrm>
            <a:off x="3635376" y="1317727"/>
            <a:ext cx="5113088" cy="1357559"/>
          </a:xfrm>
          <a:prstGeom prst="wedgeRectCallout">
            <a:avLst>
              <a:gd name="adj1" fmla="val -35049"/>
              <a:gd name="adj2" fmla="val 177366"/>
            </a:avLst>
          </a:prstGeom>
          <a:noFill/>
          <a:ln w="28575">
            <a:solidFill>
              <a:srgbClr val="00B050"/>
            </a:solidFill>
            <a:miter lim="800000"/>
            <a:headEnd/>
            <a:tailEnd/>
          </a:ln>
          <a:effectLst/>
          <a:extLst>
            <a:ext uri="{909E8E84-426E-40DD-AFC4-6F175D3DCCD1}">
              <a14:hiddenFill xmlns:a14="http://schemas.microsoft.com/office/drawing/2010/main">
                <a:solidFill>
                  <a:srgbClr val="FFCC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eaLnBrk="1" hangingPunct="1">
              <a:spcBef>
                <a:spcPct val="20000"/>
              </a:spcBef>
            </a:pPr>
            <a:r>
              <a:rPr lang="zh-CN" altLang="en-US" dirty="0">
                <a:latin typeface="Times New Roman" panose="02020603050405020304" pitchFamily="18" charset="0"/>
                <a:ea typeface="SimHei" panose="02010609060101010101" pitchFamily="49" charset="-122"/>
                <a:cs typeface="Times New Roman" panose="02020603050405020304" pitchFamily="18" charset="0"/>
                <a:sym typeface="Symbol" pitchFamily="2" charset="2"/>
              </a:rPr>
              <a:t>粗 </a:t>
            </a:r>
            <a:r>
              <a:rPr lang="en-US" altLang="zh-CN" dirty="0">
                <a:latin typeface="Times New Roman" panose="02020603050405020304" pitchFamily="18" charset="0"/>
                <a:ea typeface="SimHei" panose="02010609060101010101" pitchFamily="49" charset="-122"/>
                <a:cs typeface="Times New Roman" panose="02020603050405020304" pitchFamily="18" charset="0"/>
                <a:sym typeface="Symbol" pitchFamily="2" charset="2"/>
              </a:rPr>
              <a:t>B </a:t>
            </a:r>
            <a:r>
              <a:rPr lang="zh-CN" altLang="en-US" dirty="0">
                <a:latin typeface="Times New Roman" panose="02020603050405020304" pitchFamily="18" charset="0"/>
                <a:ea typeface="SimHei" panose="02010609060101010101" pitchFamily="49" charset="-122"/>
                <a:cs typeface="Times New Roman" panose="02020603050405020304" pitchFamily="18" charset="0"/>
                <a:sym typeface="Symbol" pitchFamily="2" charset="2"/>
              </a:rPr>
              <a:t>用</a:t>
            </a:r>
            <a:r>
              <a:rPr lang="en-US" altLang="zh-CN" dirty="0">
                <a:latin typeface="Times New Roman" panose="02020603050405020304" pitchFamily="18" charset="0"/>
                <a:ea typeface="SimHei" panose="02010609060101010101" pitchFamily="49" charset="-122"/>
                <a:cs typeface="Times New Roman" panose="02020603050405020304" pitchFamily="18" charset="0"/>
                <a:sym typeface="Symbol" pitchFamily="2" charset="2"/>
              </a:rPr>
              <a:t>HCl</a:t>
            </a:r>
            <a:r>
              <a:rPr lang="zh-CN" altLang="en-US" dirty="0">
                <a:latin typeface="Times New Roman" panose="02020603050405020304" pitchFamily="18" charset="0"/>
                <a:ea typeface="SimHei" panose="02010609060101010101" pitchFamily="49" charset="-122"/>
                <a:cs typeface="Times New Roman" panose="02020603050405020304" pitchFamily="18" charset="0"/>
                <a:sym typeface="Symbol" pitchFamily="2" charset="2"/>
              </a:rPr>
              <a:t>、</a:t>
            </a:r>
            <a:r>
              <a:rPr lang="en-US" altLang="zh-CN" dirty="0">
                <a:latin typeface="Times New Roman" panose="02020603050405020304" pitchFamily="18" charset="0"/>
                <a:ea typeface="SimHei" panose="02010609060101010101" pitchFamily="49" charset="-122"/>
                <a:cs typeface="Times New Roman" panose="02020603050405020304" pitchFamily="18" charset="0"/>
                <a:sym typeface="Symbol" pitchFamily="2" charset="2"/>
              </a:rPr>
              <a:t>NaOH</a:t>
            </a:r>
            <a:r>
              <a:rPr lang="zh-CN" altLang="en-US" dirty="0">
                <a:latin typeface="Times New Roman" panose="02020603050405020304" pitchFamily="18" charset="0"/>
                <a:ea typeface="SimHei" panose="02010609060101010101" pitchFamily="49" charset="-122"/>
                <a:cs typeface="Times New Roman" panose="02020603050405020304" pitchFamily="18" charset="0"/>
                <a:sym typeface="Symbol" pitchFamily="2" charset="2"/>
              </a:rPr>
              <a:t>、</a:t>
            </a:r>
            <a:r>
              <a:rPr lang="en-US" altLang="zh-CN" dirty="0">
                <a:latin typeface="Times New Roman" panose="02020603050405020304" pitchFamily="18" charset="0"/>
                <a:ea typeface="SimHei" panose="02010609060101010101" pitchFamily="49" charset="-122"/>
                <a:cs typeface="Times New Roman" panose="02020603050405020304" pitchFamily="18" charset="0"/>
                <a:sym typeface="Symbol" pitchFamily="2" charset="2"/>
              </a:rPr>
              <a:t>HF</a:t>
            </a:r>
            <a:r>
              <a:rPr lang="zh-CN" altLang="en-US" dirty="0">
                <a:latin typeface="Times New Roman" panose="02020603050405020304" pitchFamily="18" charset="0"/>
                <a:ea typeface="SimHei" panose="02010609060101010101" pitchFamily="49" charset="-122"/>
                <a:cs typeface="Times New Roman" panose="02020603050405020304" pitchFamily="18" charset="0"/>
                <a:sym typeface="Symbol" pitchFamily="2" charset="2"/>
              </a:rPr>
              <a:t>等处理</a:t>
            </a:r>
            <a:r>
              <a:rPr lang="en-US" altLang="zh-CN" dirty="0">
                <a:latin typeface="Times New Roman" panose="02020603050405020304" pitchFamily="18" charset="0"/>
                <a:ea typeface="SimHei" panose="02010609060101010101" pitchFamily="49" charset="-122"/>
                <a:cs typeface="Times New Roman" panose="02020603050405020304" pitchFamily="18" charset="0"/>
                <a:sym typeface="Symbol" pitchFamily="2" charset="2"/>
              </a:rPr>
              <a:t> (</a:t>
            </a:r>
            <a:r>
              <a:rPr lang="zh-CN" altLang="en-US" dirty="0">
                <a:latin typeface="Times New Roman" panose="02020603050405020304" pitchFamily="18" charset="0"/>
                <a:ea typeface="SimHei" panose="02010609060101010101" pitchFamily="49" charset="-122"/>
                <a:cs typeface="Times New Roman" panose="02020603050405020304" pitchFamily="18" charset="0"/>
                <a:sym typeface="Symbol" pitchFamily="2" charset="2"/>
              </a:rPr>
              <a:t>金属氧化物、金属硼化物、</a:t>
            </a:r>
            <a:r>
              <a:rPr lang="en-US" altLang="zh-CN" dirty="0">
                <a:latin typeface="Times New Roman" panose="02020603050405020304" pitchFamily="18" charset="0"/>
                <a:ea typeface="SimHei" panose="02010609060101010101" pitchFamily="49" charset="-122"/>
                <a:cs typeface="Times New Roman" panose="02020603050405020304" pitchFamily="18" charset="0"/>
                <a:sym typeface="Symbol" pitchFamily="2" charset="2"/>
              </a:rPr>
              <a:t>B</a:t>
            </a:r>
            <a:r>
              <a:rPr lang="en-US" altLang="zh-CN" baseline="-25000" dirty="0">
                <a:latin typeface="Times New Roman" panose="02020603050405020304" pitchFamily="18" charset="0"/>
                <a:ea typeface="SimHei" panose="02010609060101010101" pitchFamily="49" charset="-122"/>
                <a:cs typeface="Times New Roman" panose="02020603050405020304" pitchFamily="18" charset="0"/>
                <a:sym typeface="Symbol" pitchFamily="2" charset="2"/>
              </a:rPr>
              <a:t>2</a:t>
            </a:r>
            <a:r>
              <a:rPr lang="en-US" altLang="zh-CN" dirty="0">
                <a:latin typeface="Times New Roman" panose="02020603050405020304" pitchFamily="18" charset="0"/>
                <a:ea typeface="SimHei" panose="02010609060101010101" pitchFamily="49" charset="-122"/>
                <a:cs typeface="Times New Roman" panose="02020603050405020304" pitchFamily="18" charset="0"/>
                <a:sym typeface="Symbol" pitchFamily="2" charset="2"/>
              </a:rPr>
              <a:t>O</a:t>
            </a:r>
            <a:r>
              <a:rPr lang="en-US" altLang="zh-CN" baseline="-25000" dirty="0">
                <a:latin typeface="Times New Roman" panose="02020603050405020304" pitchFamily="18" charset="0"/>
                <a:ea typeface="SimHei" panose="02010609060101010101" pitchFamily="49" charset="-122"/>
                <a:cs typeface="Times New Roman" panose="02020603050405020304" pitchFamily="18" charset="0"/>
                <a:sym typeface="Symbol" pitchFamily="2" charset="2"/>
              </a:rPr>
              <a:t>3</a:t>
            </a:r>
            <a:r>
              <a:rPr lang="zh-CN" altLang="en-US" dirty="0">
                <a:latin typeface="Times New Roman" panose="02020603050405020304" pitchFamily="18" charset="0"/>
                <a:ea typeface="SimHei" panose="02010609060101010101" pitchFamily="49" charset="-122"/>
                <a:cs typeface="Times New Roman" panose="02020603050405020304" pitchFamily="18" charset="0"/>
                <a:sym typeface="Symbol" pitchFamily="2" charset="2"/>
              </a:rPr>
              <a:t>等</a:t>
            </a:r>
            <a:r>
              <a:rPr lang="en-US" altLang="zh-CN" dirty="0">
                <a:latin typeface="Times New Roman" panose="02020603050405020304" pitchFamily="18" charset="0"/>
                <a:ea typeface="SimHei" panose="02010609060101010101" pitchFamily="49" charset="-122"/>
                <a:cs typeface="Times New Roman" panose="02020603050405020304" pitchFamily="18" charset="0"/>
                <a:sym typeface="Symbol" pitchFamily="2" charset="2"/>
              </a:rPr>
              <a:t>)</a:t>
            </a:r>
            <a:r>
              <a:rPr lang="zh-CN" altLang="en-US" dirty="0">
                <a:latin typeface="Times New Roman" panose="02020603050405020304" pitchFamily="18" charset="0"/>
                <a:ea typeface="SimHei" panose="02010609060101010101" pitchFamily="49" charset="-122"/>
                <a:cs typeface="Times New Roman" panose="02020603050405020304" pitchFamily="18" charset="0"/>
                <a:sym typeface="Symbol" pitchFamily="2" charset="2"/>
              </a:rPr>
              <a:t>，可得高纯度的棕色无定形</a:t>
            </a:r>
            <a:r>
              <a:rPr lang="en-US" altLang="zh-CN" dirty="0">
                <a:latin typeface="Times New Roman" panose="02020603050405020304" pitchFamily="18" charset="0"/>
                <a:ea typeface="SimHei" panose="02010609060101010101" pitchFamily="49" charset="-122"/>
                <a:cs typeface="Times New Roman" panose="02020603050405020304" pitchFamily="18" charset="0"/>
                <a:sym typeface="Symbol" pitchFamily="2" charset="2"/>
              </a:rPr>
              <a:t>B</a:t>
            </a:r>
            <a:r>
              <a:rPr lang="zh-CN" altLang="en-US" dirty="0">
                <a:latin typeface="Times New Roman" panose="02020603050405020304" pitchFamily="18" charset="0"/>
                <a:ea typeface="SimHei" panose="02010609060101010101" pitchFamily="49" charset="-122"/>
                <a:cs typeface="Times New Roman" panose="02020603050405020304" pitchFamily="18" charset="0"/>
                <a:sym typeface="Symbol" pitchFamily="2" charset="2"/>
              </a:rPr>
              <a:t>。</a:t>
            </a:r>
          </a:p>
        </p:txBody>
      </p:sp>
      <p:sp>
        <p:nvSpPr>
          <p:cNvPr id="12" name="Rectangle 4">
            <a:extLst>
              <a:ext uri="{FF2B5EF4-FFF2-40B4-BE49-F238E27FC236}">
                <a16:creationId xmlns:a16="http://schemas.microsoft.com/office/drawing/2014/main" id="{1576B0BB-4F45-1D48-8242-A5896045EAF8}"/>
              </a:ext>
            </a:extLst>
          </p:cNvPr>
          <p:cNvSpPr txBox="1">
            <a:spLocks noRot="1" noChangeArrowheads="1"/>
          </p:cNvSpPr>
          <p:nvPr/>
        </p:nvSpPr>
        <p:spPr>
          <a:xfrm>
            <a:off x="2020202" y="156519"/>
            <a:ext cx="5610225" cy="647700"/>
          </a:xfrm>
          <a:prstGeom prst="rect">
            <a:avLst/>
          </a:prstGeom>
          <a:no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kumimoji="0" lang="zh-CN" altLang="en-US" sz="3200" dirty="0">
                <a:solidFill>
                  <a:srgbClr val="C00000"/>
                </a:solidFill>
                <a:latin typeface="SimHei" charset="0"/>
                <a:ea typeface="SimHei" charset="0"/>
                <a:cs typeface="SimHei" charset="0"/>
              </a:rPr>
              <a:t>硼的制备</a:t>
            </a:r>
          </a:p>
        </p:txBody>
      </p:sp>
      <p:sp>
        <p:nvSpPr>
          <p:cNvPr id="13" name="矩形 12">
            <a:extLst>
              <a:ext uri="{FF2B5EF4-FFF2-40B4-BE49-F238E27FC236}">
                <a16:creationId xmlns:a16="http://schemas.microsoft.com/office/drawing/2014/main" id="{0BD5D647-8129-2049-B743-6FE4DFDD40F2}"/>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2725684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a:extLst>
              <a:ext uri="{FF2B5EF4-FFF2-40B4-BE49-F238E27FC236}">
                <a16:creationId xmlns:a16="http://schemas.microsoft.com/office/drawing/2014/main" id="{88AAF970-3F17-CA4C-AC92-CC775DDA997E}"/>
              </a:ext>
            </a:extLst>
          </p:cNvPr>
          <p:cNvSpPr>
            <a:spLocks noGrp="1"/>
          </p:cNvSpPr>
          <p:nvPr>
            <p:ph type="sldNum" sz="quarter" idx="12"/>
          </p:nvPr>
        </p:nvSpPr>
        <p:spPr/>
        <p:txBody>
          <a:bodyPr/>
          <a:lstStyle/>
          <a:p>
            <a:fld id="{F32996CC-1D28-6241-8C6B-4A2C005E6D1D}" type="slidenum">
              <a:rPr lang="en-US" altLang="zh-CN" smtClean="0"/>
              <a:pPr/>
              <a:t>15</a:t>
            </a:fld>
            <a:endParaRPr lang="en-US" altLang="zh-CN"/>
          </a:p>
        </p:txBody>
      </p:sp>
      <p:sp>
        <p:nvSpPr>
          <p:cNvPr id="3" name="Text Box 2">
            <a:extLst>
              <a:ext uri="{FF2B5EF4-FFF2-40B4-BE49-F238E27FC236}">
                <a16:creationId xmlns:a16="http://schemas.microsoft.com/office/drawing/2014/main" id="{E09AAC98-CAF8-A24A-8657-0C1B54C97F5D}"/>
              </a:ext>
            </a:extLst>
          </p:cNvPr>
          <p:cNvSpPr txBox="1">
            <a:spLocks noChangeArrowheads="1"/>
          </p:cNvSpPr>
          <p:nvPr/>
        </p:nvSpPr>
        <p:spPr bwMode="auto">
          <a:xfrm>
            <a:off x="233883" y="1224042"/>
            <a:ext cx="8226549"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pPr>
            <a:r>
              <a:rPr lang="zh-CN" altLang="en-US" b="1" dirty="0">
                <a:latin typeface="Times New Roman" panose="02020603050405020304" pitchFamily="18" charset="0"/>
                <a:ea typeface="Heiti SC Medium" pitchFamily="2" charset="-128"/>
                <a:cs typeface="Times New Roman" panose="02020603050405020304" pitchFamily="18" charset="0"/>
              </a:rPr>
              <a:t>硼的外层电子电子排布为</a:t>
            </a:r>
            <a:r>
              <a:rPr lang="en-US" altLang="zh-CN" b="1" dirty="0">
                <a:latin typeface="Times New Roman" panose="02020603050405020304" pitchFamily="18" charset="0"/>
                <a:ea typeface="Heiti SC Medium" pitchFamily="2" charset="-128"/>
                <a:cs typeface="Times New Roman" panose="02020603050405020304" pitchFamily="18" charset="0"/>
              </a:rPr>
              <a:t>1s</a:t>
            </a:r>
            <a:r>
              <a:rPr lang="en-US" altLang="zh-CN" b="1" baseline="30000" dirty="0">
                <a:latin typeface="Times New Roman" panose="02020603050405020304" pitchFamily="18" charset="0"/>
                <a:ea typeface="Heiti SC Medium" pitchFamily="2" charset="-128"/>
                <a:cs typeface="Times New Roman" panose="02020603050405020304" pitchFamily="18" charset="0"/>
              </a:rPr>
              <a:t>2</a:t>
            </a:r>
            <a:r>
              <a:rPr lang="en-US" altLang="zh-CN" b="1" dirty="0">
                <a:latin typeface="Times New Roman" panose="02020603050405020304" pitchFamily="18" charset="0"/>
                <a:ea typeface="Heiti SC Medium" pitchFamily="2" charset="-128"/>
                <a:cs typeface="Times New Roman" panose="02020603050405020304" pitchFamily="18" charset="0"/>
              </a:rPr>
              <a:t>2s</a:t>
            </a:r>
            <a:r>
              <a:rPr lang="en-US" altLang="zh-CN" b="1" baseline="30000" dirty="0">
                <a:latin typeface="Times New Roman" panose="02020603050405020304" pitchFamily="18" charset="0"/>
                <a:ea typeface="Heiti SC Medium" pitchFamily="2" charset="-128"/>
                <a:cs typeface="Times New Roman" panose="02020603050405020304" pitchFamily="18" charset="0"/>
              </a:rPr>
              <a:t>2</a:t>
            </a:r>
            <a:r>
              <a:rPr lang="en-US" altLang="zh-CN" b="1" dirty="0">
                <a:latin typeface="Times New Roman" panose="02020603050405020304" pitchFamily="18" charset="0"/>
                <a:ea typeface="Heiti SC Medium" pitchFamily="2" charset="-128"/>
                <a:cs typeface="Times New Roman" panose="02020603050405020304" pitchFamily="18" charset="0"/>
              </a:rPr>
              <a:t>2p</a:t>
            </a:r>
            <a:r>
              <a:rPr lang="en-US" altLang="zh-CN" b="1" baseline="30000" dirty="0">
                <a:latin typeface="Times New Roman" panose="02020603050405020304" pitchFamily="18" charset="0"/>
                <a:ea typeface="Heiti SC Medium" pitchFamily="2" charset="-128"/>
                <a:cs typeface="Times New Roman" panose="02020603050405020304" pitchFamily="18" charset="0"/>
              </a:rPr>
              <a:t>1</a:t>
            </a:r>
            <a:r>
              <a:rPr lang="zh-CN" altLang="en-US" b="1" dirty="0">
                <a:latin typeface="Times New Roman" panose="02020603050405020304" pitchFamily="18" charset="0"/>
                <a:ea typeface="Heiti SC Medium" pitchFamily="2" charset="-128"/>
                <a:cs typeface="Times New Roman" panose="02020603050405020304" pitchFamily="18" charset="0"/>
              </a:rPr>
              <a:t>。</a:t>
            </a:r>
          </a:p>
          <a:p>
            <a:pPr marL="514350" indent="-514350" algn="just">
              <a:spcBef>
                <a:spcPct val="50000"/>
              </a:spcBef>
              <a:buFont typeface="+mj-ea"/>
              <a:buAutoNum type="circleNumDbPlain"/>
            </a:pPr>
            <a:r>
              <a:rPr lang="zh-CN" altLang="en-US" b="1" dirty="0">
                <a:solidFill>
                  <a:srgbClr val="0000FF"/>
                </a:solidFill>
                <a:latin typeface="Times New Roman" panose="02020603050405020304" pitchFamily="18" charset="0"/>
                <a:ea typeface="Heiti SC Medium" pitchFamily="2" charset="-128"/>
                <a:cs typeface="Times New Roman" panose="02020603050405020304" pitchFamily="18" charset="0"/>
              </a:rPr>
              <a:t>较强的共价键倾向</a:t>
            </a:r>
            <a:r>
              <a:rPr lang="zh-Hans" altLang="en-US" b="1" dirty="0">
                <a:solidFill>
                  <a:srgbClr val="0000FF"/>
                </a:solidFill>
                <a:latin typeface="Times New Roman" panose="02020603050405020304" pitchFamily="18" charset="0"/>
                <a:ea typeface="Heiti SC Medium" pitchFamily="2" charset="-128"/>
                <a:cs typeface="Times New Roman" panose="02020603050405020304" pitchFamily="18" charset="0"/>
              </a:rPr>
              <a:t>，电负性 </a:t>
            </a:r>
            <a:r>
              <a:rPr lang="en-US" altLang="zh-Hans" b="1" dirty="0">
                <a:solidFill>
                  <a:srgbClr val="0000FF"/>
                </a:solidFill>
                <a:latin typeface="Times New Roman" panose="02020603050405020304" pitchFamily="18" charset="0"/>
                <a:ea typeface="Heiti SC Medium" pitchFamily="2" charset="-128"/>
                <a:cs typeface="Times New Roman" panose="02020603050405020304" pitchFamily="18" charset="0"/>
              </a:rPr>
              <a:t>2.04</a:t>
            </a:r>
            <a:r>
              <a:rPr lang="zh-Hans" altLang="en-US" b="1" dirty="0">
                <a:solidFill>
                  <a:srgbClr val="0000FF"/>
                </a:solidFill>
                <a:latin typeface="Times New Roman" panose="02020603050405020304" pitchFamily="18" charset="0"/>
                <a:ea typeface="Heiti SC Medium" pitchFamily="2" charset="-128"/>
                <a:cs typeface="Times New Roman" panose="02020603050405020304" pitchFamily="18" charset="0"/>
              </a:rPr>
              <a:t>，氢 </a:t>
            </a:r>
            <a:r>
              <a:rPr lang="en-US" altLang="zh-Hans" b="1" dirty="0">
                <a:solidFill>
                  <a:srgbClr val="0000FF"/>
                </a:solidFill>
                <a:latin typeface="Times New Roman" panose="02020603050405020304" pitchFamily="18" charset="0"/>
                <a:ea typeface="Heiti SC Medium" pitchFamily="2" charset="-128"/>
                <a:cs typeface="Times New Roman" panose="02020603050405020304" pitchFamily="18" charset="0"/>
              </a:rPr>
              <a:t>2.2</a:t>
            </a:r>
            <a:r>
              <a:rPr lang="zh-CN" altLang="en-US" b="1" dirty="0">
                <a:solidFill>
                  <a:srgbClr val="0000FF"/>
                </a:solidFill>
                <a:latin typeface="Times New Roman" panose="02020603050405020304" pitchFamily="18" charset="0"/>
                <a:ea typeface="Heiti SC Medium" pitchFamily="2" charset="-128"/>
                <a:cs typeface="Times New Roman" panose="02020603050405020304" pitchFamily="18" charset="0"/>
              </a:rPr>
              <a:t> </a:t>
            </a:r>
          </a:p>
        </p:txBody>
      </p:sp>
      <p:sp>
        <p:nvSpPr>
          <p:cNvPr id="4" name="Rectangle 7">
            <a:extLst>
              <a:ext uri="{FF2B5EF4-FFF2-40B4-BE49-F238E27FC236}">
                <a16:creationId xmlns:a16="http://schemas.microsoft.com/office/drawing/2014/main" id="{41DB02BA-BB90-5F43-BB8B-BD227B181835}"/>
              </a:ext>
            </a:extLst>
          </p:cNvPr>
          <p:cNvSpPr txBox="1">
            <a:spLocks noChangeArrowheads="1"/>
          </p:cNvSpPr>
          <p:nvPr/>
        </p:nvSpPr>
        <p:spPr>
          <a:xfrm>
            <a:off x="2699792" y="188640"/>
            <a:ext cx="4032348" cy="648815"/>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kumimoji="0" lang="zh-CN" altLang="en-US" sz="3200" dirty="0">
                <a:solidFill>
                  <a:srgbClr val="C00000"/>
                </a:solidFill>
                <a:latin typeface="Heiti SC Medium" pitchFamily="2" charset="-128"/>
                <a:ea typeface="Heiti SC Medium" pitchFamily="2" charset="-128"/>
              </a:rPr>
              <a:t>硼元素</a:t>
            </a:r>
            <a:r>
              <a:rPr kumimoji="0" lang="zh-Hans" altLang="en-US" sz="3200" dirty="0">
                <a:solidFill>
                  <a:srgbClr val="C00000"/>
                </a:solidFill>
                <a:latin typeface="Heiti SC Medium" pitchFamily="2" charset="-128"/>
                <a:ea typeface="Heiti SC Medium" pitchFamily="2" charset="-128"/>
              </a:rPr>
              <a:t>成键特点</a:t>
            </a:r>
            <a:endParaRPr kumimoji="0" lang="zh-CN" altLang="en-US" sz="3200" dirty="0">
              <a:solidFill>
                <a:srgbClr val="C00000"/>
              </a:solidFill>
              <a:latin typeface="Heiti SC Medium" pitchFamily="2" charset="-128"/>
              <a:ea typeface="Heiti SC Medium" pitchFamily="2" charset="-128"/>
            </a:endParaRPr>
          </a:p>
        </p:txBody>
      </p:sp>
      <p:sp>
        <p:nvSpPr>
          <p:cNvPr id="5" name="矩形 4">
            <a:extLst>
              <a:ext uri="{FF2B5EF4-FFF2-40B4-BE49-F238E27FC236}">
                <a16:creationId xmlns:a16="http://schemas.microsoft.com/office/drawing/2014/main" id="{FCA24C68-4971-004A-ABFA-8BFBA3CEBFB7}"/>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grpSp>
        <p:nvGrpSpPr>
          <p:cNvPr id="7" name="Group 62">
            <a:extLst>
              <a:ext uri="{FF2B5EF4-FFF2-40B4-BE49-F238E27FC236}">
                <a16:creationId xmlns:a16="http://schemas.microsoft.com/office/drawing/2014/main" id="{A84CBBFF-7242-2443-893D-E51AA64DF7F7}"/>
              </a:ext>
            </a:extLst>
          </p:cNvPr>
          <p:cNvGrpSpPr>
            <a:grpSpLocks/>
          </p:cNvGrpSpPr>
          <p:nvPr/>
        </p:nvGrpSpPr>
        <p:grpSpPr bwMode="auto">
          <a:xfrm>
            <a:off x="304800" y="2636912"/>
            <a:ext cx="8534400" cy="1416050"/>
            <a:chOff x="576" y="2016"/>
            <a:chExt cx="5376" cy="892"/>
          </a:xfrm>
        </p:grpSpPr>
        <p:sp>
          <p:nvSpPr>
            <p:cNvPr id="8" name="Text Box 24">
              <a:extLst>
                <a:ext uri="{FF2B5EF4-FFF2-40B4-BE49-F238E27FC236}">
                  <a16:creationId xmlns:a16="http://schemas.microsoft.com/office/drawing/2014/main" id="{A50D7001-3D6E-FA48-A0C6-78478736C623}"/>
                </a:ext>
              </a:extLst>
            </p:cNvPr>
            <p:cNvSpPr txBox="1">
              <a:spLocks noChangeArrowheads="1"/>
            </p:cNvSpPr>
            <p:nvPr/>
          </p:nvSpPr>
          <p:spPr bwMode="auto">
            <a:xfrm>
              <a:off x="576" y="2016"/>
              <a:ext cx="5376" cy="892"/>
            </a:xfrm>
            <a:prstGeom prst="rect">
              <a:avLst/>
            </a:prstGeom>
            <a:solidFill>
              <a:srgbClr val="8FFFFF"/>
            </a:solidFill>
            <a:ln w="9525">
              <a:solidFill>
                <a:srgbClr val="8FFFFF"/>
              </a:solidFill>
              <a:miter lim="800000"/>
              <a:headEnd/>
              <a:tailEnd/>
            </a:ln>
            <a:effectLst/>
          </p:spPr>
          <p:txBody>
            <a:bodyPr lIns="91425" tIns="45712" rIns="91425" bIns="45712">
              <a:spAutoFit/>
            </a:bodyPr>
            <a:lstStyle/>
            <a:p>
              <a:pPr eaLnBrk="1" hangingPunct="1">
                <a:defRPr/>
              </a:pPr>
              <a:endParaRPr lang="en-US" altLang="zh-CN" b="1">
                <a:solidFill>
                  <a:srgbClr val="0000FF"/>
                </a:solidFill>
                <a:effectLst>
                  <a:outerShdw blurRad="38100" dist="38100" dir="2700000" algn="tl">
                    <a:srgbClr val="000000"/>
                  </a:outerShdw>
                </a:effectLst>
                <a:ea typeface="黑体" pitchFamily="2" charset="-122"/>
              </a:endParaRPr>
            </a:p>
            <a:p>
              <a:pPr eaLnBrk="1" hangingPunct="1">
                <a:spcBef>
                  <a:spcPct val="30000"/>
                </a:spcBef>
                <a:defRPr/>
              </a:pPr>
              <a:r>
                <a:rPr lang="en-US" altLang="zh-CN" b="1">
                  <a:solidFill>
                    <a:srgbClr val="0000FF"/>
                  </a:solidFill>
                  <a:effectLst>
                    <a:outerShdw blurRad="38100" dist="38100" dir="2700000" algn="tl">
                      <a:srgbClr val="000000"/>
                    </a:outerShdw>
                  </a:effectLst>
                  <a:ea typeface="黑体" pitchFamily="2" charset="-122"/>
                </a:rPr>
                <a:t>B: </a:t>
              </a:r>
            </a:p>
            <a:p>
              <a:pPr eaLnBrk="1" hangingPunct="1">
                <a:spcBef>
                  <a:spcPct val="30000"/>
                </a:spcBef>
                <a:defRPr/>
              </a:pPr>
              <a:endParaRPr lang="en-US" altLang="zh-CN" b="1">
                <a:solidFill>
                  <a:srgbClr val="0000FF"/>
                </a:solidFill>
                <a:effectLst>
                  <a:outerShdw blurRad="38100" dist="38100" dir="2700000" algn="tl">
                    <a:srgbClr val="000000"/>
                  </a:outerShdw>
                </a:effectLst>
                <a:ea typeface="黑体" pitchFamily="2" charset="-122"/>
              </a:endParaRPr>
            </a:p>
          </p:txBody>
        </p:sp>
        <p:sp>
          <p:nvSpPr>
            <p:cNvPr id="9" name="Line 25">
              <a:extLst>
                <a:ext uri="{FF2B5EF4-FFF2-40B4-BE49-F238E27FC236}">
                  <a16:creationId xmlns:a16="http://schemas.microsoft.com/office/drawing/2014/main" id="{31E6214E-5A7C-3347-9FBF-375C5A02651C}"/>
                </a:ext>
              </a:extLst>
            </p:cNvPr>
            <p:cNvSpPr>
              <a:spLocks noChangeShapeType="1"/>
            </p:cNvSpPr>
            <p:nvPr/>
          </p:nvSpPr>
          <p:spPr bwMode="auto">
            <a:xfrm>
              <a:off x="912" y="2520"/>
              <a:ext cx="24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0" name="Line 26">
              <a:extLst>
                <a:ext uri="{FF2B5EF4-FFF2-40B4-BE49-F238E27FC236}">
                  <a16:creationId xmlns:a16="http://schemas.microsoft.com/office/drawing/2014/main" id="{97A60ADF-DC8D-6B4C-B2BD-83A70B69F27F}"/>
                </a:ext>
              </a:extLst>
            </p:cNvPr>
            <p:cNvSpPr>
              <a:spLocks noChangeShapeType="1"/>
            </p:cNvSpPr>
            <p:nvPr/>
          </p:nvSpPr>
          <p:spPr bwMode="auto">
            <a:xfrm>
              <a:off x="1200" y="2520"/>
              <a:ext cx="24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1" name="Line 27">
              <a:extLst>
                <a:ext uri="{FF2B5EF4-FFF2-40B4-BE49-F238E27FC236}">
                  <a16:creationId xmlns:a16="http://schemas.microsoft.com/office/drawing/2014/main" id="{72CD4BF5-CFEB-DE45-BE7B-DB98FD016637}"/>
                </a:ext>
              </a:extLst>
            </p:cNvPr>
            <p:cNvSpPr>
              <a:spLocks noChangeShapeType="1"/>
            </p:cNvSpPr>
            <p:nvPr/>
          </p:nvSpPr>
          <p:spPr bwMode="auto">
            <a:xfrm>
              <a:off x="1488" y="2520"/>
              <a:ext cx="24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2" name="Line 28">
              <a:extLst>
                <a:ext uri="{FF2B5EF4-FFF2-40B4-BE49-F238E27FC236}">
                  <a16:creationId xmlns:a16="http://schemas.microsoft.com/office/drawing/2014/main" id="{708D84F5-E1CE-9449-A24E-DEBAABAB8411}"/>
                </a:ext>
              </a:extLst>
            </p:cNvPr>
            <p:cNvSpPr>
              <a:spLocks noChangeShapeType="1"/>
            </p:cNvSpPr>
            <p:nvPr/>
          </p:nvSpPr>
          <p:spPr bwMode="auto">
            <a:xfrm>
              <a:off x="1776" y="2520"/>
              <a:ext cx="24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3" name="Line 30">
              <a:extLst>
                <a:ext uri="{FF2B5EF4-FFF2-40B4-BE49-F238E27FC236}">
                  <a16:creationId xmlns:a16="http://schemas.microsoft.com/office/drawing/2014/main" id="{0BDFAD6C-116F-BB4E-A17F-2E7E7C8560D3}"/>
                </a:ext>
              </a:extLst>
            </p:cNvPr>
            <p:cNvSpPr>
              <a:spLocks noChangeShapeType="1"/>
            </p:cNvSpPr>
            <p:nvPr/>
          </p:nvSpPr>
          <p:spPr bwMode="auto">
            <a:xfrm>
              <a:off x="2760" y="2520"/>
              <a:ext cx="24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4" name="Line 31">
              <a:extLst>
                <a:ext uri="{FF2B5EF4-FFF2-40B4-BE49-F238E27FC236}">
                  <a16:creationId xmlns:a16="http://schemas.microsoft.com/office/drawing/2014/main" id="{D3B05105-87C7-2F4A-AB18-A0A7FC1CCFA6}"/>
                </a:ext>
              </a:extLst>
            </p:cNvPr>
            <p:cNvSpPr>
              <a:spLocks noChangeShapeType="1"/>
            </p:cNvSpPr>
            <p:nvPr/>
          </p:nvSpPr>
          <p:spPr bwMode="auto">
            <a:xfrm>
              <a:off x="3048" y="2520"/>
              <a:ext cx="24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5" name="Line 32">
              <a:extLst>
                <a:ext uri="{FF2B5EF4-FFF2-40B4-BE49-F238E27FC236}">
                  <a16:creationId xmlns:a16="http://schemas.microsoft.com/office/drawing/2014/main" id="{1C914D6D-ECBB-FA4B-A4FD-0267A3471047}"/>
                </a:ext>
              </a:extLst>
            </p:cNvPr>
            <p:cNvSpPr>
              <a:spLocks noChangeShapeType="1"/>
            </p:cNvSpPr>
            <p:nvPr/>
          </p:nvSpPr>
          <p:spPr bwMode="auto">
            <a:xfrm>
              <a:off x="3336" y="2520"/>
              <a:ext cx="24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6" name="Line 33">
              <a:extLst>
                <a:ext uri="{FF2B5EF4-FFF2-40B4-BE49-F238E27FC236}">
                  <a16:creationId xmlns:a16="http://schemas.microsoft.com/office/drawing/2014/main" id="{02110434-2D28-0C49-B6AA-4B1236B58A98}"/>
                </a:ext>
              </a:extLst>
            </p:cNvPr>
            <p:cNvSpPr>
              <a:spLocks noChangeShapeType="1"/>
            </p:cNvSpPr>
            <p:nvPr/>
          </p:nvSpPr>
          <p:spPr bwMode="auto">
            <a:xfrm>
              <a:off x="3624" y="2520"/>
              <a:ext cx="24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7" name="Line 35">
              <a:extLst>
                <a:ext uri="{FF2B5EF4-FFF2-40B4-BE49-F238E27FC236}">
                  <a16:creationId xmlns:a16="http://schemas.microsoft.com/office/drawing/2014/main" id="{4AA92C02-625C-0B46-8F3E-B94B88FE8A10}"/>
                </a:ext>
              </a:extLst>
            </p:cNvPr>
            <p:cNvSpPr>
              <a:spLocks noChangeShapeType="1"/>
            </p:cNvSpPr>
            <p:nvPr/>
          </p:nvSpPr>
          <p:spPr bwMode="auto">
            <a:xfrm>
              <a:off x="4758" y="2520"/>
              <a:ext cx="24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8" name="Line 36">
              <a:extLst>
                <a:ext uri="{FF2B5EF4-FFF2-40B4-BE49-F238E27FC236}">
                  <a16:creationId xmlns:a16="http://schemas.microsoft.com/office/drawing/2014/main" id="{0BD68BD3-4FD8-714F-8F5C-EBAA72983EB5}"/>
                </a:ext>
              </a:extLst>
            </p:cNvPr>
            <p:cNvSpPr>
              <a:spLocks noChangeShapeType="1"/>
            </p:cNvSpPr>
            <p:nvPr/>
          </p:nvSpPr>
          <p:spPr bwMode="auto">
            <a:xfrm>
              <a:off x="5046" y="2520"/>
              <a:ext cx="24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9" name="Line 37">
              <a:extLst>
                <a:ext uri="{FF2B5EF4-FFF2-40B4-BE49-F238E27FC236}">
                  <a16:creationId xmlns:a16="http://schemas.microsoft.com/office/drawing/2014/main" id="{BA25BE26-60C2-3D46-8D06-121D4F76B1A2}"/>
                </a:ext>
              </a:extLst>
            </p:cNvPr>
            <p:cNvSpPr>
              <a:spLocks noChangeShapeType="1"/>
            </p:cNvSpPr>
            <p:nvPr/>
          </p:nvSpPr>
          <p:spPr bwMode="auto">
            <a:xfrm>
              <a:off x="5334" y="2520"/>
              <a:ext cx="24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20" name="Line 38">
              <a:extLst>
                <a:ext uri="{FF2B5EF4-FFF2-40B4-BE49-F238E27FC236}">
                  <a16:creationId xmlns:a16="http://schemas.microsoft.com/office/drawing/2014/main" id="{AD0E3619-212F-AA48-943B-40C5108B77F4}"/>
                </a:ext>
              </a:extLst>
            </p:cNvPr>
            <p:cNvSpPr>
              <a:spLocks noChangeShapeType="1"/>
            </p:cNvSpPr>
            <p:nvPr/>
          </p:nvSpPr>
          <p:spPr bwMode="auto">
            <a:xfrm>
              <a:off x="5622" y="2520"/>
              <a:ext cx="24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21" name="Line 42">
              <a:extLst>
                <a:ext uri="{FF2B5EF4-FFF2-40B4-BE49-F238E27FC236}">
                  <a16:creationId xmlns:a16="http://schemas.microsoft.com/office/drawing/2014/main" id="{1E4A025D-FDB6-8E47-BF93-CB1E1063D79F}"/>
                </a:ext>
              </a:extLst>
            </p:cNvPr>
            <p:cNvSpPr>
              <a:spLocks noChangeShapeType="1"/>
            </p:cNvSpPr>
            <p:nvPr/>
          </p:nvSpPr>
          <p:spPr bwMode="auto">
            <a:xfrm>
              <a:off x="2076" y="2520"/>
              <a:ext cx="635" cy="0"/>
            </a:xfrm>
            <a:prstGeom prst="line">
              <a:avLst/>
            </a:prstGeom>
            <a:noFill/>
            <a:ln w="57150">
              <a:solidFill>
                <a:srgbClr val="FF00FF"/>
              </a:solidFill>
              <a:round/>
              <a:headEnd/>
              <a:tailEnd type="triangle" w="med" len="me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22" name="Line 43">
              <a:extLst>
                <a:ext uri="{FF2B5EF4-FFF2-40B4-BE49-F238E27FC236}">
                  <a16:creationId xmlns:a16="http://schemas.microsoft.com/office/drawing/2014/main" id="{F923DB0B-BA77-3F45-9990-81A7E17EB16B}"/>
                </a:ext>
              </a:extLst>
            </p:cNvPr>
            <p:cNvSpPr>
              <a:spLocks noChangeShapeType="1"/>
            </p:cNvSpPr>
            <p:nvPr/>
          </p:nvSpPr>
          <p:spPr bwMode="auto">
            <a:xfrm>
              <a:off x="1002" y="2328"/>
              <a:ext cx="0" cy="192"/>
            </a:xfrm>
            <a:prstGeom prst="line">
              <a:avLst/>
            </a:prstGeom>
            <a:noFill/>
            <a:ln w="28575">
              <a:solidFill>
                <a:srgbClr val="FF0000"/>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23" name="Line 44">
              <a:extLst>
                <a:ext uri="{FF2B5EF4-FFF2-40B4-BE49-F238E27FC236}">
                  <a16:creationId xmlns:a16="http://schemas.microsoft.com/office/drawing/2014/main" id="{812B9C94-E4E4-5A4B-A56E-E1EB139FF90E}"/>
                </a:ext>
              </a:extLst>
            </p:cNvPr>
            <p:cNvSpPr>
              <a:spLocks noChangeShapeType="1"/>
            </p:cNvSpPr>
            <p:nvPr/>
          </p:nvSpPr>
          <p:spPr bwMode="auto">
            <a:xfrm rot="10800000">
              <a:off x="1056" y="2316"/>
              <a:ext cx="0" cy="192"/>
            </a:xfrm>
            <a:prstGeom prst="line">
              <a:avLst/>
            </a:prstGeom>
            <a:noFill/>
            <a:ln w="28575">
              <a:solidFill>
                <a:srgbClr val="FF0000"/>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24" name="Line 45">
              <a:extLst>
                <a:ext uri="{FF2B5EF4-FFF2-40B4-BE49-F238E27FC236}">
                  <a16:creationId xmlns:a16="http://schemas.microsoft.com/office/drawing/2014/main" id="{88071C12-B605-5E4F-85E9-0CDEC647A1E3}"/>
                </a:ext>
              </a:extLst>
            </p:cNvPr>
            <p:cNvSpPr>
              <a:spLocks noChangeShapeType="1"/>
            </p:cNvSpPr>
            <p:nvPr/>
          </p:nvSpPr>
          <p:spPr bwMode="auto">
            <a:xfrm rot="10800000">
              <a:off x="1326" y="2322"/>
              <a:ext cx="0" cy="192"/>
            </a:xfrm>
            <a:prstGeom prst="line">
              <a:avLst/>
            </a:prstGeom>
            <a:noFill/>
            <a:ln w="28575">
              <a:solidFill>
                <a:srgbClr val="FF0000"/>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25" name="Line 47">
              <a:extLst>
                <a:ext uri="{FF2B5EF4-FFF2-40B4-BE49-F238E27FC236}">
                  <a16:creationId xmlns:a16="http://schemas.microsoft.com/office/drawing/2014/main" id="{10D09880-DEC6-DE42-A089-88C956F20307}"/>
                </a:ext>
              </a:extLst>
            </p:cNvPr>
            <p:cNvSpPr>
              <a:spLocks noChangeShapeType="1"/>
            </p:cNvSpPr>
            <p:nvPr/>
          </p:nvSpPr>
          <p:spPr bwMode="auto">
            <a:xfrm rot="10800000">
              <a:off x="2886" y="2322"/>
              <a:ext cx="0" cy="192"/>
            </a:xfrm>
            <a:prstGeom prst="line">
              <a:avLst/>
            </a:prstGeom>
            <a:noFill/>
            <a:ln w="28575">
              <a:solidFill>
                <a:srgbClr val="FF0000"/>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26" name="Line 48">
              <a:extLst>
                <a:ext uri="{FF2B5EF4-FFF2-40B4-BE49-F238E27FC236}">
                  <a16:creationId xmlns:a16="http://schemas.microsoft.com/office/drawing/2014/main" id="{20A7C94B-0FD4-B542-AF91-BACF319FBEB2}"/>
                </a:ext>
              </a:extLst>
            </p:cNvPr>
            <p:cNvSpPr>
              <a:spLocks noChangeShapeType="1"/>
            </p:cNvSpPr>
            <p:nvPr/>
          </p:nvSpPr>
          <p:spPr bwMode="auto">
            <a:xfrm rot="10800000">
              <a:off x="3174" y="2322"/>
              <a:ext cx="0" cy="192"/>
            </a:xfrm>
            <a:prstGeom prst="line">
              <a:avLst/>
            </a:prstGeom>
            <a:noFill/>
            <a:ln w="28575">
              <a:solidFill>
                <a:srgbClr val="FF0000"/>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27" name="Line 49">
              <a:extLst>
                <a:ext uri="{FF2B5EF4-FFF2-40B4-BE49-F238E27FC236}">
                  <a16:creationId xmlns:a16="http://schemas.microsoft.com/office/drawing/2014/main" id="{94D8192F-1CDC-6A4C-9016-898BBAFCBAFA}"/>
                </a:ext>
              </a:extLst>
            </p:cNvPr>
            <p:cNvSpPr>
              <a:spLocks noChangeShapeType="1"/>
            </p:cNvSpPr>
            <p:nvPr/>
          </p:nvSpPr>
          <p:spPr bwMode="auto">
            <a:xfrm rot="10800000">
              <a:off x="3462" y="2322"/>
              <a:ext cx="0" cy="192"/>
            </a:xfrm>
            <a:prstGeom prst="line">
              <a:avLst/>
            </a:prstGeom>
            <a:noFill/>
            <a:ln w="28575">
              <a:solidFill>
                <a:srgbClr val="FF0000"/>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28" name="Line 50">
              <a:extLst>
                <a:ext uri="{FF2B5EF4-FFF2-40B4-BE49-F238E27FC236}">
                  <a16:creationId xmlns:a16="http://schemas.microsoft.com/office/drawing/2014/main" id="{82DB232D-2DCF-3941-A6F4-15A08EDBDF3F}"/>
                </a:ext>
              </a:extLst>
            </p:cNvPr>
            <p:cNvSpPr>
              <a:spLocks noChangeShapeType="1"/>
            </p:cNvSpPr>
            <p:nvPr/>
          </p:nvSpPr>
          <p:spPr bwMode="auto">
            <a:xfrm rot="10800000">
              <a:off x="4884" y="2322"/>
              <a:ext cx="0" cy="192"/>
            </a:xfrm>
            <a:prstGeom prst="line">
              <a:avLst/>
            </a:prstGeom>
            <a:noFill/>
            <a:ln w="28575">
              <a:solidFill>
                <a:srgbClr val="FF0000"/>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29" name="Line 51">
              <a:extLst>
                <a:ext uri="{FF2B5EF4-FFF2-40B4-BE49-F238E27FC236}">
                  <a16:creationId xmlns:a16="http://schemas.microsoft.com/office/drawing/2014/main" id="{7A0BA3A8-8766-8249-9CA7-9AA9569C5CF0}"/>
                </a:ext>
              </a:extLst>
            </p:cNvPr>
            <p:cNvSpPr>
              <a:spLocks noChangeShapeType="1"/>
            </p:cNvSpPr>
            <p:nvPr/>
          </p:nvSpPr>
          <p:spPr bwMode="auto">
            <a:xfrm rot="10800000">
              <a:off x="5172" y="2322"/>
              <a:ext cx="0" cy="192"/>
            </a:xfrm>
            <a:prstGeom prst="line">
              <a:avLst/>
            </a:prstGeom>
            <a:noFill/>
            <a:ln w="28575">
              <a:solidFill>
                <a:srgbClr val="FF0000"/>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30" name="Line 52">
              <a:extLst>
                <a:ext uri="{FF2B5EF4-FFF2-40B4-BE49-F238E27FC236}">
                  <a16:creationId xmlns:a16="http://schemas.microsoft.com/office/drawing/2014/main" id="{C6C012F7-554D-0347-A94F-DD74A1792755}"/>
                </a:ext>
              </a:extLst>
            </p:cNvPr>
            <p:cNvSpPr>
              <a:spLocks noChangeShapeType="1"/>
            </p:cNvSpPr>
            <p:nvPr/>
          </p:nvSpPr>
          <p:spPr bwMode="auto">
            <a:xfrm rot="10800000">
              <a:off x="5460" y="2322"/>
              <a:ext cx="0" cy="192"/>
            </a:xfrm>
            <a:prstGeom prst="line">
              <a:avLst/>
            </a:prstGeom>
            <a:noFill/>
            <a:ln w="28575">
              <a:solidFill>
                <a:srgbClr val="FF0000"/>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31" name="Text Box 53">
              <a:extLst>
                <a:ext uri="{FF2B5EF4-FFF2-40B4-BE49-F238E27FC236}">
                  <a16:creationId xmlns:a16="http://schemas.microsoft.com/office/drawing/2014/main" id="{D379D7A3-5EA4-AA49-B06E-683305BFD947}"/>
                </a:ext>
              </a:extLst>
            </p:cNvPr>
            <p:cNvSpPr txBox="1">
              <a:spLocks noChangeArrowheads="1"/>
            </p:cNvSpPr>
            <p:nvPr/>
          </p:nvSpPr>
          <p:spPr bwMode="auto">
            <a:xfrm>
              <a:off x="624" y="2616"/>
              <a:ext cx="1152" cy="288"/>
            </a:xfrm>
            <a:prstGeom prst="rect">
              <a:avLst/>
            </a:prstGeom>
            <a:noFill/>
            <a:ln w="9525">
              <a:noFill/>
              <a:miter lim="800000"/>
              <a:headEnd/>
              <a:tailEnd/>
            </a:ln>
            <a:effectLst/>
          </p:spPr>
          <p:txBody>
            <a:bodyPr lIns="91425" tIns="45712" rIns="91425" bIns="45712">
              <a:spAutoFit/>
            </a:bodyPr>
            <a:lstStyle/>
            <a:p>
              <a:pPr eaLnBrk="1" hangingPunct="1">
                <a:spcBef>
                  <a:spcPct val="50000"/>
                </a:spcBef>
                <a:defRPr/>
              </a:pPr>
              <a:r>
                <a:rPr lang="en-US" altLang="zh-CN" b="1">
                  <a:solidFill>
                    <a:srgbClr val="FF0000"/>
                  </a:solidFill>
                  <a:effectLst>
                    <a:outerShdw blurRad="38100" dist="38100" dir="2700000" algn="tl">
                      <a:srgbClr val="000000"/>
                    </a:outerShdw>
                  </a:effectLst>
                  <a:ea typeface="黑体" pitchFamily="2" charset="-122"/>
                </a:rPr>
                <a:t>B: 1</a:t>
              </a:r>
              <a:r>
                <a:rPr lang="en-US" altLang="zh-CN" b="1" i="1">
                  <a:solidFill>
                    <a:srgbClr val="FF0000"/>
                  </a:solidFill>
                  <a:effectLst>
                    <a:outerShdw blurRad="38100" dist="38100" dir="2700000" algn="tl">
                      <a:srgbClr val="000000"/>
                    </a:outerShdw>
                  </a:effectLst>
                  <a:ea typeface="黑体" pitchFamily="2" charset="-122"/>
                </a:rPr>
                <a:t>s</a:t>
              </a:r>
              <a:r>
                <a:rPr lang="en-US" altLang="zh-CN" b="1" baseline="30000">
                  <a:solidFill>
                    <a:srgbClr val="FF0000"/>
                  </a:solidFill>
                  <a:effectLst>
                    <a:outerShdw blurRad="38100" dist="38100" dir="2700000" algn="tl">
                      <a:srgbClr val="000000"/>
                    </a:outerShdw>
                  </a:effectLst>
                  <a:ea typeface="黑体" pitchFamily="2" charset="-122"/>
                </a:rPr>
                <a:t>2</a:t>
              </a:r>
              <a:r>
                <a:rPr lang="en-US" altLang="zh-CN" b="1">
                  <a:solidFill>
                    <a:srgbClr val="FF0000"/>
                  </a:solidFill>
                  <a:effectLst>
                    <a:outerShdw blurRad="38100" dist="38100" dir="2700000" algn="tl">
                      <a:srgbClr val="000000"/>
                    </a:outerShdw>
                  </a:effectLst>
                  <a:ea typeface="黑体" pitchFamily="2" charset="-122"/>
                </a:rPr>
                <a:t>2</a:t>
              </a:r>
              <a:r>
                <a:rPr lang="en-US" altLang="zh-CN" b="1" i="1">
                  <a:solidFill>
                    <a:srgbClr val="FF0000"/>
                  </a:solidFill>
                  <a:effectLst>
                    <a:outerShdw blurRad="38100" dist="38100" dir="2700000" algn="tl">
                      <a:srgbClr val="000000"/>
                    </a:outerShdw>
                  </a:effectLst>
                  <a:ea typeface="黑体" pitchFamily="2" charset="-122"/>
                </a:rPr>
                <a:t>s</a:t>
              </a:r>
              <a:r>
                <a:rPr lang="en-US" altLang="zh-CN" b="1" baseline="30000">
                  <a:solidFill>
                    <a:srgbClr val="FF0000"/>
                  </a:solidFill>
                  <a:effectLst>
                    <a:outerShdw blurRad="38100" dist="38100" dir="2700000" algn="tl">
                      <a:srgbClr val="000000"/>
                    </a:outerShdw>
                  </a:effectLst>
                  <a:ea typeface="黑体" pitchFamily="2" charset="-122"/>
                </a:rPr>
                <a:t>2</a:t>
              </a:r>
              <a:r>
                <a:rPr lang="en-US" altLang="zh-CN" b="1">
                  <a:solidFill>
                    <a:srgbClr val="FF0000"/>
                  </a:solidFill>
                  <a:effectLst>
                    <a:outerShdw blurRad="38100" dist="38100" dir="2700000" algn="tl">
                      <a:srgbClr val="000000"/>
                    </a:outerShdw>
                  </a:effectLst>
                  <a:ea typeface="黑体" pitchFamily="2" charset="-122"/>
                </a:rPr>
                <a:t>2</a:t>
              </a:r>
              <a:r>
                <a:rPr lang="en-US" altLang="zh-CN" b="1" i="1">
                  <a:solidFill>
                    <a:srgbClr val="FF0000"/>
                  </a:solidFill>
                  <a:effectLst>
                    <a:outerShdw blurRad="38100" dist="38100" dir="2700000" algn="tl">
                      <a:srgbClr val="000000"/>
                    </a:outerShdw>
                  </a:effectLst>
                  <a:ea typeface="黑体" pitchFamily="2" charset="-122"/>
                </a:rPr>
                <a:t>p</a:t>
              </a:r>
              <a:r>
                <a:rPr lang="en-US" altLang="zh-CN" b="1" baseline="30000">
                  <a:solidFill>
                    <a:srgbClr val="FF0000"/>
                  </a:solidFill>
                  <a:effectLst>
                    <a:outerShdw blurRad="38100" dist="38100" dir="2700000" algn="tl">
                      <a:srgbClr val="000000"/>
                    </a:outerShdw>
                  </a:effectLst>
                  <a:ea typeface="黑体" pitchFamily="2" charset="-122"/>
                </a:rPr>
                <a:t>1</a:t>
              </a:r>
              <a:r>
                <a:rPr lang="en-US" altLang="zh-CN" b="1">
                  <a:solidFill>
                    <a:srgbClr val="FF0000"/>
                  </a:solidFill>
                  <a:effectLst>
                    <a:outerShdw blurRad="38100" dist="38100" dir="2700000" algn="tl">
                      <a:srgbClr val="000000"/>
                    </a:outerShdw>
                  </a:effectLst>
                  <a:ea typeface="黑体" pitchFamily="2" charset="-122"/>
                </a:rPr>
                <a:t> </a:t>
              </a:r>
              <a:endParaRPr lang="en-US" altLang="zh-CN" b="1">
                <a:solidFill>
                  <a:srgbClr val="FF00FF"/>
                </a:solidFill>
                <a:effectLst>
                  <a:outerShdw blurRad="38100" dist="38100" dir="2700000" algn="tl">
                    <a:srgbClr val="000000"/>
                  </a:outerShdw>
                </a:effectLst>
                <a:ea typeface="黑体" pitchFamily="2" charset="-122"/>
              </a:endParaRPr>
            </a:p>
          </p:txBody>
        </p:sp>
        <p:sp>
          <p:nvSpPr>
            <p:cNvPr id="32" name="Text Box 54">
              <a:extLst>
                <a:ext uri="{FF2B5EF4-FFF2-40B4-BE49-F238E27FC236}">
                  <a16:creationId xmlns:a16="http://schemas.microsoft.com/office/drawing/2014/main" id="{58FE0297-926F-1F46-B54A-38A3B5DB16A4}"/>
                </a:ext>
              </a:extLst>
            </p:cNvPr>
            <p:cNvSpPr txBox="1">
              <a:spLocks noChangeArrowheads="1"/>
            </p:cNvSpPr>
            <p:nvPr/>
          </p:nvSpPr>
          <p:spPr bwMode="auto">
            <a:xfrm>
              <a:off x="882" y="2040"/>
              <a:ext cx="4782" cy="288"/>
            </a:xfrm>
            <a:prstGeom prst="rect">
              <a:avLst/>
            </a:prstGeom>
            <a:noFill/>
            <a:ln w="9525">
              <a:noFill/>
              <a:miter lim="800000"/>
              <a:headEnd/>
              <a:tailEnd/>
            </a:ln>
            <a:effectLst/>
          </p:spPr>
          <p:txBody>
            <a:bodyPr lIns="91425" tIns="45712" rIns="91425" bIns="45712">
              <a:spAutoFit/>
            </a:bodyPr>
            <a:lstStyle/>
            <a:p>
              <a:pPr eaLnBrk="1" hangingPunct="1">
                <a:spcBef>
                  <a:spcPct val="50000"/>
                </a:spcBef>
                <a:defRPr/>
              </a:pPr>
              <a:r>
                <a:rPr lang="en-US" altLang="zh-CN" b="1" dirty="0">
                  <a:solidFill>
                    <a:srgbClr val="FF0000"/>
                  </a:solidFill>
                  <a:effectLst>
                    <a:outerShdw blurRad="38100" dist="38100" dir="2700000" algn="tl">
                      <a:srgbClr val="000000"/>
                    </a:outerShdw>
                  </a:effectLst>
                  <a:ea typeface="黑体" pitchFamily="2" charset="-122"/>
                </a:rPr>
                <a:t>2</a:t>
              </a:r>
              <a:r>
                <a:rPr lang="en-US" altLang="zh-CN" b="1" i="1" dirty="0">
                  <a:solidFill>
                    <a:srgbClr val="FF0000"/>
                  </a:solidFill>
                  <a:effectLst>
                    <a:outerShdw blurRad="38100" dist="38100" dir="2700000" algn="tl">
                      <a:srgbClr val="000000"/>
                    </a:outerShdw>
                  </a:effectLst>
                  <a:ea typeface="黑体" pitchFamily="2" charset="-122"/>
                </a:rPr>
                <a:t>s</a:t>
              </a:r>
              <a:r>
                <a:rPr lang="en-US" altLang="zh-CN" b="1" baseline="30000" dirty="0">
                  <a:solidFill>
                    <a:srgbClr val="FF0000"/>
                  </a:solidFill>
                  <a:effectLst>
                    <a:outerShdw blurRad="38100" dist="38100" dir="2700000" algn="tl">
                      <a:srgbClr val="000000"/>
                    </a:outerShdw>
                  </a:effectLst>
                  <a:ea typeface="黑体" pitchFamily="2" charset="-122"/>
                </a:rPr>
                <a:t>2          </a:t>
              </a:r>
              <a:r>
                <a:rPr lang="en-US" altLang="zh-CN" b="1" dirty="0">
                  <a:solidFill>
                    <a:srgbClr val="FF0000"/>
                  </a:solidFill>
                  <a:effectLst>
                    <a:outerShdw blurRad="38100" dist="38100" dir="2700000" algn="tl">
                      <a:srgbClr val="000000"/>
                    </a:outerShdw>
                  </a:effectLst>
                  <a:ea typeface="黑体" pitchFamily="2" charset="-122"/>
                </a:rPr>
                <a:t>2</a:t>
              </a:r>
              <a:r>
                <a:rPr lang="en-US" altLang="zh-CN" b="1" i="1" dirty="0">
                  <a:solidFill>
                    <a:srgbClr val="FF0000"/>
                  </a:solidFill>
                  <a:effectLst>
                    <a:outerShdw blurRad="38100" dist="38100" dir="2700000" algn="tl">
                      <a:srgbClr val="000000"/>
                    </a:outerShdw>
                  </a:effectLst>
                  <a:ea typeface="黑体" pitchFamily="2" charset="-122"/>
                </a:rPr>
                <a:t>p</a:t>
              </a:r>
              <a:r>
                <a:rPr lang="en-US" altLang="zh-CN" b="1" baseline="30000" dirty="0">
                  <a:solidFill>
                    <a:srgbClr val="FF0000"/>
                  </a:solidFill>
                  <a:effectLst>
                    <a:outerShdw blurRad="38100" dist="38100" dir="2700000" algn="tl">
                      <a:srgbClr val="000000"/>
                    </a:outerShdw>
                  </a:effectLst>
                  <a:ea typeface="黑体" pitchFamily="2" charset="-122"/>
                </a:rPr>
                <a:t>1</a:t>
              </a:r>
              <a:r>
                <a:rPr lang="en-US" altLang="zh-CN" b="1" dirty="0">
                  <a:solidFill>
                    <a:srgbClr val="FF0000"/>
                  </a:solidFill>
                  <a:effectLst>
                    <a:outerShdw blurRad="38100" dist="38100" dir="2700000" algn="tl">
                      <a:srgbClr val="000000"/>
                    </a:outerShdw>
                  </a:effectLst>
                  <a:ea typeface="黑体" pitchFamily="2" charset="-122"/>
                </a:rPr>
                <a:t>                      2</a:t>
              </a:r>
              <a:r>
                <a:rPr lang="en-US" altLang="zh-CN" b="1" i="1" dirty="0">
                  <a:solidFill>
                    <a:srgbClr val="FF0000"/>
                  </a:solidFill>
                  <a:effectLst>
                    <a:outerShdw blurRad="38100" dist="38100" dir="2700000" algn="tl">
                      <a:srgbClr val="000000"/>
                    </a:outerShdw>
                  </a:effectLst>
                  <a:ea typeface="黑体" pitchFamily="2" charset="-122"/>
                </a:rPr>
                <a:t>s</a:t>
              </a:r>
              <a:r>
                <a:rPr lang="en-US" altLang="zh-CN" b="1" baseline="30000" dirty="0">
                  <a:solidFill>
                    <a:srgbClr val="FF0000"/>
                  </a:solidFill>
                  <a:effectLst>
                    <a:outerShdw blurRad="38100" dist="38100" dir="2700000" algn="tl">
                      <a:srgbClr val="000000"/>
                    </a:outerShdw>
                  </a:effectLst>
                  <a:ea typeface="黑体" pitchFamily="2" charset="-122"/>
                </a:rPr>
                <a:t>            </a:t>
              </a:r>
              <a:r>
                <a:rPr lang="en-US" altLang="zh-CN" b="1" dirty="0">
                  <a:solidFill>
                    <a:srgbClr val="FF0000"/>
                  </a:solidFill>
                  <a:effectLst>
                    <a:outerShdw blurRad="38100" dist="38100" dir="2700000" algn="tl">
                      <a:srgbClr val="000000"/>
                    </a:outerShdw>
                  </a:effectLst>
                  <a:ea typeface="黑体" pitchFamily="2" charset="-122"/>
                </a:rPr>
                <a:t>2</a:t>
              </a:r>
              <a:r>
                <a:rPr lang="en-US" altLang="zh-CN" b="1" i="1" dirty="0">
                  <a:solidFill>
                    <a:srgbClr val="FF0000"/>
                  </a:solidFill>
                  <a:effectLst>
                    <a:outerShdw blurRad="38100" dist="38100" dir="2700000" algn="tl">
                      <a:srgbClr val="000000"/>
                    </a:outerShdw>
                  </a:effectLst>
                  <a:ea typeface="黑体" pitchFamily="2" charset="-122"/>
                </a:rPr>
                <a:t>p                          </a:t>
              </a:r>
              <a:r>
                <a:rPr lang="en-US" altLang="zh-CN" b="1" dirty="0">
                  <a:solidFill>
                    <a:srgbClr val="FF0000"/>
                  </a:solidFill>
                  <a:effectLst>
                    <a:outerShdw blurRad="38100" dist="38100" dir="2700000" algn="tl">
                      <a:srgbClr val="000000"/>
                    </a:outerShdw>
                  </a:effectLst>
                  <a:ea typeface="黑体" pitchFamily="2" charset="-122"/>
                </a:rPr>
                <a:t>2</a:t>
              </a:r>
              <a:r>
                <a:rPr lang="en-US" altLang="zh-CN" b="1" i="1" dirty="0">
                  <a:solidFill>
                    <a:srgbClr val="FF0000"/>
                  </a:solidFill>
                  <a:effectLst>
                    <a:outerShdw blurRad="38100" dist="38100" dir="2700000" algn="tl">
                      <a:srgbClr val="000000"/>
                    </a:outerShdw>
                  </a:effectLst>
                  <a:ea typeface="黑体" pitchFamily="2" charset="-122"/>
                </a:rPr>
                <a:t>s</a:t>
              </a:r>
              <a:r>
                <a:rPr lang="en-US" altLang="zh-CN" b="1" baseline="30000" dirty="0">
                  <a:solidFill>
                    <a:srgbClr val="FF0000"/>
                  </a:solidFill>
                  <a:effectLst>
                    <a:outerShdw blurRad="38100" dist="38100" dir="2700000" algn="tl">
                      <a:srgbClr val="000000"/>
                    </a:outerShdw>
                  </a:effectLst>
                  <a:ea typeface="黑体" pitchFamily="2" charset="-122"/>
                </a:rPr>
                <a:t>            </a:t>
              </a:r>
              <a:r>
                <a:rPr lang="en-US" altLang="zh-CN" b="1" dirty="0">
                  <a:solidFill>
                    <a:srgbClr val="FF0000"/>
                  </a:solidFill>
                  <a:effectLst>
                    <a:outerShdw blurRad="38100" dist="38100" dir="2700000" algn="tl">
                      <a:srgbClr val="000000"/>
                    </a:outerShdw>
                  </a:effectLst>
                  <a:ea typeface="黑体" pitchFamily="2" charset="-122"/>
                </a:rPr>
                <a:t>2</a:t>
              </a:r>
              <a:r>
                <a:rPr lang="en-US" altLang="zh-CN" b="1" i="1" dirty="0">
                  <a:solidFill>
                    <a:srgbClr val="FF0000"/>
                  </a:solidFill>
                  <a:effectLst>
                    <a:outerShdw blurRad="38100" dist="38100" dir="2700000" algn="tl">
                      <a:srgbClr val="000000"/>
                    </a:outerShdw>
                  </a:effectLst>
                  <a:ea typeface="黑体" pitchFamily="2" charset="-122"/>
                </a:rPr>
                <a:t>p</a:t>
              </a:r>
              <a:endParaRPr lang="en-US" altLang="zh-CN" b="1" baseline="30000" dirty="0">
                <a:solidFill>
                  <a:srgbClr val="FF0000"/>
                </a:solidFill>
                <a:effectLst>
                  <a:outerShdw blurRad="38100" dist="38100" dir="2700000" algn="tl">
                    <a:srgbClr val="000000"/>
                  </a:outerShdw>
                </a:effectLst>
                <a:ea typeface="黑体" pitchFamily="2" charset="-122"/>
              </a:endParaRPr>
            </a:p>
          </p:txBody>
        </p:sp>
        <p:sp>
          <p:nvSpPr>
            <p:cNvPr id="33" name="Rectangle 57">
              <a:extLst>
                <a:ext uri="{FF2B5EF4-FFF2-40B4-BE49-F238E27FC236}">
                  <a16:creationId xmlns:a16="http://schemas.microsoft.com/office/drawing/2014/main" id="{60B96806-C2E5-CA41-A3E1-767ECA546998}"/>
                </a:ext>
              </a:extLst>
            </p:cNvPr>
            <p:cNvSpPr>
              <a:spLocks noChangeArrowheads="1"/>
            </p:cNvSpPr>
            <p:nvPr/>
          </p:nvSpPr>
          <p:spPr bwMode="auto">
            <a:xfrm>
              <a:off x="2106" y="2220"/>
              <a:ext cx="502" cy="288"/>
            </a:xfrm>
            <a:prstGeom prst="rect">
              <a:avLst/>
            </a:prstGeom>
            <a:noFill/>
            <a:ln w="9525">
              <a:noFill/>
              <a:miter lim="800000"/>
              <a:headEnd/>
              <a:tailEnd/>
            </a:ln>
            <a:effectLst/>
          </p:spPr>
          <p:txBody>
            <a:bodyPr wrap="none" lIns="91425" tIns="45712" rIns="91425" bIns="45712">
              <a:spAutoFit/>
            </a:bodyPr>
            <a:lstStyle>
              <a:lvl1pPr eaLnBrk="0" hangingPunct="0">
                <a:defRPr kumimoji="1" sz="2400">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400">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400">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400">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49" charset="-122"/>
                </a:defRPr>
              </a:lvl9pPr>
            </a:lstStyle>
            <a:p>
              <a:pPr eaLnBrk="1" hangingPunct="1">
                <a:defRPr/>
              </a:pPr>
              <a:r>
                <a:rPr lang="zh-CN" altLang="en-US" b="1">
                  <a:solidFill>
                    <a:srgbClr val="FF00FF"/>
                  </a:solidFill>
                  <a:effectLst>
                    <a:outerShdw blurRad="38100" dist="38100" dir="2700000" algn="tl">
                      <a:srgbClr val="C0C0C0"/>
                    </a:outerShdw>
                  </a:effectLst>
                </a:rPr>
                <a:t>激发</a:t>
              </a:r>
            </a:p>
          </p:txBody>
        </p:sp>
        <p:sp>
          <p:nvSpPr>
            <p:cNvPr id="34" name="Line 58">
              <a:extLst>
                <a:ext uri="{FF2B5EF4-FFF2-40B4-BE49-F238E27FC236}">
                  <a16:creationId xmlns:a16="http://schemas.microsoft.com/office/drawing/2014/main" id="{7CAE2EA4-1DAF-6048-85C5-37EBEC2991BA}"/>
                </a:ext>
              </a:extLst>
            </p:cNvPr>
            <p:cNvSpPr>
              <a:spLocks noChangeShapeType="1"/>
            </p:cNvSpPr>
            <p:nvPr/>
          </p:nvSpPr>
          <p:spPr bwMode="auto">
            <a:xfrm>
              <a:off x="3925" y="2520"/>
              <a:ext cx="793" cy="0"/>
            </a:xfrm>
            <a:prstGeom prst="line">
              <a:avLst/>
            </a:prstGeom>
            <a:noFill/>
            <a:ln w="57150">
              <a:solidFill>
                <a:srgbClr val="FF00FF"/>
              </a:solidFill>
              <a:round/>
              <a:headEnd/>
              <a:tailEnd type="triangle" w="med" len="me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35" name="Rectangle 59">
              <a:extLst>
                <a:ext uri="{FF2B5EF4-FFF2-40B4-BE49-F238E27FC236}">
                  <a16:creationId xmlns:a16="http://schemas.microsoft.com/office/drawing/2014/main" id="{60E4C5BC-1287-3F43-8628-89CC4AFF25EA}"/>
                </a:ext>
              </a:extLst>
            </p:cNvPr>
            <p:cNvSpPr>
              <a:spLocks noChangeArrowheads="1"/>
            </p:cNvSpPr>
            <p:nvPr/>
          </p:nvSpPr>
          <p:spPr bwMode="auto">
            <a:xfrm>
              <a:off x="3896" y="2239"/>
              <a:ext cx="737" cy="288"/>
            </a:xfrm>
            <a:prstGeom prst="rect">
              <a:avLst/>
            </a:prstGeom>
            <a:noFill/>
            <a:ln w="9525">
              <a:noFill/>
              <a:miter lim="800000"/>
              <a:headEnd/>
              <a:tailEnd/>
            </a:ln>
            <a:effectLst/>
          </p:spPr>
          <p:txBody>
            <a:bodyPr wrap="none" lIns="91425" tIns="45712" rIns="91425" bIns="45712">
              <a:spAutoFit/>
            </a:bodyPr>
            <a:lstStyle>
              <a:lvl1pPr eaLnBrk="0" hangingPunct="0">
                <a:defRPr kumimoji="1" sz="2400">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400">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400">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400">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49" charset="-122"/>
                </a:defRPr>
              </a:lvl9pPr>
            </a:lstStyle>
            <a:p>
              <a:pPr eaLnBrk="1" hangingPunct="1">
                <a:defRPr/>
              </a:pPr>
              <a:r>
                <a:rPr lang="en-US" altLang="zh-CN" b="1" i="1">
                  <a:solidFill>
                    <a:srgbClr val="FF00FF"/>
                  </a:solidFill>
                  <a:effectLst>
                    <a:outerShdw blurRad="38100" dist="38100" dir="2700000" algn="tl">
                      <a:srgbClr val="C0C0C0"/>
                    </a:outerShdw>
                  </a:effectLst>
                </a:rPr>
                <a:t>sp</a:t>
              </a:r>
              <a:r>
                <a:rPr lang="en-US" altLang="zh-CN" b="1" baseline="30000">
                  <a:solidFill>
                    <a:srgbClr val="FF00FF"/>
                  </a:solidFill>
                  <a:effectLst>
                    <a:outerShdw blurRad="38100" dist="38100" dir="2700000" algn="tl">
                      <a:srgbClr val="C0C0C0"/>
                    </a:outerShdw>
                  </a:effectLst>
                </a:rPr>
                <a:t>3</a:t>
              </a:r>
              <a:r>
                <a:rPr lang="zh-CN" altLang="en-US" b="1">
                  <a:solidFill>
                    <a:srgbClr val="FF00FF"/>
                  </a:solidFill>
                  <a:effectLst>
                    <a:outerShdw blurRad="38100" dist="38100" dir="2700000" algn="tl">
                      <a:srgbClr val="C0C0C0"/>
                    </a:outerShdw>
                  </a:effectLst>
                </a:rPr>
                <a:t>杂化</a:t>
              </a:r>
            </a:p>
          </p:txBody>
        </p:sp>
      </p:grpSp>
      <p:pic>
        <p:nvPicPr>
          <p:cNvPr id="6" name="Picture 8">
            <a:extLst>
              <a:ext uri="{FF2B5EF4-FFF2-40B4-BE49-F238E27FC236}">
                <a16:creationId xmlns:a16="http://schemas.microsoft.com/office/drawing/2014/main" id="{789F0B8E-57DC-53CA-B369-9D5AAB6E7218}"/>
              </a:ext>
            </a:extLst>
          </p:cNvPr>
          <p:cNvPicPr>
            <a:picLocks noChangeAspect="1" noChangeArrowheads="1"/>
          </p:cNvPicPr>
          <p:nvPr/>
        </p:nvPicPr>
        <p:blipFill>
          <a:blip r:embed="rId2" cstate="print"/>
          <a:srcRect/>
          <a:stretch>
            <a:fillRect/>
          </a:stretch>
        </p:blipFill>
        <p:spPr bwMode="auto">
          <a:xfrm>
            <a:off x="1044875" y="4328249"/>
            <a:ext cx="2125241" cy="1784116"/>
          </a:xfrm>
          <a:prstGeom prst="rect">
            <a:avLst/>
          </a:prstGeom>
          <a:noFill/>
          <a:ln w="9525">
            <a:noFill/>
            <a:miter lim="800000"/>
            <a:headEnd/>
            <a:tailEnd/>
          </a:ln>
        </p:spPr>
      </p:pic>
      <p:sp>
        <p:nvSpPr>
          <p:cNvPr id="36" name="TextBox 4">
            <a:extLst>
              <a:ext uri="{FF2B5EF4-FFF2-40B4-BE49-F238E27FC236}">
                <a16:creationId xmlns:a16="http://schemas.microsoft.com/office/drawing/2014/main" id="{195498C5-B495-A597-4E6D-E7EDBA2DDE85}"/>
              </a:ext>
            </a:extLst>
          </p:cNvPr>
          <p:cNvSpPr txBox="1"/>
          <p:nvPr/>
        </p:nvSpPr>
        <p:spPr>
          <a:xfrm>
            <a:off x="511696" y="6202986"/>
            <a:ext cx="3124200" cy="369332"/>
          </a:xfrm>
          <a:prstGeom prst="rect">
            <a:avLst/>
          </a:prstGeom>
          <a:noFill/>
        </p:spPr>
        <p:txBody>
          <a:bodyPr wrap="square" rtlCol="0">
            <a:spAutoFit/>
          </a:bodyPr>
          <a:lstStyle/>
          <a:p>
            <a:r>
              <a:rPr lang="en-US" altLang="zh-CN" b="1" dirty="0">
                <a:solidFill>
                  <a:srgbClr val="002060"/>
                </a:solidFill>
              </a:rPr>
              <a:t>Cubic BN ~ diamond</a:t>
            </a:r>
            <a:endParaRPr lang="zh-CN" altLang="en-US" b="1" dirty="0">
              <a:solidFill>
                <a:srgbClr val="002060"/>
              </a:solidFill>
            </a:endParaRPr>
          </a:p>
        </p:txBody>
      </p:sp>
      <p:pic>
        <p:nvPicPr>
          <p:cNvPr id="37" name="Picture 8">
            <a:extLst>
              <a:ext uri="{FF2B5EF4-FFF2-40B4-BE49-F238E27FC236}">
                <a16:creationId xmlns:a16="http://schemas.microsoft.com/office/drawing/2014/main" id="{FDE2E3DC-6881-A264-D718-CDCF81CF9A69}"/>
              </a:ext>
            </a:extLst>
          </p:cNvPr>
          <p:cNvPicPr>
            <a:picLocks noChangeAspect="1" noChangeArrowheads="1"/>
          </p:cNvPicPr>
          <p:nvPr/>
        </p:nvPicPr>
        <p:blipFill>
          <a:blip r:embed="rId3" cstate="print"/>
          <a:srcRect/>
          <a:stretch>
            <a:fillRect/>
          </a:stretch>
        </p:blipFill>
        <p:spPr bwMode="auto">
          <a:xfrm>
            <a:off x="4436374" y="4230439"/>
            <a:ext cx="3505471" cy="2157213"/>
          </a:xfrm>
          <a:prstGeom prst="rect">
            <a:avLst/>
          </a:prstGeom>
          <a:noFill/>
          <a:ln w="9525">
            <a:noFill/>
            <a:miter lim="800000"/>
            <a:headEnd/>
            <a:tailEnd/>
          </a:ln>
        </p:spPr>
      </p:pic>
      <p:sp>
        <p:nvSpPr>
          <p:cNvPr id="38" name="文本框 37">
            <a:extLst>
              <a:ext uri="{FF2B5EF4-FFF2-40B4-BE49-F238E27FC236}">
                <a16:creationId xmlns:a16="http://schemas.microsoft.com/office/drawing/2014/main" id="{C75DCBA5-5860-82EB-F3EC-3DEB07161AFF}"/>
              </a:ext>
            </a:extLst>
          </p:cNvPr>
          <p:cNvSpPr txBox="1"/>
          <p:nvPr/>
        </p:nvSpPr>
        <p:spPr>
          <a:xfrm>
            <a:off x="5143500" y="6444493"/>
            <a:ext cx="2616422" cy="400110"/>
          </a:xfrm>
          <a:prstGeom prst="rect">
            <a:avLst/>
          </a:prstGeom>
          <a:noFill/>
        </p:spPr>
        <p:txBody>
          <a:bodyPr wrap="none" rtlCol="0">
            <a:spAutoFit/>
          </a:bodyPr>
          <a:lstStyle/>
          <a:p>
            <a:r>
              <a:rPr kumimoji="1" lang="en-US" altLang="zh-CN" sz="2000" dirty="0"/>
              <a:t>BN</a:t>
            </a:r>
            <a:r>
              <a:rPr kumimoji="1" lang="zh-CN" altLang="en-US" sz="2000" dirty="0"/>
              <a:t> 和 </a:t>
            </a:r>
            <a:r>
              <a:rPr kumimoji="1" lang="en-US" altLang="zh-CN" sz="2000" dirty="0"/>
              <a:t>CC</a:t>
            </a:r>
            <a:r>
              <a:rPr kumimoji="1" lang="zh-CN" altLang="en-US" sz="2000" dirty="0"/>
              <a:t> 是等电子体</a:t>
            </a:r>
          </a:p>
        </p:txBody>
      </p:sp>
    </p:spTree>
    <p:extLst>
      <p:ext uri="{BB962C8B-B14F-4D97-AF65-F5344CB8AC3E}">
        <p14:creationId xmlns:p14="http://schemas.microsoft.com/office/powerpoint/2010/main" val="4110630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a:extLst>
              <a:ext uri="{FF2B5EF4-FFF2-40B4-BE49-F238E27FC236}">
                <a16:creationId xmlns:a16="http://schemas.microsoft.com/office/drawing/2014/main" id="{5142319C-FA2B-6F41-8C3B-BA836CFE28BC}"/>
              </a:ext>
            </a:extLst>
          </p:cNvPr>
          <p:cNvSpPr>
            <a:spLocks noGrp="1"/>
          </p:cNvSpPr>
          <p:nvPr>
            <p:ph type="sldNum" sz="quarter" idx="12"/>
          </p:nvPr>
        </p:nvSpPr>
        <p:spPr/>
        <p:txBody>
          <a:bodyPr/>
          <a:lstStyle/>
          <a:p>
            <a:fld id="{F32996CC-1D28-6241-8C6B-4A2C005E6D1D}" type="slidenum">
              <a:rPr lang="en-US" altLang="zh-CN" smtClean="0"/>
              <a:pPr/>
              <a:t>16</a:t>
            </a:fld>
            <a:endParaRPr lang="en-US" altLang="zh-CN"/>
          </a:p>
        </p:txBody>
      </p:sp>
      <p:sp>
        <p:nvSpPr>
          <p:cNvPr id="3" name="Rectangle 7">
            <a:extLst>
              <a:ext uri="{FF2B5EF4-FFF2-40B4-BE49-F238E27FC236}">
                <a16:creationId xmlns:a16="http://schemas.microsoft.com/office/drawing/2014/main" id="{7737F410-ACF6-0B4C-9CE5-BD08FD9200BE}"/>
              </a:ext>
            </a:extLst>
          </p:cNvPr>
          <p:cNvSpPr txBox="1">
            <a:spLocks noChangeArrowheads="1"/>
          </p:cNvSpPr>
          <p:nvPr/>
        </p:nvSpPr>
        <p:spPr>
          <a:xfrm>
            <a:off x="1547664" y="188640"/>
            <a:ext cx="4968552" cy="648815"/>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kumimoji="0" lang="zh-CN" altLang="en-US" sz="3200" dirty="0">
                <a:solidFill>
                  <a:srgbClr val="C00000"/>
                </a:solidFill>
                <a:latin typeface="Heiti SC Medium" pitchFamily="2" charset="-128"/>
                <a:ea typeface="Heiti SC Medium" pitchFamily="2" charset="-128"/>
              </a:rPr>
              <a:t>硼元素</a:t>
            </a:r>
            <a:r>
              <a:rPr kumimoji="0" lang="zh-Hans" altLang="en-US" sz="3200" dirty="0">
                <a:solidFill>
                  <a:srgbClr val="C00000"/>
                </a:solidFill>
                <a:latin typeface="Heiti SC Medium" pitchFamily="2" charset="-128"/>
                <a:ea typeface="Heiti SC Medium" pitchFamily="2" charset="-128"/>
              </a:rPr>
              <a:t>成键特点 </a:t>
            </a:r>
            <a:r>
              <a:rPr kumimoji="0" lang="en-US" altLang="zh-Hans" sz="3200" dirty="0">
                <a:solidFill>
                  <a:srgbClr val="C00000"/>
                </a:solidFill>
                <a:latin typeface="Heiti SC Medium" pitchFamily="2" charset="-128"/>
                <a:ea typeface="Heiti SC Medium" pitchFamily="2" charset="-128"/>
              </a:rPr>
              <a:t>– </a:t>
            </a:r>
            <a:r>
              <a:rPr kumimoji="0" lang="zh-Hans" altLang="en-US" sz="3200" dirty="0">
                <a:solidFill>
                  <a:srgbClr val="C00000"/>
                </a:solidFill>
                <a:latin typeface="Heiti SC Medium" pitchFamily="2" charset="-128"/>
                <a:ea typeface="Heiti SC Medium" pitchFamily="2" charset="-128"/>
              </a:rPr>
              <a:t>共价性</a:t>
            </a:r>
            <a:endParaRPr kumimoji="0" lang="zh-CN" altLang="en-US" sz="3200" dirty="0">
              <a:solidFill>
                <a:srgbClr val="C00000"/>
              </a:solidFill>
              <a:latin typeface="Heiti SC Medium" pitchFamily="2" charset="-128"/>
              <a:ea typeface="Heiti SC Medium" pitchFamily="2" charset="-128"/>
            </a:endParaRPr>
          </a:p>
        </p:txBody>
      </p:sp>
      <p:sp>
        <p:nvSpPr>
          <p:cNvPr id="4" name="矩形 3">
            <a:extLst>
              <a:ext uri="{FF2B5EF4-FFF2-40B4-BE49-F238E27FC236}">
                <a16:creationId xmlns:a16="http://schemas.microsoft.com/office/drawing/2014/main" id="{06DCEE20-68FC-2E49-935D-2C5752A13E32}"/>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5" name="Text Box 4">
            <a:extLst>
              <a:ext uri="{FF2B5EF4-FFF2-40B4-BE49-F238E27FC236}">
                <a16:creationId xmlns:a16="http://schemas.microsoft.com/office/drawing/2014/main" id="{D97881C4-1D97-2345-AC3C-0A51389DD4E0}"/>
              </a:ext>
            </a:extLst>
          </p:cNvPr>
          <p:cNvSpPr txBox="1">
            <a:spLocks noChangeArrowheads="1"/>
          </p:cNvSpPr>
          <p:nvPr/>
        </p:nvSpPr>
        <p:spPr bwMode="auto">
          <a:xfrm>
            <a:off x="418307" y="4100074"/>
            <a:ext cx="3886200" cy="1169551"/>
          </a:xfrm>
          <a:prstGeom prst="rect">
            <a:avLst/>
          </a:prstGeom>
          <a:noFill/>
          <a:ln w="9525">
            <a:noFill/>
            <a:miter lim="800000"/>
            <a:headEnd/>
            <a:tailEnd/>
          </a:ln>
        </p:spPr>
        <p:txBody>
          <a:bodyPr wrap="square">
            <a:spAutoFit/>
          </a:bodyPr>
          <a:lstStyle/>
          <a:p>
            <a:pPr>
              <a:spcBef>
                <a:spcPct val="50000"/>
              </a:spcBef>
            </a:pPr>
            <a:r>
              <a:rPr lang="en-US" altLang="zh-CN" sz="2000" b="1" dirty="0">
                <a:solidFill>
                  <a:srgbClr val="002060"/>
                </a:solidFill>
                <a:ea typeface="宋体" charset="-122"/>
              </a:rPr>
              <a:t>hexagonal BN</a:t>
            </a:r>
          </a:p>
          <a:p>
            <a:pPr>
              <a:spcBef>
                <a:spcPct val="50000"/>
              </a:spcBef>
            </a:pPr>
            <a:r>
              <a:rPr lang="en-US" altLang="zh-CN" sz="2000" b="1" dirty="0">
                <a:solidFill>
                  <a:srgbClr val="002060"/>
                </a:solidFill>
                <a:ea typeface="宋体" charset="-122"/>
              </a:rPr>
              <a:t>Note that the rings are in register between layers</a:t>
            </a:r>
          </a:p>
        </p:txBody>
      </p:sp>
      <p:pic>
        <p:nvPicPr>
          <p:cNvPr id="6" name="Picture 8">
            <a:extLst>
              <a:ext uri="{FF2B5EF4-FFF2-40B4-BE49-F238E27FC236}">
                <a16:creationId xmlns:a16="http://schemas.microsoft.com/office/drawing/2014/main" id="{2B2ED1C5-BB34-804A-B263-C19EF447910F}"/>
              </a:ext>
            </a:extLst>
          </p:cNvPr>
          <p:cNvPicPr>
            <a:picLocks noChangeAspect="1" noChangeArrowheads="1"/>
          </p:cNvPicPr>
          <p:nvPr/>
        </p:nvPicPr>
        <p:blipFill>
          <a:blip r:embed="rId2" cstate="print"/>
          <a:srcRect/>
          <a:stretch>
            <a:fillRect/>
          </a:stretch>
        </p:blipFill>
        <p:spPr bwMode="auto">
          <a:xfrm>
            <a:off x="192039" y="1366971"/>
            <a:ext cx="3581400" cy="2854557"/>
          </a:xfrm>
          <a:prstGeom prst="rect">
            <a:avLst/>
          </a:prstGeom>
          <a:noFill/>
          <a:ln w="9525">
            <a:noFill/>
            <a:miter lim="800000"/>
            <a:headEnd/>
            <a:tailEnd/>
          </a:ln>
        </p:spPr>
      </p:pic>
      <p:sp>
        <p:nvSpPr>
          <p:cNvPr id="7" name="Text Box 4">
            <a:extLst>
              <a:ext uri="{FF2B5EF4-FFF2-40B4-BE49-F238E27FC236}">
                <a16:creationId xmlns:a16="http://schemas.microsoft.com/office/drawing/2014/main" id="{1953E8E4-C9DD-1C4B-BE41-90C74ACBE635}"/>
              </a:ext>
            </a:extLst>
          </p:cNvPr>
          <p:cNvSpPr txBox="1">
            <a:spLocks noChangeArrowheads="1"/>
          </p:cNvSpPr>
          <p:nvPr/>
        </p:nvSpPr>
        <p:spPr bwMode="auto">
          <a:xfrm>
            <a:off x="4644008" y="1124744"/>
            <a:ext cx="4235896" cy="861774"/>
          </a:xfrm>
          <a:prstGeom prst="rect">
            <a:avLst/>
          </a:prstGeom>
          <a:noFill/>
          <a:ln w="9525">
            <a:noFill/>
            <a:miter lim="800000"/>
            <a:headEnd/>
            <a:tailEnd/>
          </a:ln>
        </p:spPr>
        <p:txBody>
          <a:bodyPr wrap="square">
            <a:spAutoFit/>
          </a:bodyPr>
          <a:lstStyle/>
          <a:p>
            <a:pPr>
              <a:spcBef>
                <a:spcPct val="50000"/>
              </a:spcBef>
            </a:pPr>
            <a:r>
              <a:rPr lang="en-US" altLang="zh-CN" sz="2000" b="1" dirty="0">
                <a:solidFill>
                  <a:srgbClr val="002060"/>
                </a:solidFill>
                <a:ea typeface="宋体" charset="-122"/>
              </a:rPr>
              <a:t>B-N length: 1.45 </a:t>
            </a:r>
            <a:r>
              <a:rPr lang="en-US" altLang="zh-CN" sz="2000" b="1" dirty="0">
                <a:solidFill>
                  <a:srgbClr val="002060"/>
                </a:solidFill>
                <a:latin typeface="Times New Roman"/>
                <a:ea typeface="宋体" charset="-122"/>
                <a:cs typeface="Times New Roman"/>
              </a:rPr>
              <a:t>Å within layer</a:t>
            </a:r>
          </a:p>
          <a:p>
            <a:pPr>
              <a:spcBef>
                <a:spcPct val="50000"/>
              </a:spcBef>
            </a:pPr>
            <a:r>
              <a:rPr lang="en-US" altLang="zh-CN" sz="2000" b="1" dirty="0">
                <a:solidFill>
                  <a:srgbClr val="002060"/>
                </a:solidFill>
                <a:latin typeface="Times New Roman"/>
                <a:ea typeface="宋体" charset="-122"/>
                <a:cs typeface="Times New Roman"/>
              </a:rPr>
              <a:t>B-N distance: 3.33 Å between layers</a:t>
            </a:r>
            <a:endParaRPr lang="en-US" altLang="zh-CN" sz="2000" b="1" dirty="0">
              <a:solidFill>
                <a:srgbClr val="002060"/>
              </a:solidFill>
              <a:ea typeface="宋体" charset="-122"/>
            </a:endParaRPr>
          </a:p>
        </p:txBody>
      </p:sp>
      <p:sp>
        <p:nvSpPr>
          <p:cNvPr id="8" name="Text Box 4">
            <a:extLst>
              <a:ext uri="{FF2B5EF4-FFF2-40B4-BE49-F238E27FC236}">
                <a16:creationId xmlns:a16="http://schemas.microsoft.com/office/drawing/2014/main" id="{0ECAF14D-D31A-7948-84E0-161DFE636431}"/>
              </a:ext>
            </a:extLst>
          </p:cNvPr>
          <p:cNvSpPr txBox="1">
            <a:spLocks noChangeArrowheads="1"/>
          </p:cNvSpPr>
          <p:nvPr/>
        </p:nvSpPr>
        <p:spPr bwMode="auto">
          <a:xfrm>
            <a:off x="4499992" y="1916832"/>
            <a:ext cx="4648200" cy="3877985"/>
          </a:xfrm>
          <a:prstGeom prst="rect">
            <a:avLst/>
          </a:prstGeom>
          <a:noFill/>
          <a:ln w="9525">
            <a:noFill/>
            <a:miter lim="800000"/>
            <a:headEnd/>
            <a:tailEnd/>
          </a:ln>
        </p:spPr>
        <p:txBody>
          <a:bodyPr wrap="square">
            <a:spAutoFit/>
          </a:bodyPr>
          <a:lstStyle/>
          <a:p>
            <a:pPr>
              <a:spcBef>
                <a:spcPct val="50000"/>
              </a:spcBef>
              <a:buFont typeface="Wingdings" pitchFamily="2" charset="2"/>
              <a:buChar char="Ø"/>
            </a:pPr>
            <a:r>
              <a:rPr lang="en-US" altLang="zh-CN" sz="2000" b="1" dirty="0">
                <a:solidFill>
                  <a:srgbClr val="002060"/>
                </a:solidFill>
                <a:ea typeface="宋体" charset="-122"/>
              </a:rPr>
              <a:t>   lubricant ~ slippery</a:t>
            </a:r>
          </a:p>
          <a:p>
            <a:pPr>
              <a:spcBef>
                <a:spcPct val="50000"/>
              </a:spcBef>
              <a:buFont typeface="Wingdings" pitchFamily="2" charset="2"/>
              <a:buChar char="Ø"/>
            </a:pPr>
            <a:r>
              <a:rPr lang="en-US" altLang="zh-CN" sz="2000" b="1" dirty="0">
                <a:solidFill>
                  <a:srgbClr val="002060"/>
                </a:solidFill>
                <a:ea typeface="宋体" charset="-122"/>
              </a:rPr>
              <a:t>  cosmetics ~ soft and brittle </a:t>
            </a:r>
          </a:p>
          <a:p>
            <a:pPr>
              <a:spcBef>
                <a:spcPct val="50000"/>
              </a:spcBef>
              <a:buFont typeface="Wingdings" pitchFamily="2" charset="2"/>
              <a:buChar char="Ø"/>
            </a:pPr>
            <a:r>
              <a:rPr lang="en-US" altLang="zh-CN" sz="2000" b="1" dirty="0">
                <a:solidFill>
                  <a:srgbClr val="002060"/>
                </a:solidFill>
                <a:latin typeface="Times New Roman"/>
                <a:ea typeface="宋体" charset="-122"/>
                <a:cs typeface="Times New Roman"/>
              </a:rPr>
              <a:t>  </a:t>
            </a:r>
            <a:r>
              <a:rPr lang="en-US" altLang="zh-CN" sz="2000" b="1" dirty="0">
                <a:solidFill>
                  <a:srgbClr val="002060"/>
                </a:solidFill>
                <a:ea typeface="宋体" charset="-122"/>
              </a:rPr>
              <a:t>colorless insulator,  ~wide E gap  </a:t>
            </a:r>
            <a:r>
              <a:rPr lang="en-US" altLang="zh-CN" sz="2000" b="1" dirty="0">
                <a:solidFill>
                  <a:srgbClr val="002060"/>
                </a:solidFill>
                <a:ea typeface="宋体" charset="-122"/>
                <a:sym typeface="Symbol"/>
              </a:rPr>
              <a:t>-*</a:t>
            </a:r>
          </a:p>
          <a:p>
            <a:pPr>
              <a:spcBef>
                <a:spcPct val="50000"/>
              </a:spcBef>
              <a:buFont typeface="Wingdings" pitchFamily="2" charset="2"/>
              <a:buChar char="Ø"/>
            </a:pPr>
            <a:r>
              <a:rPr lang="en-US" altLang="zh-CN" sz="2000" b="1" dirty="0">
                <a:solidFill>
                  <a:srgbClr val="002060"/>
                </a:solidFill>
                <a:ea typeface="宋体" charset="-122"/>
                <a:sym typeface="Symbol"/>
              </a:rPr>
              <a:t>  refractory materials, ~stable up to 1000</a:t>
            </a:r>
            <a:r>
              <a:rPr lang="en-US" altLang="zh-CN" sz="2000" b="1" baseline="30000" dirty="0">
                <a:solidFill>
                  <a:srgbClr val="002060"/>
                </a:solidFill>
                <a:ea typeface="宋体" charset="-122"/>
                <a:sym typeface="Symbol"/>
              </a:rPr>
              <a:t>o</a:t>
            </a:r>
            <a:r>
              <a:rPr lang="en-US" altLang="zh-CN" sz="2000" b="1" dirty="0">
                <a:solidFill>
                  <a:srgbClr val="002060"/>
                </a:solidFill>
                <a:ea typeface="宋体" charset="-122"/>
                <a:sym typeface="Symbol"/>
              </a:rPr>
              <a:t>C in air, aerospace industry</a:t>
            </a:r>
          </a:p>
          <a:p>
            <a:pPr>
              <a:spcBef>
                <a:spcPct val="50000"/>
              </a:spcBef>
              <a:buFont typeface="Wingdings" pitchFamily="2" charset="2"/>
              <a:buChar char="Ø"/>
            </a:pPr>
            <a:r>
              <a:rPr lang="en-US" altLang="zh-CN" sz="2000" b="1" dirty="0">
                <a:solidFill>
                  <a:srgbClr val="002060"/>
                </a:solidFill>
                <a:ea typeface="宋体" charset="-122"/>
                <a:sym typeface="Symbol"/>
              </a:rPr>
              <a:t> low thermal expansion and </a:t>
            </a:r>
            <a:r>
              <a:rPr lang="en-US" altLang="zh-CN" sz="2000" b="1" dirty="0" err="1">
                <a:solidFill>
                  <a:srgbClr val="002060"/>
                </a:solidFill>
                <a:ea typeface="宋体" charset="-122"/>
                <a:sym typeface="Symbol"/>
              </a:rPr>
              <a:t>resistent</a:t>
            </a:r>
            <a:r>
              <a:rPr lang="en-US" altLang="zh-CN" sz="2000" b="1" dirty="0">
                <a:solidFill>
                  <a:srgbClr val="002060"/>
                </a:solidFill>
                <a:ea typeface="宋体" charset="-122"/>
                <a:sym typeface="Symbol"/>
              </a:rPr>
              <a:t> to thermal shock</a:t>
            </a:r>
          </a:p>
          <a:p>
            <a:pPr>
              <a:spcBef>
                <a:spcPct val="50000"/>
              </a:spcBef>
            </a:pPr>
            <a:r>
              <a:rPr lang="en-US" altLang="zh-CN" sz="2000" b="1" dirty="0">
                <a:solidFill>
                  <a:srgbClr val="002060"/>
                </a:solidFill>
                <a:ea typeface="宋体" charset="-122"/>
                <a:sym typeface="Symbol"/>
              </a:rPr>
              <a:t>        ! aerospace industry</a:t>
            </a:r>
          </a:p>
          <a:p>
            <a:pPr>
              <a:spcBef>
                <a:spcPct val="50000"/>
              </a:spcBef>
            </a:pPr>
            <a:r>
              <a:rPr lang="en-US" altLang="zh-CN" sz="2000" b="1" dirty="0">
                <a:solidFill>
                  <a:srgbClr val="002060"/>
                </a:solidFill>
                <a:ea typeface="宋体" charset="-122"/>
                <a:sym typeface="Symbol"/>
              </a:rPr>
              <a:t>        ! </a:t>
            </a:r>
            <a:r>
              <a:rPr lang="en-US" altLang="zh-CN" sz="2000" b="1" dirty="0" err="1">
                <a:solidFill>
                  <a:srgbClr val="002060"/>
                </a:solidFill>
                <a:ea typeface="宋体" charset="-122"/>
                <a:sym typeface="Symbol"/>
              </a:rPr>
              <a:t>dailylife</a:t>
            </a:r>
            <a:r>
              <a:rPr lang="en-US" altLang="zh-CN" sz="2000" b="1" dirty="0">
                <a:solidFill>
                  <a:srgbClr val="002060"/>
                </a:solidFill>
                <a:ea typeface="宋体" charset="-122"/>
                <a:sym typeface="Symbol"/>
              </a:rPr>
              <a:t> ~cosmetics </a:t>
            </a:r>
            <a:endParaRPr lang="en-US" altLang="zh-CN" sz="2000" b="1" dirty="0">
              <a:solidFill>
                <a:srgbClr val="002060"/>
              </a:solidFill>
              <a:ea typeface="宋体" charset="-122"/>
            </a:endParaRPr>
          </a:p>
        </p:txBody>
      </p:sp>
      <p:sp>
        <p:nvSpPr>
          <p:cNvPr id="9" name="Text Box 4">
            <a:extLst>
              <a:ext uri="{FF2B5EF4-FFF2-40B4-BE49-F238E27FC236}">
                <a16:creationId xmlns:a16="http://schemas.microsoft.com/office/drawing/2014/main" id="{A62EB7BA-4E63-C24D-8DF3-147008EEEE79}"/>
              </a:ext>
            </a:extLst>
          </p:cNvPr>
          <p:cNvSpPr txBox="1">
            <a:spLocks noChangeArrowheads="1"/>
          </p:cNvSpPr>
          <p:nvPr/>
        </p:nvSpPr>
        <p:spPr bwMode="auto">
          <a:xfrm>
            <a:off x="914400" y="5781819"/>
            <a:ext cx="1219200" cy="830997"/>
          </a:xfrm>
          <a:prstGeom prst="rect">
            <a:avLst/>
          </a:prstGeom>
          <a:noFill/>
          <a:ln w="9525">
            <a:noFill/>
            <a:miter lim="800000"/>
            <a:headEnd/>
            <a:tailEnd/>
          </a:ln>
        </p:spPr>
        <p:txBody>
          <a:bodyPr wrap="square">
            <a:spAutoFit/>
          </a:bodyPr>
          <a:lstStyle/>
          <a:p>
            <a:pPr>
              <a:spcBef>
                <a:spcPct val="50000"/>
              </a:spcBef>
            </a:pPr>
            <a:r>
              <a:rPr lang="en-US" altLang="zh-CN" b="1" dirty="0">
                <a:solidFill>
                  <a:srgbClr val="002060"/>
                </a:solidFill>
                <a:ea typeface="宋体" charset="-122"/>
              </a:rPr>
              <a:t> BN (hex) </a:t>
            </a:r>
          </a:p>
        </p:txBody>
      </p:sp>
      <p:sp>
        <p:nvSpPr>
          <p:cNvPr id="10" name="右箭头 9">
            <a:extLst>
              <a:ext uri="{FF2B5EF4-FFF2-40B4-BE49-F238E27FC236}">
                <a16:creationId xmlns:a16="http://schemas.microsoft.com/office/drawing/2014/main" id="{737D85F7-0FA8-BB4F-AB58-B879B3B38D9E}"/>
              </a:ext>
            </a:extLst>
          </p:cNvPr>
          <p:cNvSpPr/>
          <p:nvPr/>
        </p:nvSpPr>
        <p:spPr>
          <a:xfrm>
            <a:off x="1827497" y="5877272"/>
            <a:ext cx="3320567" cy="802614"/>
          </a:xfrm>
          <a:prstGeom prst="rightArrow">
            <a:avLst>
              <a:gd name="adj1" fmla="val 50000"/>
              <a:gd name="adj2" fmla="val 4903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C00000"/>
                </a:solidFill>
              </a:rPr>
              <a:t>60 </a:t>
            </a:r>
            <a:r>
              <a:rPr lang="en-US" altLang="zh-CN" b="1" dirty="0" err="1">
                <a:solidFill>
                  <a:srgbClr val="C00000"/>
                </a:solidFill>
              </a:rPr>
              <a:t>kbar</a:t>
            </a:r>
            <a:r>
              <a:rPr lang="en-US" altLang="zh-CN" b="1" dirty="0">
                <a:solidFill>
                  <a:srgbClr val="C00000"/>
                </a:solidFill>
              </a:rPr>
              <a:t>, 2000</a:t>
            </a:r>
            <a:r>
              <a:rPr lang="en-US" altLang="zh-CN" b="1" baseline="30000" dirty="0">
                <a:solidFill>
                  <a:srgbClr val="C00000"/>
                </a:solidFill>
              </a:rPr>
              <a:t>o</a:t>
            </a:r>
            <a:r>
              <a:rPr lang="en-US" altLang="zh-CN" b="1" dirty="0">
                <a:solidFill>
                  <a:srgbClr val="C00000"/>
                </a:solidFill>
              </a:rPr>
              <a:t>C</a:t>
            </a:r>
            <a:endParaRPr lang="zh-CN" altLang="en-US" b="1" dirty="0">
              <a:solidFill>
                <a:srgbClr val="C00000"/>
              </a:solidFill>
            </a:endParaRPr>
          </a:p>
        </p:txBody>
      </p:sp>
      <p:sp>
        <p:nvSpPr>
          <p:cNvPr id="11" name="Text Box 4">
            <a:extLst>
              <a:ext uri="{FF2B5EF4-FFF2-40B4-BE49-F238E27FC236}">
                <a16:creationId xmlns:a16="http://schemas.microsoft.com/office/drawing/2014/main" id="{05784A98-DE54-854E-A3A6-D54E300A0589}"/>
              </a:ext>
            </a:extLst>
          </p:cNvPr>
          <p:cNvSpPr txBox="1">
            <a:spLocks noChangeArrowheads="1"/>
          </p:cNvSpPr>
          <p:nvPr/>
        </p:nvSpPr>
        <p:spPr bwMode="auto">
          <a:xfrm>
            <a:off x="5217094" y="6042523"/>
            <a:ext cx="1752600" cy="461665"/>
          </a:xfrm>
          <a:prstGeom prst="rect">
            <a:avLst/>
          </a:prstGeom>
          <a:noFill/>
          <a:ln w="9525">
            <a:noFill/>
            <a:miter lim="800000"/>
            <a:headEnd/>
            <a:tailEnd/>
          </a:ln>
        </p:spPr>
        <p:txBody>
          <a:bodyPr wrap="square">
            <a:spAutoFit/>
          </a:bodyPr>
          <a:lstStyle/>
          <a:p>
            <a:pPr>
              <a:spcBef>
                <a:spcPct val="50000"/>
              </a:spcBef>
            </a:pPr>
            <a:r>
              <a:rPr lang="en-US" altLang="zh-CN" b="1" dirty="0">
                <a:solidFill>
                  <a:srgbClr val="002060"/>
                </a:solidFill>
                <a:ea typeface="宋体" charset="-122"/>
              </a:rPr>
              <a:t>BN (cubic) </a:t>
            </a:r>
          </a:p>
        </p:txBody>
      </p:sp>
    </p:spTree>
    <p:extLst>
      <p:ext uri="{BB962C8B-B14F-4D97-AF65-F5344CB8AC3E}">
        <p14:creationId xmlns:p14="http://schemas.microsoft.com/office/powerpoint/2010/main" val="1726463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a:extLst>
              <a:ext uri="{FF2B5EF4-FFF2-40B4-BE49-F238E27FC236}">
                <a16:creationId xmlns:a16="http://schemas.microsoft.com/office/drawing/2014/main" id="{8A4D8779-C557-9C42-B7F7-70597836CDCE}"/>
              </a:ext>
            </a:extLst>
          </p:cNvPr>
          <p:cNvSpPr>
            <a:spLocks noGrp="1"/>
          </p:cNvSpPr>
          <p:nvPr>
            <p:ph type="sldNum" sz="quarter" idx="12"/>
          </p:nvPr>
        </p:nvSpPr>
        <p:spPr/>
        <p:txBody>
          <a:bodyPr/>
          <a:lstStyle/>
          <a:p>
            <a:fld id="{F32996CC-1D28-6241-8C6B-4A2C005E6D1D}" type="slidenum">
              <a:rPr lang="en-US" altLang="zh-CN" smtClean="0"/>
              <a:pPr/>
              <a:t>17</a:t>
            </a:fld>
            <a:endParaRPr lang="en-US" altLang="zh-CN"/>
          </a:p>
        </p:txBody>
      </p:sp>
      <p:sp>
        <p:nvSpPr>
          <p:cNvPr id="5" name="Text Box 3">
            <a:extLst>
              <a:ext uri="{FF2B5EF4-FFF2-40B4-BE49-F238E27FC236}">
                <a16:creationId xmlns:a16="http://schemas.microsoft.com/office/drawing/2014/main" id="{F64B22C1-439F-9C4D-90B1-05D10EB2D4F2}"/>
              </a:ext>
            </a:extLst>
          </p:cNvPr>
          <p:cNvSpPr txBox="1">
            <a:spLocks noChangeArrowheads="1"/>
          </p:cNvSpPr>
          <p:nvPr/>
        </p:nvSpPr>
        <p:spPr bwMode="auto">
          <a:xfrm>
            <a:off x="209154" y="5317892"/>
            <a:ext cx="8682758" cy="461665"/>
          </a:xfrm>
          <a:prstGeom prst="rect">
            <a:avLst/>
          </a:prstGeom>
          <a:noFill/>
          <a:ln w="9525">
            <a:noFill/>
            <a:miter lim="800000"/>
            <a:headEnd/>
            <a:tailEnd/>
          </a:ln>
        </p:spPr>
        <p:txBody>
          <a:bodyPr wrap="square">
            <a:spAutoFit/>
          </a:bodyPr>
          <a:lstStyle/>
          <a:p>
            <a:pPr algn="ctr">
              <a:spcBef>
                <a:spcPct val="50000"/>
              </a:spcBef>
            </a:pPr>
            <a:r>
              <a:rPr lang="en-US" altLang="zh-CN" dirty="0">
                <a:latin typeface="Times New Roman" panose="02020603050405020304" pitchFamily="18" charset="0"/>
                <a:ea typeface="Heiti SC Medium" pitchFamily="2" charset="-128"/>
                <a:cs typeface="Times New Roman" panose="02020603050405020304" pitchFamily="18" charset="0"/>
              </a:rPr>
              <a:t>sp</a:t>
            </a:r>
            <a:r>
              <a:rPr lang="en-US" altLang="zh-CN" baseline="30000" dirty="0">
                <a:latin typeface="Times New Roman" panose="02020603050405020304" pitchFamily="18" charset="0"/>
                <a:ea typeface="Heiti SC Medium" pitchFamily="2" charset="-128"/>
                <a:cs typeface="Times New Roman" panose="02020603050405020304" pitchFamily="18" charset="0"/>
              </a:rPr>
              <a:t>2 </a:t>
            </a:r>
            <a:r>
              <a:rPr lang="zh-Hans" altLang="en-US" dirty="0">
                <a:latin typeface="Times New Roman" panose="02020603050405020304" pitchFamily="18" charset="0"/>
                <a:ea typeface="Heiti SC Medium" pitchFamily="2" charset="-128"/>
                <a:cs typeface="Times New Roman" panose="02020603050405020304" pitchFamily="18" charset="0"/>
              </a:rPr>
              <a:t>杂化，平面结构，</a:t>
            </a:r>
            <a:r>
              <a:rPr lang="en-US" altLang="zh-CN" dirty="0">
                <a:latin typeface="Times New Roman" panose="02020603050405020304" pitchFamily="18" charset="0"/>
                <a:ea typeface="Heiti SC Medium" pitchFamily="2" charset="-128"/>
                <a:cs typeface="Times New Roman" panose="02020603050405020304" pitchFamily="18" charset="0"/>
              </a:rPr>
              <a:t>B(CH</a:t>
            </a:r>
            <a:r>
              <a:rPr lang="en-US" altLang="zh-CN" baseline="-25000" dirty="0">
                <a:latin typeface="Times New Roman" panose="02020603050405020304" pitchFamily="18" charset="0"/>
                <a:ea typeface="Heiti SC Medium" pitchFamily="2" charset="-128"/>
                <a:cs typeface="Times New Roman" panose="02020603050405020304" pitchFamily="18" charset="0"/>
              </a:rPr>
              <a:t>3</a:t>
            </a:r>
            <a:r>
              <a:rPr lang="en-US" altLang="zh-CN" dirty="0">
                <a:latin typeface="Times New Roman" panose="02020603050405020304" pitchFamily="18" charset="0"/>
                <a:ea typeface="Heiti SC Medium" pitchFamily="2" charset="-128"/>
                <a:cs typeface="Times New Roman" panose="02020603050405020304" pitchFamily="18" charset="0"/>
              </a:rPr>
              <a:t>)</a:t>
            </a:r>
            <a:r>
              <a:rPr lang="en-US" altLang="zh-CN" baseline="-25000" dirty="0">
                <a:latin typeface="Times New Roman" panose="02020603050405020304" pitchFamily="18" charset="0"/>
                <a:ea typeface="Heiti SC Medium" pitchFamily="2" charset="-128"/>
                <a:cs typeface="Times New Roman" panose="02020603050405020304" pitchFamily="18" charset="0"/>
              </a:rPr>
              <a:t>3</a:t>
            </a:r>
            <a:r>
              <a:rPr lang="en-US" altLang="zh-CN" dirty="0">
                <a:latin typeface="Times New Roman" panose="02020603050405020304" pitchFamily="18" charset="0"/>
                <a:ea typeface="Heiti SC Medium" pitchFamily="2" charset="-128"/>
                <a:cs typeface="Times New Roman" panose="02020603050405020304" pitchFamily="18" charset="0"/>
              </a:rPr>
              <a:t> </a:t>
            </a:r>
            <a:r>
              <a:rPr lang="zh-Hans" altLang="en-US" dirty="0">
                <a:latin typeface="Times New Roman" panose="02020603050405020304" pitchFamily="18" charset="0"/>
                <a:ea typeface="Heiti SC Medium" pitchFamily="2" charset="-128"/>
                <a:cs typeface="Times New Roman" panose="02020603050405020304" pitchFamily="18" charset="0"/>
              </a:rPr>
              <a:t>也是平面结构，类似的成键特性</a:t>
            </a:r>
            <a:endParaRPr lang="en-US" altLang="zh-CN" baseline="-25000" dirty="0">
              <a:latin typeface="Times New Roman" panose="02020603050405020304" pitchFamily="18" charset="0"/>
              <a:ea typeface="Heiti SC Medium" pitchFamily="2" charset="-128"/>
              <a:cs typeface="Times New Roman" panose="02020603050405020304" pitchFamily="18" charset="0"/>
            </a:endParaRPr>
          </a:p>
        </p:txBody>
      </p:sp>
      <p:sp>
        <p:nvSpPr>
          <p:cNvPr id="7" name="矩形 6">
            <a:extLst>
              <a:ext uri="{FF2B5EF4-FFF2-40B4-BE49-F238E27FC236}">
                <a16:creationId xmlns:a16="http://schemas.microsoft.com/office/drawing/2014/main" id="{5FBB219B-FC9D-EE42-825D-3F06BC0E07D7}"/>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8" name="文本框 7">
            <a:extLst>
              <a:ext uri="{FF2B5EF4-FFF2-40B4-BE49-F238E27FC236}">
                <a16:creationId xmlns:a16="http://schemas.microsoft.com/office/drawing/2014/main" id="{07D8823B-9BE5-2843-BDC4-F1DBFC3284FA}"/>
              </a:ext>
            </a:extLst>
          </p:cNvPr>
          <p:cNvSpPr txBox="1"/>
          <p:nvPr/>
        </p:nvSpPr>
        <p:spPr>
          <a:xfrm>
            <a:off x="3058605" y="1038302"/>
            <a:ext cx="3026791" cy="523220"/>
          </a:xfrm>
          <a:prstGeom prst="rect">
            <a:avLst/>
          </a:prstGeom>
          <a:noFill/>
        </p:spPr>
        <p:txBody>
          <a:bodyPr wrap="none" rtlCol="0">
            <a:spAutoFit/>
          </a:bodyPr>
          <a:lstStyle/>
          <a:p>
            <a:pPr algn="ctr"/>
            <a:r>
              <a:rPr kumimoji="1" lang="en-US" altLang="zh-Hans" sz="2800" dirty="0">
                <a:solidFill>
                  <a:srgbClr val="0000FF"/>
                </a:solidFill>
              </a:rPr>
              <a:t>B</a:t>
            </a:r>
            <a:r>
              <a:rPr kumimoji="1" lang="zh-Hans" altLang="en-US" sz="2800" dirty="0">
                <a:solidFill>
                  <a:srgbClr val="0000FF"/>
                </a:solidFill>
              </a:rPr>
              <a:t> 的卤化物的性质</a:t>
            </a:r>
            <a:endParaRPr kumimoji="1" lang="zh-CN" altLang="en-US" sz="2800" dirty="0">
              <a:solidFill>
                <a:srgbClr val="0000FF"/>
              </a:solidFill>
            </a:endParaRPr>
          </a:p>
        </p:txBody>
      </p:sp>
      <p:sp>
        <p:nvSpPr>
          <p:cNvPr id="9" name="Rectangle 7">
            <a:extLst>
              <a:ext uri="{FF2B5EF4-FFF2-40B4-BE49-F238E27FC236}">
                <a16:creationId xmlns:a16="http://schemas.microsoft.com/office/drawing/2014/main" id="{4FE13F0A-DAEB-E143-9A1B-A6C8BFF7AC15}"/>
              </a:ext>
            </a:extLst>
          </p:cNvPr>
          <p:cNvSpPr txBox="1">
            <a:spLocks noChangeArrowheads="1"/>
          </p:cNvSpPr>
          <p:nvPr/>
        </p:nvSpPr>
        <p:spPr>
          <a:xfrm>
            <a:off x="1979712" y="116632"/>
            <a:ext cx="4968552" cy="648815"/>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kumimoji="0" lang="zh-CN" altLang="en-US" sz="3200" dirty="0">
                <a:solidFill>
                  <a:srgbClr val="C00000"/>
                </a:solidFill>
                <a:latin typeface="Heiti SC Medium" pitchFamily="2" charset="-128"/>
                <a:ea typeface="Heiti SC Medium" pitchFamily="2" charset="-128"/>
              </a:rPr>
              <a:t>硼元素</a:t>
            </a:r>
            <a:r>
              <a:rPr kumimoji="0" lang="zh-Hans" altLang="en-US" sz="3200" dirty="0">
                <a:solidFill>
                  <a:srgbClr val="C00000"/>
                </a:solidFill>
                <a:latin typeface="Heiti SC Medium" pitchFamily="2" charset="-128"/>
                <a:ea typeface="Heiti SC Medium" pitchFamily="2" charset="-128"/>
              </a:rPr>
              <a:t>成键特点 </a:t>
            </a:r>
            <a:r>
              <a:rPr kumimoji="0" lang="en-US" altLang="zh-Hans" sz="3200" dirty="0">
                <a:solidFill>
                  <a:srgbClr val="C00000"/>
                </a:solidFill>
                <a:latin typeface="Heiti SC Medium" pitchFamily="2" charset="-128"/>
                <a:ea typeface="Heiti SC Medium" pitchFamily="2" charset="-128"/>
              </a:rPr>
              <a:t>– </a:t>
            </a:r>
            <a:r>
              <a:rPr kumimoji="0" lang="zh-Hans" altLang="en-US" sz="3200" dirty="0">
                <a:solidFill>
                  <a:srgbClr val="C00000"/>
                </a:solidFill>
                <a:latin typeface="Heiti SC Medium" pitchFamily="2" charset="-128"/>
                <a:ea typeface="Heiti SC Medium" pitchFamily="2" charset="-128"/>
              </a:rPr>
              <a:t>共价性</a:t>
            </a:r>
            <a:endParaRPr kumimoji="0" lang="zh-CN" altLang="en-US" sz="3200" dirty="0">
              <a:solidFill>
                <a:srgbClr val="C00000"/>
              </a:solidFill>
              <a:latin typeface="Heiti SC Medium" pitchFamily="2" charset="-128"/>
              <a:ea typeface="Heiti SC Medium" pitchFamily="2" charset="-128"/>
            </a:endParaRPr>
          </a:p>
        </p:txBody>
      </p:sp>
      <p:grpSp>
        <p:nvGrpSpPr>
          <p:cNvPr id="12" name="Group 9">
            <a:extLst>
              <a:ext uri="{FF2B5EF4-FFF2-40B4-BE49-F238E27FC236}">
                <a16:creationId xmlns:a16="http://schemas.microsoft.com/office/drawing/2014/main" id="{62436230-572A-194D-9F11-2C7EA9D65074}"/>
              </a:ext>
            </a:extLst>
          </p:cNvPr>
          <p:cNvGrpSpPr>
            <a:grpSpLocks/>
          </p:cNvGrpSpPr>
          <p:nvPr/>
        </p:nvGrpSpPr>
        <p:grpSpPr bwMode="auto">
          <a:xfrm>
            <a:off x="710208" y="1646206"/>
            <a:ext cx="7723584" cy="3336528"/>
            <a:chOff x="288" y="816"/>
            <a:chExt cx="5280" cy="2576"/>
          </a:xfrm>
        </p:grpSpPr>
        <p:grpSp>
          <p:nvGrpSpPr>
            <p:cNvPr id="14" name="Group 10">
              <a:extLst>
                <a:ext uri="{FF2B5EF4-FFF2-40B4-BE49-F238E27FC236}">
                  <a16:creationId xmlns:a16="http://schemas.microsoft.com/office/drawing/2014/main" id="{63B39821-EC2C-194A-A3F1-BE729AC15A1E}"/>
                </a:ext>
              </a:extLst>
            </p:cNvPr>
            <p:cNvGrpSpPr>
              <a:grpSpLocks/>
            </p:cNvGrpSpPr>
            <p:nvPr/>
          </p:nvGrpSpPr>
          <p:grpSpPr bwMode="auto">
            <a:xfrm>
              <a:off x="288" y="816"/>
              <a:ext cx="5280" cy="2576"/>
              <a:chOff x="144" y="880"/>
              <a:chExt cx="5424" cy="2576"/>
            </a:xfrm>
          </p:grpSpPr>
          <p:sp>
            <p:nvSpPr>
              <p:cNvPr id="16" name="Rectangle 11">
                <a:extLst>
                  <a:ext uri="{FF2B5EF4-FFF2-40B4-BE49-F238E27FC236}">
                    <a16:creationId xmlns:a16="http://schemas.microsoft.com/office/drawing/2014/main" id="{490FC309-79E7-304D-9B2E-97F33523C371}"/>
                  </a:ext>
                </a:extLst>
              </p:cNvPr>
              <p:cNvSpPr>
                <a:spLocks noChangeArrowheads="1"/>
              </p:cNvSpPr>
              <p:nvPr/>
            </p:nvSpPr>
            <p:spPr bwMode="auto">
              <a:xfrm>
                <a:off x="4656" y="1994"/>
                <a:ext cx="912" cy="37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zh-CN" altLang="en-US" sz="2400">
                    <a:ea typeface="楷体_GB2312" pitchFamily="49" charset="-122"/>
                  </a:rPr>
                  <a:t>固态</a:t>
                </a:r>
              </a:p>
            </p:txBody>
          </p:sp>
          <p:sp>
            <p:nvSpPr>
              <p:cNvPr id="17" name="Rectangle 12">
                <a:extLst>
                  <a:ext uri="{FF2B5EF4-FFF2-40B4-BE49-F238E27FC236}">
                    <a16:creationId xmlns:a16="http://schemas.microsoft.com/office/drawing/2014/main" id="{3F14D261-D8CB-F342-A003-3FB7300CD45B}"/>
                  </a:ext>
                </a:extLst>
              </p:cNvPr>
              <p:cNvSpPr>
                <a:spLocks noChangeArrowheads="1"/>
              </p:cNvSpPr>
              <p:nvPr/>
            </p:nvSpPr>
            <p:spPr bwMode="auto">
              <a:xfrm>
                <a:off x="3744" y="1994"/>
                <a:ext cx="912" cy="37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zh-CN" altLang="en-US" sz="2400">
                    <a:ea typeface="楷体_GB2312" pitchFamily="49" charset="-122"/>
                  </a:rPr>
                  <a:t>固态</a:t>
                </a:r>
              </a:p>
            </p:txBody>
          </p:sp>
          <p:sp>
            <p:nvSpPr>
              <p:cNvPr id="18" name="Rectangle 13">
                <a:extLst>
                  <a:ext uri="{FF2B5EF4-FFF2-40B4-BE49-F238E27FC236}">
                    <a16:creationId xmlns:a16="http://schemas.microsoft.com/office/drawing/2014/main" id="{0D378A7D-8B97-A04F-AAFF-D3DB1A09F3A2}"/>
                  </a:ext>
                </a:extLst>
              </p:cNvPr>
              <p:cNvSpPr>
                <a:spLocks noChangeArrowheads="1"/>
              </p:cNvSpPr>
              <p:nvPr/>
            </p:nvSpPr>
            <p:spPr bwMode="auto">
              <a:xfrm>
                <a:off x="2832" y="1994"/>
                <a:ext cx="912" cy="37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zh-CN" altLang="en-US" sz="2400">
                    <a:ea typeface="楷体_GB2312" pitchFamily="49" charset="-122"/>
                  </a:rPr>
                  <a:t>液态</a:t>
                </a:r>
              </a:p>
            </p:txBody>
          </p:sp>
          <p:sp>
            <p:nvSpPr>
              <p:cNvPr id="19" name="Rectangle 14">
                <a:extLst>
                  <a:ext uri="{FF2B5EF4-FFF2-40B4-BE49-F238E27FC236}">
                    <a16:creationId xmlns:a16="http://schemas.microsoft.com/office/drawing/2014/main" id="{C7C42A6D-C340-0042-88CD-3C19737F8B5B}"/>
                  </a:ext>
                </a:extLst>
              </p:cNvPr>
              <p:cNvSpPr>
                <a:spLocks noChangeArrowheads="1"/>
              </p:cNvSpPr>
              <p:nvPr/>
            </p:nvSpPr>
            <p:spPr bwMode="auto">
              <a:xfrm>
                <a:off x="1872" y="1994"/>
                <a:ext cx="960" cy="37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zh-CN" altLang="en-US" sz="2400">
                    <a:ea typeface="楷体_GB2312" pitchFamily="49" charset="-122"/>
                  </a:rPr>
                  <a:t>气态</a:t>
                </a:r>
              </a:p>
            </p:txBody>
          </p:sp>
          <p:sp>
            <p:nvSpPr>
              <p:cNvPr id="20" name="Rectangle 15">
                <a:extLst>
                  <a:ext uri="{FF2B5EF4-FFF2-40B4-BE49-F238E27FC236}">
                    <a16:creationId xmlns:a16="http://schemas.microsoft.com/office/drawing/2014/main" id="{31776079-977F-8E4E-A5C3-0E7BF8908B98}"/>
                  </a:ext>
                </a:extLst>
              </p:cNvPr>
              <p:cNvSpPr>
                <a:spLocks noChangeArrowheads="1"/>
              </p:cNvSpPr>
              <p:nvPr/>
            </p:nvSpPr>
            <p:spPr bwMode="auto">
              <a:xfrm>
                <a:off x="144" y="1994"/>
                <a:ext cx="1728" cy="37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zh-CN" altLang="en-US" sz="2400">
                    <a:latin typeface="楷体_GB2312" pitchFamily="49" charset="-122"/>
                    <a:ea typeface="楷体_GB2312" pitchFamily="49" charset="-122"/>
                    <a:sym typeface="Symbol" pitchFamily="2" charset="2"/>
                  </a:rPr>
                  <a:t>状    态</a:t>
                </a:r>
              </a:p>
            </p:txBody>
          </p:sp>
          <p:sp>
            <p:nvSpPr>
              <p:cNvPr id="21" name="Rectangle 16">
                <a:extLst>
                  <a:ext uri="{FF2B5EF4-FFF2-40B4-BE49-F238E27FC236}">
                    <a16:creationId xmlns:a16="http://schemas.microsoft.com/office/drawing/2014/main" id="{49B3027B-2F42-6848-84AE-386CA9968D1D}"/>
                  </a:ext>
                </a:extLst>
              </p:cNvPr>
              <p:cNvSpPr>
                <a:spLocks noChangeArrowheads="1"/>
              </p:cNvSpPr>
              <p:nvPr/>
            </p:nvSpPr>
            <p:spPr bwMode="auto">
              <a:xfrm>
                <a:off x="4656" y="3108"/>
                <a:ext cx="912" cy="3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endParaRPr lang="zh-CN" altLang="zh-CN" sz="2400"/>
              </a:p>
            </p:txBody>
          </p:sp>
          <p:sp>
            <p:nvSpPr>
              <p:cNvPr id="22" name="Rectangle 17">
                <a:extLst>
                  <a:ext uri="{FF2B5EF4-FFF2-40B4-BE49-F238E27FC236}">
                    <a16:creationId xmlns:a16="http://schemas.microsoft.com/office/drawing/2014/main" id="{36F49537-016F-924F-B60F-41BFFB9833BE}"/>
                  </a:ext>
                </a:extLst>
              </p:cNvPr>
              <p:cNvSpPr>
                <a:spLocks noChangeArrowheads="1"/>
              </p:cNvSpPr>
              <p:nvPr/>
            </p:nvSpPr>
            <p:spPr bwMode="auto">
              <a:xfrm>
                <a:off x="3744" y="3108"/>
                <a:ext cx="912" cy="3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400"/>
                  <a:t>199</a:t>
                </a:r>
              </a:p>
            </p:txBody>
          </p:sp>
          <p:sp>
            <p:nvSpPr>
              <p:cNvPr id="23" name="Rectangle 18">
                <a:extLst>
                  <a:ext uri="{FF2B5EF4-FFF2-40B4-BE49-F238E27FC236}">
                    <a16:creationId xmlns:a16="http://schemas.microsoft.com/office/drawing/2014/main" id="{993CCFE1-F17D-1745-989C-856ABD682BED}"/>
                  </a:ext>
                </a:extLst>
              </p:cNvPr>
              <p:cNvSpPr>
                <a:spLocks noChangeArrowheads="1"/>
              </p:cNvSpPr>
              <p:nvPr/>
            </p:nvSpPr>
            <p:spPr bwMode="auto">
              <a:xfrm>
                <a:off x="2832" y="3108"/>
                <a:ext cx="912" cy="3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400"/>
                  <a:t>187</a:t>
                </a:r>
              </a:p>
            </p:txBody>
          </p:sp>
          <p:sp>
            <p:nvSpPr>
              <p:cNvPr id="24" name="Rectangle 19">
                <a:extLst>
                  <a:ext uri="{FF2B5EF4-FFF2-40B4-BE49-F238E27FC236}">
                    <a16:creationId xmlns:a16="http://schemas.microsoft.com/office/drawing/2014/main" id="{C89D72C9-7D3C-A64A-AC30-D0C8DE341F85}"/>
                  </a:ext>
                </a:extLst>
              </p:cNvPr>
              <p:cNvSpPr>
                <a:spLocks noChangeArrowheads="1"/>
              </p:cNvSpPr>
              <p:nvPr/>
            </p:nvSpPr>
            <p:spPr bwMode="auto">
              <a:xfrm>
                <a:off x="1872" y="3108"/>
                <a:ext cx="960" cy="348"/>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400"/>
                  <a:t>152</a:t>
                </a:r>
              </a:p>
            </p:txBody>
          </p:sp>
          <p:sp>
            <p:nvSpPr>
              <p:cNvPr id="25" name="Rectangle 20">
                <a:extLst>
                  <a:ext uri="{FF2B5EF4-FFF2-40B4-BE49-F238E27FC236}">
                    <a16:creationId xmlns:a16="http://schemas.microsoft.com/office/drawing/2014/main" id="{FAE88017-34B7-5C42-B952-D726B9839E65}"/>
                  </a:ext>
                </a:extLst>
              </p:cNvPr>
              <p:cNvSpPr>
                <a:spLocks noChangeArrowheads="1"/>
              </p:cNvSpPr>
              <p:nvPr/>
            </p:nvSpPr>
            <p:spPr bwMode="auto">
              <a:xfrm>
                <a:off x="4656" y="2737"/>
                <a:ext cx="912" cy="37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endParaRPr lang="zh-CN" altLang="zh-CN" sz="2400"/>
              </a:p>
            </p:txBody>
          </p:sp>
          <p:sp>
            <p:nvSpPr>
              <p:cNvPr id="26" name="Rectangle 21">
                <a:extLst>
                  <a:ext uri="{FF2B5EF4-FFF2-40B4-BE49-F238E27FC236}">
                    <a16:creationId xmlns:a16="http://schemas.microsoft.com/office/drawing/2014/main" id="{79E1D764-4C2A-E34E-85A1-F49FD3627E4F}"/>
                  </a:ext>
                </a:extLst>
              </p:cNvPr>
              <p:cNvSpPr>
                <a:spLocks noChangeArrowheads="1"/>
              </p:cNvSpPr>
              <p:nvPr/>
            </p:nvSpPr>
            <p:spPr bwMode="auto">
              <a:xfrm>
                <a:off x="3744" y="2737"/>
                <a:ext cx="912" cy="37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400"/>
                  <a:t>187</a:t>
                </a:r>
              </a:p>
            </p:txBody>
          </p:sp>
          <p:sp>
            <p:nvSpPr>
              <p:cNvPr id="27" name="Rectangle 22">
                <a:extLst>
                  <a:ext uri="{FF2B5EF4-FFF2-40B4-BE49-F238E27FC236}">
                    <a16:creationId xmlns:a16="http://schemas.microsoft.com/office/drawing/2014/main" id="{692F0E4C-9BC6-0644-B2C1-3099CF29BA9A}"/>
                  </a:ext>
                </a:extLst>
              </p:cNvPr>
              <p:cNvSpPr>
                <a:spLocks noChangeArrowheads="1"/>
              </p:cNvSpPr>
              <p:nvPr/>
            </p:nvSpPr>
            <p:spPr bwMode="auto">
              <a:xfrm>
                <a:off x="2832" y="2737"/>
                <a:ext cx="912" cy="37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400"/>
                  <a:t>175</a:t>
                </a:r>
              </a:p>
            </p:txBody>
          </p:sp>
          <p:sp>
            <p:nvSpPr>
              <p:cNvPr id="28" name="Rectangle 23">
                <a:extLst>
                  <a:ext uri="{FF2B5EF4-FFF2-40B4-BE49-F238E27FC236}">
                    <a16:creationId xmlns:a16="http://schemas.microsoft.com/office/drawing/2014/main" id="{53AD2708-EF8C-B34C-8988-E65ABC9BB6DD}"/>
                  </a:ext>
                </a:extLst>
              </p:cNvPr>
              <p:cNvSpPr>
                <a:spLocks noChangeArrowheads="1"/>
              </p:cNvSpPr>
              <p:nvPr/>
            </p:nvSpPr>
            <p:spPr bwMode="auto">
              <a:xfrm>
                <a:off x="1872" y="2737"/>
                <a:ext cx="960" cy="37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400"/>
                  <a:t>130</a:t>
                </a:r>
              </a:p>
            </p:txBody>
          </p:sp>
          <p:sp>
            <p:nvSpPr>
              <p:cNvPr id="29" name="Rectangle 24">
                <a:extLst>
                  <a:ext uri="{FF2B5EF4-FFF2-40B4-BE49-F238E27FC236}">
                    <a16:creationId xmlns:a16="http://schemas.microsoft.com/office/drawing/2014/main" id="{DFE2396C-1963-A24C-ABA3-CB8EE17BE096}"/>
                  </a:ext>
                </a:extLst>
              </p:cNvPr>
              <p:cNvSpPr>
                <a:spLocks noChangeArrowheads="1"/>
              </p:cNvSpPr>
              <p:nvPr/>
            </p:nvSpPr>
            <p:spPr bwMode="auto">
              <a:xfrm>
                <a:off x="144" y="2737"/>
                <a:ext cx="1728" cy="71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en-US" altLang="zh-CN" sz="2400" i="1">
                    <a:sym typeface="Symbol" pitchFamily="2" charset="2"/>
                  </a:rPr>
                  <a:t>L</a:t>
                </a:r>
                <a:r>
                  <a:rPr lang="en-US" altLang="zh-CN" sz="2400" i="1" baseline="-25000">
                    <a:sym typeface="Symbol" pitchFamily="2" charset="2"/>
                  </a:rPr>
                  <a:t>b</a:t>
                </a:r>
                <a:r>
                  <a:rPr lang="en-US" altLang="zh-CN" sz="2400" i="1">
                    <a:sym typeface="Symbol" pitchFamily="2" charset="2"/>
                  </a:rPr>
                  <a:t>          </a:t>
                </a:r>
                <a:r>
                  <a:rPr lang="zh-CN" altLang="en-US" sz="2400">
                    <a:ea typeface="楷体_GB2312" pitchFamily="49" charset="-122"/>
                    <a:sym typeface="Symbol" pitchFamily="2" charset="2"/>
                  </a:rPr>
                  <a:t>测定值</a:t>
                </a:r>
                <a:endParaRPr lang="zh-CN" altLang="en-US" sz="2400" baseline="-25000">
                  <a:ea typeface="楷体_GB2312" pitchFamily="49" charset="-122"/>
                  <a:sym typeface="Symbol" pitchFamily="2" charset="2"/>
                </a:endParaRPr>
              </a:p>
              <a:p>
                <a:pPr eaLnBrk="1" hangingPunct="1">
                  <a:buFontTx/>
                  <a:buNone/>
                </a:pPr>
                <a:r>
                  <a:rPr lang="en-US" altLang="zh-CN" sz="2400">
                    <a:sym typeface="Symbol" pitchFamily="2" charset="2"/>
                  </a:rPr>
                  <a:t>(pm)     </a:t>
                </a:r>
                <a:r>
                  <a:rPr lang="zh-CN" altLang="en-US" sz="2400">
                    <a:ea typeface="楷体_GB2312" pitchFamily="49" charset="-122"/>
                    <a:sym typeface="Symbol" pitchFamily="2" charset="2"/>
                  </a:rPr>
                  <a:t>计算值</a:t>
                </a:r>
              </a:p>
            </p:txBody>
          </p:sp>
          <p:sp>
            <p:nvSpPr>
              <p:cNvPr id="30" name="Rectangle 25">
                <a:extLst>
                  <a:ext uri="{FF2B5EF4-FFF2-40B4-BE49-F238E27FC236}">
                    <a16:creationId xmlns:a16="http://schemas.microsoft.com/office/drawing/2014/main" id="{BCE95C24-F0C9-444A-B490-A1E9C6561586}"/>
                  </a:ext>
                </a:extLst>
              </p:cNvPr>
              <p:cNvSpPr>
                <a:spLocks noChangeArrowheads="1"/>
              </p:cNvSpPr>
              <p:nvPr/>
            </p:nvSpPr>
            <p:spPr bwMode="auto">
              <a:xfrm>
                <a:off x="4656" y="2366"/>
                <a:ext cx="912" cy="37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400"/>
                  <a:t>264</a:t>
                </a:r>
              </a:p>
            </p:txBody>
          </p:sp>
          <p:sp>
            <p:nvSpPr>
              <p:cNvPr id="31" name="Rectangle 26">
                <a:extLst>
                  <a:ext uri="{FF2B5EF4-FFF2-40B4-BE49-F238E27FC236}">
                    <a16:creationId xmlns:a16="http://schemas.microsoft.com/office/drawing/2014/main" id="{847B923E-7571-1743-A26E-A5FC04C6C1A3}"/>
                  </a:ext>
                </a:extLst>
              </p:cNvPr>
              <p:cNvSpPr>
                <a:spLocks noChangeArrowheads="1"/>
              </p:cNvSpPr>
              <p:nvPr/>
            </p:nvSpPr>
            <p:spPr bwMode="auto">
              <a:xfrm>
                <a:off x="3744" y="2366"/>
                <a:ext cx="912" cy="37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400"/>
                  <a:t>377</a:t>
                </a:r>
              </a:p>
            </p:txBody>
          </p:sp>
          <p:sp>
            <p:nvSpPr>
              <p:cNvPr id="32" name="Rectangle 27">
                <a:extLst>
                  <a:ext uri="{FF2B5EF4-FFF2-40B4-BE49-F238E27FC236}">
                    <a16:creationId xmlns:a16="http://schemas.microsoft.com/office/drawing/2014/main" id="{BA459EBE-71DB-B649-815E-D9B199CAD539}"/>
                  </a:ext>
                </a:extLst>
              </p:cNvPr>
              <p:cNvSpPr>
                <a:spLocks noChangeArrowheads="1"/>
              </p:cNvSpPr>
              <p:nvPr/>
            </p:nvSpPr>
            <p:spPr bwMode="auto">
              <a:xfrm>
                <a:off x="2832" y="2366"/>
                <a:ext cx="912" cy="37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400"/>
                  <a:t>456</a:t>
                </a:r>
              </a:p>
            </p:txBody>
          </p:sp>
          <p:sp>
            <p:nvSpPr>
              <p:cNvPr id="33" name="Rectangle 28">
                <a:extLst>
                  <a:ext uri="{FF2B5EF4-FFF2-40B4-BE49-F238E27FC236}">
                    <a16:creationId xmlns:a16="http://schemas.microsoft.com/office/drawing/2014/main" id="{C5C60A5B-2415-854D-B4CC-350D17FEE30E}"/>
                  </a:ext>
                </a:extLst>
              </p:cNvPr>
              <p:cNvSpPr>
                <a:spLocks noChangeArrowheads="1"/>
              </p:cNvSpPr>
              <p:nvPr/>
            </p:nvSpPr>
            <p:spPr bwMode="auto">
              <a:xfrm>
                <a:off x="1872" y="2366"/>
                <a:ext cx="960" cy="37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400"/>
                  <a:t>644</a:t>
                </a:r>
              </a:p>
            </p:txBody>
          </p:sp>
          <p:sp>
            <p:nvSpPr>
              <p:cNvPr id="34" name="Rectangle 29">
                <a:extLst>
                  <a:ext uri="{FF2B5EF4-FFF2-40B4-BE49-F238E27FC236}">
                    <a16:creationId xmlns:a16="http://schemas.microsoft.com/office/drawing/2014/main" id="{5387AF27-FDA3-7042-9DB4-D4C9013FA742}"/>
                  </a:ext>
                </a:extLst>
              </p:cNvPr>
              <p:cNvSpPr>
                <a:spLocks noChangeArrowheads="1"/>
              </p:cNvSpPr>
              <p:nvPr/>
            </p:nvSpPr>
            <p:spPr bwMode="auto">
              <a:xfrm>
                <a:off x="144" y="2366"/>
                <a:ext cx="1728" cy="37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en-US" altLang="zh-CN" sz="2400" i="1">
                    <a:sym typeface="Symbol" pitchFamily="2" charset="2"/>
                  </a:rPr>
                  <a:t></a:t>
                </a:r>
                <a:r>
                  <a:rPr lang="en-US" altLang="zh-CN" sz="2400" i="1" baseline="-25000">
                    <a:sym typeface="Symbol" pitchFamily="2" charset="2"/>
                  </a:rPr>
                  <a:t>r</a:t>
                </a:r>
                <a:r>
                  <a:rPr lang="en-US" altLang="zh-CN" sz="2400" i="1">
                    <a:sym typeface="Symbol" pitchFamily="2" charset="2"/>
                  </a:rPr>
                  <a:t>H</a:t>
                </a:r>
                <a:r>
                  <a:rPr lang="en-US" altLang="zh-CN" sz="2400" i="1" baseline="-25000">
                    <a:sym typeface="Symbol" pitchFamily="2" charset="2"/>
                  </a:rPr>
                  <a:t>b</a:t>
                </a:r>
                <a:r>
                  <a:rPr lang="en-US" altLang="zh-CN" sz="2400" i="1" baseline="30000">
                    <a:sym typeface="Symbol" pitchFamily="2" charset="2"/>
                  </a:rPr>
                  <a:t>0</a:t>
                </a:r>
                <a:r>
                  <a:rPr lang="en-US" altLang="zh-CN" sz="2400" baseline="30000">
                    <a:sym typeface="Symbol" pitchFamily="2" charset="2"/>
                  </a:rPr>
                  <a:t> </a:t>
                </a:r>
                <a:r>
                  <a:rPr lang="en-US" altLang="zh-CN" sz="2400">
                    <a:sym typeface="Symbol" pitchFamily="2" charset="2"/>
                  </a:rPr>
                  <a:t>/ kJ·mol</a:t>
                </a:r>
                <a:r>
                  <a:rPr lang="en-US" altLang="zh-CN" sz="2400" baseline="30000">
                    <a:sym typeface="Symbol" pitchFamily="2" charset="2"/>
                  </a:rPr>
                  <a:t>-1</a:t>
                </a:r>
              </a:p>
            </p:txBody>
          </p:sp>
          <p:sp>
            <p:nvSpPr>
              <p:cNvPr id="35" name="Rectangle 30">
                <a:extLst>
                  <a:ext uri="{FF2B5EF4-FFF2-40B4-BE49-F238E27FC236}">
                    <a16:creationId xmlns:a16="http://schemas.microsoft.com/office/drawing/2014/main" id="{8D39AC72-BD42-2D48-B62A-C3722DCAA614}"/>
                  </a:ext>
                </a:extLst>
              </p:cNvPr>
              <p:cNvSpPr>
                <a:spLocks noChangeArrowheads="1"/>
              </p:cNvSpPr>
              <p:nvPr/>
            </p:nvSpPr>
            <p:spPr bwMode="auto">
              <a:xfrm>
                <a:off x="4656" y="1622"/>
                <a:ext cx="912" cy="37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400"/>
                  <a:t>483</a:t>
                </a:r>
              </a:p>
            </p:txBody>
          </p:sp>
          <p:sp>
            <p:nvSpPr>
              <p:cNvPr id="36" name="Rectangle 31">
                <a:extLst>
                  <a:ext uri="{FF2B5EF4-FFF2-40B4-BE49-F238E27FC236}">
                    <a16:creationId xmlns:a16="http://schemas.microsoft.com/office/drawing/2014/main" id="{3DEBDC85-4F92-114A-8E25-BD1714F406BA}"/>
                  </a:ext>
                </a:extLst>
              </p:cNvPr>
              <p:cNvSpPr>
                <a:spLocks noChangeArrowheads="1"/>
              </p:cNvSpPr>
              <p:nvPr/>
            </p:nvSpPr>
            <p:spPr bwMode="auto">
              <a:xfrm>
                <a:off x="3744" y="1622"/>
                <a:ext cx="912" cy="37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400"/>
                  <a:t>364.5</a:t>
                </a:r>
              </a:p>
            </p:txBody>
          </p:sp>
          <p:sp>
            <p:nvSpPr>
              <p:cNvPr id="37" name="Rectangle 32">
                <a:extLst>
                  <a:ext uri="{FF2B5EF4-FFF2-40B4-BE49-F238E27FC236}">
                    <a16:creationId xmlns:a16="http://schemas.microsoft.com/office/drawing/2014/main" id="{1C2347D1-3AFC-424B-8C27-21D89CE6A7E6}"/>
                  </a:ext>
                </a:extLst>
              </p:cNvPr>
              <p:cNvSpPr>
                <a:spLocks noChangeArrowheads="1"/>
              </p:cNvSpPr>
              <p:nvPr/>
            </p:nvSpPr>
            <p:spPr bwMode="auto">
              <a:xfrm>
                <a:off x="2832" y="1622"/>
                <a:ext cx="912" cy="37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400"/>
                  <a:t>285.7</a:t>
                </a:r>
              </a:p>
            </p:txBody>
          </p:sp>
          <p:sp>
            <p:nvSpPr>
              <p:cNvPr id="38" name="Rectangle 33">
                <a:extLst>
                  <a:ext uri="{FF2B5EF4-FFF2-40B4-BE49-F238E27FC236}">
                    <a16:creationId xmlns:a16="http://schemas.microsoft.com/office/drawing/2014/main" id="{BA93E440-D01E-6C46-839C-5461FFA93AED}"/>
                  </a:ext>
                </a:extLst>
              </p:cNvPr>
              <p:cNvSpPr>
                <a:spLocks noChangeArrowheads="1"/>
              </p:cNvSpPr>
              <p:nvPr/>
            </p:nvSpPr>
            <p:spPr bwMode="auto">
              <a:xfrm>
                <a:off x="1872" y="1622"/>
                <a:ext cx="960" cy="37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400"/>
                  <a:t>173.3</a:t>
                </a:r>
              </a:p>
            </p:txBody>
          </p:sp>
          <p:sp>
            <p:nvSpPr>
              <p:cNvPr id="39" name="Rectangle 34">
                <a:extLst>
                  <a:ext uri="{FF2B5EF4-FFF2-40B4-BE49-F238E27FC236}">
                    <a16:creationId xmlns:a16="http://schemas.microsoft.com/office/drawing/2014/main" id="{1E2D309F-7F6C-6144-A81B-E94F0A568079}"/>
                  </a:ext>
                </a:extLst>
              </p:cNvPr>
              <p:cNvSpPr>
                <a:spLocks noChangeArrowheads="1"/>
              </p:cNvSpPr>
              <p:nvPr/>
            </p:nvSpPr>
            <p:spPr bwMode="auto">
              <a:xfrm>
                <a:off x="144" y="1622"/>
                <a:ext cx="1728" cy="37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en-US" altLang="zh-CN" sz="2400" i="1"/>
                  <a:t>T</a:t>
                </a:r>
                <a:r>
                  <a:rPr lang="en-US" altLang="zh-CN" sz="2400" i="1" baseline="-25000"/>
                  <a:t>b·P·</a:t>
                </a:r>
                <a:r>
                  <a:rPr lang="en-US" altLang="zh-CN" sz="2400"/>
                  <a:t> / K</a:t>
                </a:r>
              </a:p>
            </p:txBody>
          </p:sp>
          <p:sp>
            <p:nvSpPr>
              <p:cNvPr id="40" name="Rectangle 35">
                <a:extLst>
                  <a:ext uri="{FF2B5EF4-FFF2-40B4-BE49-F238E27FC236}">
                    <a16:creationId xmlns:a16="http://schemas.microsoft.com/office/drawing/2014/main" id="{EF11B2FC-48DF-0F4B-ABC5-7D6BBC93D3CF}"/>
                  </a:ext>
                </a:extLst>
              </p:cNvPr>
              <p:cNvSpPr>
                <a:spLocks noChangeArrowheads="1"/>
              </p:cNvSpPr>
              <p:nvPr/>
            </p:nvSpPr>
            <p:spPr bwMode="auto">
              <a:xfrm>
                <a:off x="4656" y="1252"/>
                <a:ext cx="912" cy="37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400"/>
                  <a:t>325</a:t>
                </a:r>
              </a:p>
            </p:txBody>
          </p:sp>
          <p:sp>
            <p:nvSpPr>
              <p:cNvPr id="41" name="Rectangle 36">
                <a:extLst>
                  <a:ext uri="{FF2B5EF4-FFF2-40B4-BE49-F238E27FC236}">
                    <a16:creationId xmlns:a16="http://schemas.microsoft.com/office/drawing/2014/main" id="{61371B65-EA1F-E74C-92BC-DD9E699E86A6}"/>
                  </a:ext>
                </a:extLst>
              </p:cNvPr>
              <p:cNvSpPr>
                <a:spLocks noChangeArrowheads="1"/>
              </p:cNvSpPr>
              <p:nvPr/>
            </p:nvSpPr>
            <p:spPr bwMode="auto">
              <a:xfrm>
                <a:off x="3744" y="1252"/>
                <a:ext cx="912" cy="37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400"/>
                  <a:t>227.2</a:t>
                </a:r>
              </a:p>
            </p:txBody>
          </p:sp>
          <p:sp>
            <p:nvSpPr>
              <p:cNvPr id="42" name="Rectangle 37">
                <a:extLst>
                  <a:ext uri="{FF2B5EF4-FFF2-40B4-BE49-F238E27FC236}">
                    <a16:creationId xmlns:a16="http://schemas.microsoft.com/office/drawing/2014/main" id="{6479335F-C40C-D244-8C0B-D02E8E62DF5D}"/>
                  </a:ext>
                </a:extLst>
              </p:cNvPr>
              <p:cNvSpPr>
                <a:spLocks noChangeArrowheads="1"/>
              </p:cNvSpPr>
              <p:nvPr/>
            </p:nvSpPr>
            <p:spPr bwMode="auto">
              <a:xfrm>
                <a:off x="2832" y="1252"/>
                <a:ext cx="912" cy="37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400"/>
                  <a:t>165.9</a:t>
                </a:r>
              </a:p>
            </p:txBody>
          </p:sp>
          <p:sp>
            <p:nvSpPr>
              <p:cNvPr id="43" name="Rectangle 38">
                <a:extLst>
                  <a:ext uri="{FF2B5EF4-FFF2-40B4-BE49-F238E27FC236}">
                    <a16:creationId xmlns:a16="http://schemas.microsoft.com/office/drawing/2014/main" id="{38AE213B-E2FF-4F49-9E8F-2C964209D42C}"/>
                  </a:ext>
                </a:extLst>
              </p:cNvPr>
              <p:cNvSpPr>
                <a:spLocks noChangeArrowheads="1"/>
              </p:cNvSpPr>
              <p:nvPr/>
            </p:nvSpPr>
            <p:spPr bwMode="auto">
              <a:xfrm>
                <a:off x="1872" y="1252"/>
                <a:ext cx="960" cy="37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400"/>
                  <a:t>146.5</a:t>
                </a:r>
              </a:p>
            </p:txBody>
          </p:sp>
          <p:sp>
            <p:nvSpPr>
              <p:cNvPr id="44" name="Rectangle 39">
                <a:extLst>
                  <a:ext uri="{FF2B5EF4-FFF2-40B4-BE49-F238E27FC236}">
                    <a16:creationId xmlns:a16="http://schemas.microsoft.com/office/drawing/2014/main" id="{27389A54-C39C-1B45-9B22-4BC546716B71}"/>
                  </a:ext>
                </a:extLst>
              </p:cNvPr>
              <p:cNvSpPr>
                <a:spLocks noChangeArrowheads="1"/>
              </p:cNvSpPr>
              <p:nvPr/>
            </p:nvSpPr>
            <p:spPr bwMode="auto">
              <a:xfrm>
                <a:off x="144" y="1252"/>
                <a:ext cx="1728" cy="37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en-US" altLang="zh-CN" sz="2400" i="1"/>
                  <a:t>T</a:t>
                </a:r>
                <a:r>
                  <a:rPr lang="en-US" altLang="zh-CN" sz="2400" i="1" baseline="-25000"/>
                  <a:t>m·p·</a:t>
                </a:r>
                <a:r>
                  <a:rPr lang="en-US" altLang="zh-CN" sz="2400"/>
                  <a:t> / K</a:t>
                </a:r>
              </a:p>
            </p:txBody>
          </p:sp>
          <p:sp>
            <p:nvSpPr>
              <p:cNvPr id="45" name="Rectangle 40">
                <a:extLst>
                  <a:ext uri="{FF2B5EF4-FFF2-40B4-BE49-F238E27FC236}">
                    <a16:creationId xmlns:a16="http://schemas.microsoft.com/office/drawing/2014/main" id="{C038A934-B256-0E4C-9047-0A3C7A33F2D3}"/>
                  </a:ext>
                </a:extLst>
              </p:cNvPr>
              <p:cNvSpPr>
                <a:spLocks noChangeArrowheads="1"/>
              </p:cNvSpPr>
              <p:nvPr/>
            </p:nvSpPr>
            <p:spPr bwMode="auto">
              <a:xfrm>
                <a:off x="4656" y="880"/>
                <a:ext cx="912" cy="37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400"/>
                  <a:t>BI</a:t>
                </a:r>
                <a:r>
                  <a:rPr lang="en-US" altLang="zh-CN" sz="2400" baseline="-25000"/>
                  <a:t>3</a:t>
                </a:r>
                <a:endParaRPr lang="en-US" altLang="zh-CN" sz="2400"/>
              </a:p>
            </p:txBody>
          </p:sp>
          <p:sp>
            <p:nvSpPr>
              <p:cNvPr id="46" name="Rectangle 41">
                <a:extLst>
                  <a:ext uri="{FF2B5EF4-FFF2-40B4-BE49-F238E27FC236}">
                    <a16:creationId xmlns:a16="http://schemas.microsoft.com/office/drawing/2014/main" id="{F79DB975-98A7-9D49-9D74-8554785AC1ED}"/>
                  </a:ext>
                </a:extLst>
              </p:cNvPr>
              <p:cNvSpPr>
                <a:spLocks noChangeArrowheads="1"/>
              </p:cNvSpPr>
              <p:nvPr/>
            </p:nvSpPr>
            <p:spPr bwMode="auto">
              <a:xfrm>
                <a:off x="3744" y="880"/>
                <a:ext cx="912" cy="37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400"/>
                  <a:t>BBr</a:t>
                </a:r>
                <a:r>
                  <a:rPr lang="en-US" altLang="zh-CN" sz="2400" baseline="-25000"/>
                  <a:t>3</a:t>
                </a:r>
                <a:endParaRPr lang="en-US" altLang="zh-CN" sz="2400"/>
              </a:p>
            </p:txBody>
          </p:sp>
          <p:sp>
            <p:nvSpPr>
              <p:cNvPr id="47" name="Rectangle 42">
                <a:extLst>
                  <a:ext uri="{FF2B5EF4-FFF2-40B4-BE49-F238E27FC236}">
                    <a16:creationId xmlns:a16="http://schemas.microsoft.com/office/drawing/2014/main" id="{D67C5B6B-693C-0F4F-8FD9-DD63774A5179}"/>
                  </a:ext>
                </a:extLst>
              </p:cNvPr>
              <p:cNvSpPr>
                <a:spLocks noChangeArrowheads="1"/>
              </p:cNvSpPr>
              <p:nvPr/>
            </p:nvSpPr>
            <p:spPr bwMode="auto">
              <a:xfrm>
                <a:off x="2832" y="880"/>
                <a:ext cx="912" cy="37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400"/>
                  <a:t>BCl</a:t>
                </a:r>
                <a:r>
                  <a:rPr lang="en-US" altLang="zh-CN" sz="2400" baseline="-25000"/>
                  <a:t>3</a:t>
                </a:r>
                <a:endParaRPr lang="en-US" altLang="zh-CN" sz="2400"/>
              </a:p>
            </p:txBody>
          </p:sp>
          <p:sp>
            <p:nvSpPr>
              <p:cNvPr id="48" name="Rectangle 43">
                <a:extLst>
                  <a:ext uri="{FF2B5EF4-FFF2-40B4-BE49-F238E27FC236}">
                    <a16:creationId xmlns:a16="http://schemas.microsoft.com/office/drawing/2014/main" id="{0F70E45F-092C-7244-9822-A24FAD47AFCB}"/>
                  </a:ext>
                </a:extLst>
              </p:cNvPr>
              <p:cNvSpPr>
                <a:spLocks noChangeArrowheads="1"/>
              </p:cNvSpPr>
              <p:nvPr/>
            </p:nvSpPr>
            <p:spPr bwMode="auto">
              <a:xfrm>
                <a:off x="1872" y="880"/>
                <a:ext cx="960" cy="37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algn="ctr" eaLnBrk="1" hangingPunct="1">
                  <a:buFontTx/>
                  <a:buNone/>
                </a:pPr>
                <a:r>
                  <a:rPr lang="en-US" altLang="zh-CN" sz="2400"/>
                  <a:t>BF</a:t>
                </a:r>
                <a:r>
                  <a:rPr lang="en-US" altLang="zh-CN" sz="2400" baseline="-25000"/>
                  <a:t>3</a:t>
                </a:r>
                <a:endParaRPr lang="en-US" altLang="zh-CN" sz="2400"/>
              </a:p>
            </p:txBody>
          </p:sp>
          <p:sp>
            <p:nvSpPr>
              <p:cNvPr id="49" name="Rectangle 44">
                <a:extLst>
                  <a:ext uri="{FF2B5EF4-FFF2-40B4-BE49-F238E27FC236}">
                    <a16:creationId xmlns:a16="http://schemas.microsoft.com/office/drawing/2014/main" id="{DBB0B798-647D-AD4C-94F8-840E20D5A056}"/>
                  </a:ext>
                </a:extLst>
              </p:cNvPr>
              <p:cNvSpPr>
                <a:spLocks noChangeArrowheads="1"/>
              </p:cNvSpPr>
              <p:nvPr/>
            </p:nvSpPr>
            <p:spPr bwMode="auto">
              <a:xfrm>
                <a:off x="144" y="880"/>
                <a:ext cx="1728" cy="37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kumimoji="1" sz="2800">
                    <a:solidFill>
                      <a:schemeClr val="tx1"/>
                    </a:solidFill>
                    <a:latin typeface="Times New Roman" panose="02020603050405020304" pitchFamily="18" charset="0"/>
                    <a:ea typeface="宋体" panose="02010600030101010101" pitchFamily="2" charset="-122"/>
                  </a:defRPr>
                </a:lvl1pPr>
                <a:lvl2pPr>
                  <a:spcBef>
                    <a:spcPct val="20000"/>
                  </a:spcBef>
                  <a:buChar char="–"/>
                  <a:defRPr kumimoji="1" sz="2400">
                    <a:solidFill>
                      <a:schemeClr val="tx1"/>
                    </a:solidFill>
                    <a:latin typeface="Times New Roman" panose="02020603050405020304" pitchFamily="18" charset="0"/>
                    <a:ea typeface="宋体" panose="02010600030101010101" pitchFamily="2" charset="-122"/>
                  </a:defRPr>
                </a:lvl2pPr>
                <a:lvl3pPr>
                  <a:spcBef>
                    <a:spcPct val="20000"/>
                  </a:spcBef>
                  <a:buChar char="•"/>
                  <a:defRPr kumimoji="1" sz="2000">
                    <a:solidFill>
                      <a:schemeClr val="tx1"/>
                    </a:solidFill>
                    <a:latin typeface="Times New Roman" panose="02020603050405020304" pitchFamily="18" charset="0"/>
                    <a:ea typeface="宋体" panose="02010600030101010101" pitchFamily="2" charset="-122"/>
                  </a:defRPr>
                </a:lvl3pPr>
                <a:lvl4pPr>
                  <a:spcBef>
                    <a:spcPct val="20000"/>
                  </a:spcBef>
                  <a:buChar char="–"/>
                  <a:defRPr kumimoji="1">
                    <a:solidFill>
                      <a:schemeClr val="tx1"/>
                    </a:solidFill>
                    <a:latin typeface="Times New Roman" panose="02020603050405020304" pitchFamily="18" charset="0"/>
                    <a:ea typeface="宋体" panose="02010600030101010101" pitchFamily="2" charset="-122"/>
                  </a:defRPr>
                </a:lvl4pPr>
                <a:lvl5pPr>
                  <a:spcBef>
                    <a:spcPct val="20000"/>
                  </a:spcBef>
                  <a:buChar char="»"/>
                  <a:defRPr kumimoji="1">
                    <a:solidFill>
                      <a:schemeClr val="tx1"/>
                    </a:solidFill>
                    <a:latin typeface="Times New Roman" panose="02020603050405020304" pitchFamily="18" charset="0"/>
                    <a:ea typeface="宋体" panose="02010600030101010101" pitchFamily="2" charset="-122"/>
                  </a:defRPr>
                </a:lvl5pPr>
                <a:lvl6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6pPr>
                <a:lvl7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7pPr>
                <a:lvl8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8pPr>
                <a:lvl9pPr fontAlgn="base">
                  <a:spcBef>
                    <a:spcPct val="20000"/>
                  </a:spcBef>
                  <a:spcAft>
                    <a:spcPct val="0"/>
                  </a:spcAft>
                  <a:buChar char="»"/>
                  <a:defRPr kumimoji="1">
                    <a:solidFill>
                      <a:schemeClr val="tx1"/>
                    </a:solidFill>
                    <a:latin typeface="Times New Roman" panose="02020603050405020304" pitchFamily="18" charset="0"/>
                    <a:ea typeface="宋体" panose="02010600030101010101" pitchFamily="2" charset="-122"/>
                  </a:defRPr>
                </a:lvl9pPr>
              </a:lstStyle>
              <a:p>
                <a:pPr eaLnBrk="1" hangingPunct="1">
                  <a:buFontTx/>
                  <a:buNone/>
                </a:pPr>
                <a:r>
                  <a:rPr lang="en-US" altLang="zh-CN" sz="2400"/>
                  <a:t>         BX</a:t>
                </a:r>
                <a:r>
                  <a:rPr lang="en-US" altLang="zh-CN" sz="2400" baseline="-25000"/>
                  <a:t>3</a:t>
                </a:r>
                <a:endParaRPr lang="en-US" altLang="zh-CN" sz="2400"/>
              </a:p>
            </p:txBody>
          </p:sp>
          <p:sp>
            <p:nvSpPr>
              <p:cNvPr id="50" name="Line 45">
                <a:extLst>
                  <a:ext uri="{FF2B5EF4-FFF2-40B4-BE49-F238E27FC236}">
                    <a16:creationId xmlns:a16="http://schemas.microsoft.com/office/drawing/2014/main" id="{F0BF1376-0BD5-8B49-B05F-44FB3201472A}"/>
                  </a:ext>
                </a:extLst>
              </p:cNvPr>
              <p:cNvSpPr>
                <a:spLocks noChangeShapeType="1"/>
              </p:cNvSpPr>
              <p:nvPr/>
            </p:nvSpPr>
            <p:spPr bwMode="auto">
              <a:xfrm>
                <a:off x="144" y="880"/>
                <a:ext cx="5424"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51" name="Line 46">
                <a:extLst>
                  <a:ext uri="{FF2B5EF4-FFF2-40B4-BE49-F238E27FC236}">
                    <a16:creationId xmlns:a16="http://schemas.microsoft.com/office/drawing/2014/main" id="{B2888D87-6748-894E-905C-8050B9AE958A}"/>
                  </a:ext>
                </a:extLst>
              </p:cNvPr>
              <p:cNvSpPr>
                <a:spLocks noChangeShapeType="1"/>
              </p:cNvSpPr>
              <p:nvPr/>
            </p:nvSpPr>
            <p:spPr bwMode="auto">
              <a:xfrm>
                <a:off x="144" y="1252"/>
                <a:ext cx="54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52" name="Line 47">
                <a:extLst>
                  <a:ext uri="{FF2B5EF4-FFF2-40B4-BE49-F238E27FC236}">
                    <a16:creationId xmlns:a16="http://schemas.microsoft.com/office/drawing/2014/main" id="{7EE03E34-9EF1-634A-8535-7AFAABC9E72D}"/>
                  </a:ext>
                </a:extLst>
              </p:cNvPr>
              <p:cNvSpPr>
                <a:spLocks noChangeShapeType="1"/>
              </p:cNvSpPr>
              <p:nvPr/>
            </p:nvSpPr>
            <p:spPr bwMode="auto">
              <a:xfrm>
                <a:off x="144" y="1622"/>
                <a:ext cx="54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53" name="Line 48">
                <a:extLst>
                  <a:ext uri="{FF2B5EF4-FFF2-40B4-BE49-F238E27FC236}">
                    <a16:creationId xmlns:a16="http://schemas.microsoft.com/office/drawing/2014/main" id="{1AFA002D-154F-5142-A6F6-75CDFA34B6B6}"/>
                  </a:ext>
                </a:extLst>
              </p:cNvPr>
              <p:cNvSpPr>
                <a:spLocks noChangeShapeType="1"/>
              </p:cNvSpPr>
              <p:nvPr/>
            </p:nvSpPr>
            <p:spPr bwMode="auto">
              <a:xfrm>
                <a:off x="144" y="1994"/>
                <a:ext cx="54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54" name="Line 49">
                <a:extLst>
                  <a:ext uri="{FF2B5EF4-FFF2-40B4-BE49-F238E27FC236}">
                    <a16:creationId xmlns:a16="http://schemas.microsoft.com/office/drawing/2014/main" id="{BCAB2A98-3320-3C43-A1C3-5AEEA3955CC2}"/>
                  </a:ext>
                </a:extLst>
              </p:cNvPr>
              <p:cNvSpPr>
                <a:spLocks noChangeShapeType="1"/>
              </p:cNvSpPr>
              <p:nvPr/>
            </p:nvSpPr>
            <p:spPr bwMode="auto">
              <a:xfrm>
                <a:off x="144" y="2737"/>
                <a:ext cx="54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55" name="Line 50">
                <a:extLst>
                  <a:ext uri="{FF2B5EF4-FFF2-40B4-BE49-F238E27FC236}">
                    <a16:creationId xmlns:a16="http://schemas.microsoft.com/office/drawing/2014/main" id="{754685FF-03A1-DF4E-BBBE-5E4969EE1FB5}"/>
                  </a:ext>
                </a:extLst>
              </p:cNvPr>
              <p:cNvSpPr>
                <a:spLocks noChangeShapeType="1"/>
              </p:cNvSpPr>
              <p:nvPr/>
            </p:nvSpPr>
            <p:spPr bwMode="auto">
              <a:xfrm>
                <a:off x="144" y="3456"/>
                <a:ext cx="5424"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56" name="Line 51">
                <a:extLst>
                  <a:ext uri="{FF2B5EF4-FFF2-40B4-BE49-F238E27FC236}">
                    <a16:creationId xmlns:a16="http://schemas.microsoft.com/office/drawing/2014/main" id="{90818768-D2F6-7A47-A3CE-00C9EB9D67BB}"/>
                  </a:ext>
                </a:extLst>
              </p:cNvPr>
              <p:cNvSpPr>
                <a:spLocks noChangeShapeType="1"/>
              </p:cNvSpPr>
              <p:nvPr/>
            </p:nvSpPr>
            <p:spPr bwMode="auto">
              <a:xfrm>
                <a:off x="144" y="880"/>
                <a:ext cx="0" cy="2576"/>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57" name="Line 52">
                <a:extLst>
                  <a:ext uri="{FF2B5EF4-FFF2-40B4-BE49-F238E27FC236}">
                    <a16:creationId xmlns:a16="http://schemas.microsoft.com/office/drawing/2014/main" id="{BCB0F79A-F5F5-F748-AFC5-2322EACF78CD}"/>
                  </a:ext>
                </a:extLst>
              </p:cNvPr>
              <p:cNvSpPr>
                <a:spLocks noChangeShapeType="1"/>
              </p:cNvSpPr>
              <p:nvPr/>
            </p:nvSpPr>
            <p:spPr bwMode="auto">
              <a:xfrm>
                <a:off x="1872" y="880"/>
                <a:ext cx="0" cy="2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58" name="Line 53">
                <a:extLst>
                  <a:ext uri="{FF2B5EF4-FFF2-40B4-BE49-F238E27FC236}">
                    <a16:creationId xmlns:a16="http://schemas.microsoft.com/office/drawing/2014/main" id="{CDEC688D-BC6F-E743-A3B0-C9AF721B88D3}"/>
                  </a:ext>
                </a:extLst>
              </p:cNvPr>
              <p:cNvSpPr>
                <a:spLocks noChangeShapeType="1"/>
              </p:cNvSpPr>
              <p:nvPr/>
            </p:nvSpPr>
            <p:spPr bwMode="auto">
              <a:xfrm>
                <a:off x="2832" y="880"/>
                <a:ext cx="0" cy="2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59" name="Line 54">
                <a:extLst>
                  <a:ext uri="{FF2B5EF4-FFF2-40B4-BE49-F238E27FC236}">
                    <a16:creationId xmlns:a16="http://schemas.microsoft.com/office/drawing/2014/main" id="{B7D28763-CFB8-7943-B026-96DE4E30F313}"/>
                  </a:ext>
                </a:extLst>
              </p:cNvPr>
              <p:cNvSpPr>
                <a:spLocks noChangeShapeType="1"/>
              </p:cNvSpPr>
              <p:nvPr/>
            </p:nvSpPr>
            <p:spPr bwMode="auto">
              <a:xfrm>
                <a:off x="3744" y="880"/>
                <a:ext cx="0" cy="2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60" name="Line 55">
                <a:extLst>
                  <a:ext uri="{FF2B5EF4-FFF2-40B4-BE49-F238E27FC236}">
                    <a16:creationId xmlns:a16="http://schemas.microsoft.com/office/drawing/2014/main" id="{C00B2B26-3DAE-194B-B84D-DC7DD74E4DF6}"/>
                  </a:ext>
                </a:extLst>
              </p:cNvPr>
              <p:cNvSpPr>
                <a:spLocks noChangeShapeType="1"/>
              </p:cNvSpPr>
              <p:nvPr/>
            </p:nvSpPr>
            <p:spPr bwMode="auto">
              <a:xfrm>
                <a:off x="4656" y="880"/>
                <a:ext cx="0" cy="2576"/>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61" name="Line 56">
                <a:extLst>
                  <a:ext uri="{FF2B5EF4-FFF2-40B4-BE49-F238E27FC236}">
                    <a16:creationId xmlns:a16="http://schemas.microsoft.com/office/drawing/2014/main" id="{F8D10129-DD33-2649-ACCE-A884FB0508B5}"/>
                  </a:ext>
                </a:extLst>
              </p:cNvPr>
              <p:cNvSpPr>
                <a:spLocks noChangeShapeType="1"/>
              </p:cNvSpPr>
              <p:nvPr/>
            </p:nvSpPr>
            <p:spPr bwMode="auto">
              <a:xfrm>
                <a:off x="5568" y="880"/>
                <a:ext cx="0" cy="2576"/>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62" name="Line 57">
                <a:extLst>
                  <a:ext uri="{FF2B5EF4-FFF2-40B4-BE49-F238E27FC236}">
                    <a16:creationId xmlns:a16="http://schemas.microsoft.com/office/drawing/2014/main" id="{CAD5C509-A274-D944-AD95-5FDD66AACD9C}"/>
                  </a:ext>
                </a:extLst>
              </p:cNvPr>
              <p:cNvSpPr>
                <a:spLocks noChangeShapeType="1"/>
              </p:cNvSpPr>
              <p:nvPr/>
            </p:nvSpPr>
            <p:spPr bwMode="auto">
              <a:xfrm>
                <a:off x="144" y="2366"/>
                <a:ext cx="5424"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63" name="Line 58">
                <a:extLst>
                  <a:ext uri="{FF2B5EF4-FFF2-40B4-BE49-F238E27FC236}">
                    <a16:creationId xmlns:a16="http://schemas.microsoft.com/office/drawing/2014/main" id="{744F3F70-8D54-F147-9E1C-D7D6600271F4}"/>
                  </a:ext>
                </a:extLst>
              </p:cNvPr>
              <p:cNvSpPr>
                <a:spLocks noChangeShapeType="1"/>
              </p:cNvSpPr>
              <p:nvPr/>
            </p:nvSpPr>
            <p:spPr bwMode="auto">
              <a:xfrm>
                <a:off x="1872" y="3108"/>
                <a:ext cx="3696"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64" name="Line 59">
                <a:extLst>
                  <a:ext uri="{FF2B5EF4-FFF2-40B4-BE49-F238E27FC236}">
                    <a16:creationId xmlns:a16="http://schemas.microsoft.com/office/drawing/2014/main" id="{DE3B5323-F45F-8E49-A7F8-D481638674E9}"/>
                  </a:ext>
                </a:extLst>
              </p:cNvPr>
              <p:cNvSpPr>
                <a:spLocks noChangeShapeType="1"/>
              </p:cNvSpPr>
              <p:nvPr/>
            </p:nvSpPr>
            <p:spPr bwMode="auto">
              <a:xfrm>
                <a:off x="816" y="2736"/>
                <a:ext cx="0" cy="72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grpSp>
        <p:sp>
          <p:nvSpPr>
            <p:cNvPr id="15" name="Line 60">
              <a:extLst>
                <a:ext uri="{FF2B5EF4-FFF2-40B4-BE49-F238E27FC236}">
                  <a16:creationId xmlns:a16="http://schemas.microsoft.com/office/drawing/2014/main" id="{72CCA812-147F-5E4A-B24F-60F68D8039C0}"/>
                </a:ext>
              </a:extLst>
            </p:cNvPr>
            <p:cNvSpPr>
              <a:spLocks noChangeShapeType="1"/>
            </p:cNvSpPr>
            <p:nvPr/>
          </p:nvSpPr>
          <p:spPr bwMode="auto">
            <a:xfrm>
              <a:off x="960" y="3024"/>
              <a:ext cx="980" cy="1"/>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grpSp>
    </p:spTree>
    <p:extLst>
      <p:ext uri="{BB962C8B-B14F-4D97-AF65-F5344CB8AC3E}">
        <p14:creationId xmlns:p14="http://schemas.microsoft.com/office/powerpoint/2010/main" val="29550655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6BB236C-0525-E843-BD9C-EF8250FAEB07}"/>
              </a:ext>
            </a:extLst>
          </p:cNvPr>
          <p:cNvSpPr>
            <a:spLocks noGrp="1"/>
          </p:cNvSpPr>
          <p:nvPr>
            <p:ph type="sldNum" sz="quarter" idx="12"/>
          </p:nvPr>
        </p:nvSpPr>
        <p:spPr/>
        <p:txBody>
          <a:bodyPr/>
          <a:lstStyle/>
          <a:p>
            <a:fld id="{F32996CC-1D28-6241-8C6B-4A2C005E6D1D}" type="slidenum">
              <a:rPr lang="en-US" altLang="zh-CN" smtClean="0"/>
              <a:pPr/>
              <a:t>18</a:t>
            </a:fld>
            <a:endParaRPr lang="en-US" altLang="zh-CN"/>
          </a:p>
        </p:txBody>
      </p:sp>
      <p:sp>
        <p:nvSpPr>
          <p:cNvPr id="5" name="AutoShape 5">
            <a:extLst>
              <a:ext uri="{FF2B5EF4-FFF2-40B4-BE49-F238E27FC236}">
                <a16:creationId xmlns:a16="http://schemas.microsoft.com/office/drawing/2014/main" id="{791A63A0-4CA0-B14B-839F-F5510C93F213}"/>
              </a:ext>
            </a:extLst>
          </p:cNvPr>
          <p:cNvSpPr>
            <a:spLocks noChangeArrowheads="1"/>
          </p:cNvSpPr>
          <p:nvPr/>
        </p:nvSpPr>
        <p:spPr bwMode="auto">
          <a:xfrm>
            <a:off x="683568" y="476672"/>
            <a:ext cx="3168352" cy="1705082"/>
          </a:xfrm>
          <a:prstGeom prst="wedgeRoundRectCallout">
            <a:avLst>
              <a:gd name="adj1" fmla="val 110680"/>
              <a:gd name="adj2" fmla="val 34820"/>
              <a:gd name="adj3" fmla="val 16667"/>
            </a:avLst>
          </a:prstGeom>
          <a:solidFill>
            <a:srgbClr val="92D050"/>
          </a:solidFill>
          <a:ln>
            <a:noFill/>
          </a:ln>
          <a:effectLst/>
        </p:spPr>
        <p:txBody>
          <a:bodyPr wrap="none" anchor="ctr"/>
          <a:lstStyle/>
          <a:p>
            <a:pPr>
              <a:spcBef>
                <a:spcPct val="20000"/>
              </a:spcBef>
            </a:pPr>
            <a:r>
              <a:rPr lang="en-US" altLang="zh-CN" dirty="0">
                <a:solidFill>
                  <a:srgbClr val="6666FF"/>
                </a:solidFill>
                <a:ea typeface="华文楷体" panose="02010600040101010101" pitchFamily="2" charset="-122"/>
              </a:rPr>
              <a:t>    </a:t>
            </a:r>
            <a:r>
              <a:rPr lang="en-US" altLang="zh-CN" dirty="0">
                <a:ea typeface="楷体_GB2312" pitchFamily="49" charset="-122"/>
                <a:sym typeface="Symbol" pitchFamily="2" charset="2"/>
              </a:rPr>
              <a:t>B</a:t>
            </a:r>
            <a:r>
              <a:rPr lang="en-US" altLang="zh-CN" i="1" dirty="0">
                <a:ea typeface="楷体_GB2312" pitchFamily="49" charset="-122"/>
                <a:sym typeface="Symbol" pitchFamily="2" charset="2"/>
              </a:rPr>
              <a:t>sp</a:t>
            </a:r>
            <a:r>
              <a:rPr lang="en-US" altLang="zh-CN" baseline="30000" dirty="0">
                <a:ea typeface="楷体_GB2312" pitchFamily="49" charset="-122"/>
                <a:sym typeface="Symbol" pitchFamily="2" charset="2"/>
              </a:rPr>
              <a:t>2</a:t>
            </a:r>
            <a:r>
              <a:rPr lang="zh-CN" altLang="en-US" dirty="0">
                <a:ea typeface="楷体_GB2312" pitchFamily="49" charset="-122"/>
                <a:sym typeface="Symbol" pitchFamily="2" charset="2"/>
              </a:rPr>
              <a:t>杂化，分子</a:t>
            </a:r>
          </a:p>
          <a:p>
            <a:pPr>
              <a:spcBef>
                <a:spcPct val="20000"/>
              </a:spcBef>
            </a:pPr>
            <a:r>
              <a:rPr lang="zh-CN" altLang="en-US" dirty="0">
                <a:ea typeface="楷体_GB2312" pitchFamily="49" charset="-122"/>
                <a:sym typeface="Symbol" pitchFamily="2" charset="2"/>
              </a:rPr>
              <a:t>中有</a:t>
            </a:r>
            <a:r>
              <a:rPr lang="en-US" altLang="zh-CN" baseline="-25000" dirty="0">
                <a:ea typeface="楷体_GB2312" pitchFamily="49" charset="-122"/>
                <a:sym typeface="Symbol" pitchFamily="2" charset="2"/>
              </a:rPr>
              <a:t>4</a:t>
            </a:r>
            <a:r>
              <a:rPr lang="en-US" altLang="zh-CN" baseline="30000" dirty="0">
                <a:ea typeface="楷体_GB2312" pitchFamily="49" charset="-122"/>
                <a:sym typeface="Symbol" pitchFamily="2" charset="2"/>
              </a:rPr>
              <a:t>6</a:t>
            </a:r>
            <a:r>
              <a:rPr lang="zh-CN" altLang="en-US" dirty="0">
                <a:ea typeface="楷体_GB2312" pitchFamily="49" charset="-122"/>
                <a:sym typeface="Symbol" pitchFamily="2" charset="2"/>
              </a:rPr>
              <a:t>的加固作用。</a:t>
            </a:r>
          </a:p>
          <a:p>
            <a:pPr>
              <a:spcBef>
                <a:spcPct val="20000"/>
              </a:spcBef>
            </a:pPr>
            <a:r>
              <a:rPr lang="zh-CN" altLang="en-US" dirty="0">
                <a:ea typeface="楷体_GB2312" pitchFamily="49" charset="-122"/>
                <a:sym typeface="Symbol" pitchFamily="2" charset="2"/>
              </a:rPr>
              <a:t>实测键长比计算值小。</a:t>
            </a:r>
          </a:p>
        </p:txBody>
      </p:sp>
      <p:sp>
        <p:nvSpPr>
          <p:cNvPr id="6" name="Text Box 6">
            <a:extLst>
              <a:ext uri="{FF2B5EF4-FFF2-40B4-BE49-F238E27FC236}">
                <a16:creationId xmlns:a16="http://schemas.microsoft.com/office/drawing/2014/main" id="{11E47973-19A4-DF4E-B132-12902D1F92A1}"/>
              </a:ext>
            </a:extLst>
          </p:cNvPr>
          <p:cNvSpPr txBox="1">
            <a:spLocks noChangeArrowheads="1"/>
          </p:cNvSpPr>
          <p:nvPr/>
        </p:nvSpPr>
        <p:spPr bwMode="auto">
          <a:xfrm>
            <a:off x="87883" y="4347487"/>
            <a:ext cx="9020621" cy="1705082"/>
          </a:xfrm>
          <a:prstGeom prst="rect">
            <a:avLst/>
          </a:prstGeom>
          <a:noFill/>
          <a:ln>
            <a:noFill/>
          </a:ln>
          <a:effectLst/>
        </p:spPr>
        <p:txBody>
          <a:bodyPr wrap="square">
            <a:spAutoFit/>
          </a:bodyPr>
          <a:lstStyle/>
          <a:p>
            <a:pPr eaLnBrk="1" hangingPunct="1">
              <a:spcBef>
                <a:spcPct val="20000"/>
              </a:spcBef>
            </a:pPr>
            <a:r>
              <a:rPr lang="en-US" altLang="zh-CN" dirty="0">
                <a:latin typeface="华文楷体" panose="02010600040101010101" pitchFamily="2" charset="-122"/>
                <a:ea typeface="华文楷体" panose="02010600040101010101" pitchFamily="2" charset="-122"/>
                <a:sym typeface="Symbol" pitchFamily="2" charset="2"/>
              </a:rPr>
              <a:t>  </a:t>
            </a:r>
            <a:r>
              <a:rPr lang="zh-CN" altLang="en-US" dirty="0">
                <a:ea typeface="楷体_GB2312" pitchFamily="49" charset="-122"/>
                <a:sym typeface="Symbol" pitchFamily="2" charset="2"/>
              </a:rPr>
              <a:t>在 </a:t>
            </a:r>
            <a:r>
              <a:rPr lang="en-US" altLang="zh-CN" dirty="0" err="1">
                <a:ea typeface="楷体_GB2312" pitchFamily="49" charset="-122"/>
                <a:sym typeface="Symbol" pitchFamily="2" charset="2"/>
              </a:rPr>
              <a:t>ⅢA</a:t>
            </a:r>
            <a:r>
              <a:rPr lang="zh-CN" altLang="en-US" dirty="0">
                <a:ea typeface="楷体_GB2312" pitchFamily="49" charset="-122"/>
                <a:sym typeface="Symbol" pitchFamily="2" charset="2"/>
              </a:rPr>
              <a:t>中，仅 </a:t>
            </a:r>
            <a:r>
              <a:rPr lang="en-US" altLang="zh-CN" dirty="0">
                <a:ea typeface="楷体_GB2312" pitchFamily="49" charset="-122"/>
                <a:sym typeface="Symbol" pitchFamily="2" charset="2"/>
              </a:rPr>
              <a:t>B</a:t>
            </a:r>
            <a:r>
              <a:rPr lang="zh-CN" altLang="en-US" dirty="0">
                <a:ea typeface="楷体_GB2312" pitchFamily="49" charset="-122"/>
                <a:sym typeface="Symbol" pitchFamily="2" charset="2"/>
              </a:rPr>
              <a:t> 有</a:t>
            </a:r>
            <a:r>
              <a:rPr lang="en-US" altLang="en-US" dirty="0">
                <a:ea typeface="楷体_GB2312" pitchFamily="49" charset="-122"/>
                <a:sym typeface="Symbol" pitchFamily="2" charset="2"/>
              </a:rPr>
              <a:t> </a:t>
            </a:r>
            <a:r>
              <a:rPr lang="en-US" altLang="zh-CN" i="1" dirty="0">
                <a:ea typeface="楷体_GB2312" pitchFamily="49" charset="-122"/>
                <a:sym typeface="Symbol" pitchFamily="2" charset="2"/>
              </a:rPr>
              <a:t>sp</a:t>
            </a:r>
            <a:r>
              <a:rPr lang="en-US" altLang="zh-CN" baseline="30000" dirty="0">
                <a:ea typeface="楷体_GB2312" pitchFamily="49" charset="-122"/>
                <a:sym typeface="Symbol" pitchFamily="2" charset="2"/>
              </a:rPr>
              <a:t>2</a:t>
            </a:r>
            <a:r>
              <a:rPr lang="zh-CN" altLang="en-US" dirty="0">
                <a:ea typeface="楷体_GB2312" pitchFamily="49" charset="-122"/>
                <a:sym typeface="Symbol" pitchFamily="2" charset="2"/>
              </a:rPr>
              <a:t>杂化态结构的化合物。因硼的原子半径小，与电负性大的原子</a:t>
            </a:r>
            <a:r>
              <a:rPr lang="en-US" altLang="zh-CN" dirty="0">
                <a:ea typeface="楷体_GB2312" pitchFamily="49" charset="-122"/>
                <a:sym typeface="Symbol" pitchFamily="2" charset="2"/>
              </a:rPr>
              <a:t>(O</a:t>
            </a:r>
            <a:r>
              <a:rPr lang="zh-CN" altLang="en-US" dirty="0">
                <a:ea typeface="楷体_GB2312" pitchFamily="49" charset="-122"/>
                <a:sym typeface="Symbol" pitchFamily="2" charset="2"/>
              </a:rPr>
              <a:t>、</a:t>
            </a:r>
            <a:r>
              <a:rPr lang="en-US" altLang="zh-CN" dirty="0">
                <a:ea typeface="楷体_GB2312" pitchFamily="49" charset="-122"/>
                <a:sym typeface="Symbol" pitchFamily="2" charset="2"/>
              </a:rPr>
              <a:t>X)</a:t>
            </a:r>
            <a:r>
              <a:rPr lang="zh-CN" altLang="en-US" dirty="0">
                <a:ea typeface="楷体_GB2312" pitchFamily="49" charset="-122"/>
                <a:sym typeface="Symbol" pitchFamily="2" charset="2"/>
              </a:rPr>
              <a:t>除形成 </a:t>
            </a:r>
            <a:r>
              <a:rPr lang="zh-CN" altLang="en-US" sz="2800" dirty="0">
                <a:ea typeface="楷体_GB2312" pitchFamily="49" charset="-122"/>
                <a:sym typeface="Symbol" pitchFamily="2" charset="2"/>
              </a:rPr>
              <a:t> </a:t>
            </a:r>
            <a:r>
              <a:rPr lang="zh-CN" altLang="en-US" dirty="0">
                <a:ea typeface="楷体_GB2312" pitchFamily="49" charset="-122"/>
                <a:sym typeface="Symbol" pitchFamily="2" charset="2"/>
              </a:rPr>
              <a:t>键外，还能形成大</a:t>
            </a:r>
            <a:r>
              <a:rPr lang="en-US" altLang="en-US" baseline="30000" dirty="0">
                <a:ea typeface="楷体_GB2312" pitchFamily="49" charset="-122"/>
                <a:sym typeface="Symbol" pitchFamily="2" charset="2"/>
              </a:rPr>
              <a:t> </a:t>
            </a:r>
            <a:r>
              <a:rPr lang="zh-CN" altLang="en-US" dirty="0">
                <a:ea typeface="楷体_GB2312" pitchFamily="49" charset="-122"/>
                <a:sym typeface="Symbol" pitchFamily="2" charset="2"/>
              </a:rPr>
              <a:t>键，大</a:t>
            </a:r>
            <a:r>
              <a:rPr lang="en-US" altLang="en-US" baseline="30000" dirty="0">
                <a:ea typeface="楷体_GB2312" pitchFamily="49" charset="-122"/>
                <a:sym typeface="Symbol" pitchFamily="2" charset="2"/>
              </a:rPr>
              <a:t> </a:t>
            </a:r>
            <a:r>
              <a:rPr lang="zh-CN" altLang="en-US" dirty="0">
                <a:ea typeface="楷体_GB2312" pitchFamily="49" charset="-122"/>
                <a:sym typeface="Symbol" pitchFamily="2" charset="2"/>
              </a:rPr>
              <a:t>键增加了</a:t>
            </a:r>
            <a:r>
              <a:rPr lang="en-US" altLang="zh-CN" dirty="0">
                <a:ea typeface="楷体_GB2312" pitchFamily="49" charset="-122"/>
                <a:sym typeface="Symbol" pitchFamily="2" charset="2"/>
              </a:rPr>
              <a:t>B-X</a:t>
            </a:r>
            <a:r>
              <a:rPr lang="zh-CN" altLang="en-US" dirty="0">
                <a:ea typeface="楷体_GB2312" pitchFamily="49" charset="-122"/>
                <a:sym typeface="Symbol" pitchFamily="2" charset="2"/>
              </a:rPr>
              <a:t>原子间的作用力。</a:t>
            </a:r>
          </a:p>
          <a:p>
            <a:pPr eaLnBrk="1" hangingPunct="1">
              <a:spcBef>
                <a:spcPct val="20000"/>
              </a:spcBef>
            </a:pPr>
            <a:r>
              <a:rPr lang="zh-CN" altLang="en-US" dirty="0">
                <a:ea typeface="楷体_GB2312" pitchFamily="49" charset="-122"/>
                <a:sym typeface="Symbol" pitchFamily="2" charset="2"/>
              </a:rPr>
              <a:t>    </a:t>
            </a:r>
            <a:r>
              <a:rPr lang="zh-CN" altLang="en-US" dirty="0">
                <a:solidFill>
                  <a:srgbClr val="0000FF"/>
                </a:solidFill>
                <a:ea typeface="楷体_GB2312" pitchFamily="49" charset="-122"/>
                <a:sym typeface="Symbol" pitchFamily="2" charset="2"/>
              </a:rPr>
              <a:t>在 </a:t>
            </a:r>
            <a:r>
              <a:rPr lang="en-US" altLang="zh-CN" dirty="0">
                <a:solidFill>
                  <a:srgbClr val="0000FF"/>
                </a:solidFill>
                <a:ea typeface="楷体_GB2312" pitchFamily="49" charset="-122"/>
              </a:rPr>
              <a:t>BF</a:t>
            </a:r>
            <a:r>
              <a:rPr lang="en-US" altLang="zh-CN" baseline="-25000" dirty="0">
                <a:solidFill>
                  <a:srgbClr val="0000FF"/>
                </a:solidFill>
                <a:ea typeface="楷体_GB2312" pitchFamily="49" charset="-122"/>
              </a:rPr>
              <a:t>3 </a:t>
            </a:r>
            <a:r>
              <a:rPr lang="en-US" altLang="zh-CN" dirty="0">
                <a:solidFill>
                  <a:srgbClr val="0000FF"/>
                </a:solidFill>
                <a:ea typeface="楷体_GB2312" pitchFamily="49" charset="-122"/>
                <a:sym typeface="Symbol" pitchFamily="2" charset="2"/>
              </a:rPr>
              <a:t></a:t>
            </a:r>
            <a:r>
              <a:rPr lang="en-US" altLang="zh-CN" dirty="0">
                <a:solidFill>
                  <a:srgbClr val="0000FF"/>
                </a:solidFill>
                <a:ea typeface="楷体_GB2312" pitchFamily="49" charset="-122"/>
              </a:rPr>
              <a:t>BI</a:t>
            </a:r>
            <a:r>
              <a:rPr lang="en-US" altLang="zh-CN" baseline="-25000" dirty="0">
                <a:solidFill>
                  <a:srgbClr val="0000FF"/>
                </a:solidFill>
                <a:ea typeface="楷体_GB2312" pitchFamily="49" charset="-122"/>
              </a:rPr>
              <a:t>3 </a:t>
            </a:r>
            <a:r>
              <a:rPr lang="zh-CN" altLang="en-US" dirty="0">
                <a:solidFill>
                  <a:srgbClr val="0000FF"/>
                </a:solidFill>
                <a:ea typeface="楷体_GB2312" pitchFamily="49" charset="-122"/>
              </a:rPr>
              <a:t>中，</a:t>
            </a:r>
            <a:r>
              <a:rPr lang="zh-CN" altLang="en-US" dirty="0">
                <a:solidFill>
                  <a:srgbClr val="0000FF"/>
                </a:solidFill>
                <a:ea typeface="楷体_GB2312" pitchFamily="49" charset="-122"/>
                <a:sym typeface="Symbol" pitchFamily="2" charset="2"/>
              </a:rPr>
              <a:t></a:t>
            </a:r>
            <a:r>
              <a:rPr lang="en-US" altLang="zh-CN" baseline="-25000" dirty="0">
                <a:solidFill>
                  <a:srgbClr val="0000FF"/>
                </a:solidFill>
                <a:ea typeface="楷体_GB2312" pitchFamily="49" charset="-122"/>
                <a:sym typeface="Symbol" pitchFamily="2" charset="2"/>
              </a:rPr>
              <a:t>4</a:t>
            </a:r>
            <a:r>
              <a:rPr lang="en-US" altLang="zh-CN" baseline="30000" dirty="0">
                <a:solidFill>
                  <a:srgbClr val="0000FF"/>
                </a:solidFill>
                <a:ea typeface="楷体_GB2312" pitchFamily="49" charset="-122"/>
                <a:sym typeface="Symbol" pitchFamily="2" charset="2"/>
              </a:rPr>
              <a:t>6</a:t>
            </a:r>
            <a:r>
              <a:rPr lang="zh-CN" altLang="en-US" baseline="30000" dirty="0">
                <a:solidFill>
                  <a:srgbClr val="0000FF"/>
                </a:solidFill>
                <a:ea typeface="楷体_GB2312" pitchFamily="49" charset="-122"/>
                <a:sym typeface="Symbol" pitchFamily="2" charset="2"/>
              </a:rPr>
              <a:t> </a:t>
            </a:r>
            <a:r>
              <a:rPr lang="zh-CN" altLang="en-US" dirty="0">
                <a:solidFill>
                  <a:srgbClr val="0000FF"/>
                </a:solidFill>
                <a:ea typeface="楷体_GB2312" pitchFamily="49" charset="-122"/>
                <a:sym typeface="Symbol" pitchFamily="2" charset="2"/>
              </a:rPr>
              <a:t>效率在逐渐降低。</a:t>
            </a:r>
          </a:p>
        </p:txBody>
      </p:sp>
      <p:sp>
        <p:nvSpPr>
          <p:cNvPr id="7" name="矩形 6">
            <a:extLst>
              <a:ext uri="{FF2B5EF4-FFF2-40B4-BE49-F238E27FC236}">
                <a16:creationId xmlns:a16="http://schemas.microsoft.com/office/drawing/2014/main" id="{FE1231B6-A3CB-1446-A4F5-DAE71FA70EE3}"/>
              </a:ext>
            </a:extLst>
          </p:cNvPr>
          <p:cNvSpPr/>
          <p:nvPr/>
        </p:nvSpPr>
        <p:spPr>
          <a:xfrm>
            <a:off x="5796136" y="6174035"/>
            <a:ext cx="2382383" cy="461665"/>
          </a:xfrm>
          <a:prstGeom prst="rect">
            <a:avLst/>
          </a:prstGeom>
        </p:spPr>
        <p:txBody>
          <a:bodyPr wrap="none">
            <a:spAutoFit/>
          </a:bodyPr>
          <a:lstStyle/>
          <a:p>
            <a:r>
              <a:rPr lang="zh-CN" altLang="en-US" dirty="0">
                <a:solidFill>
                  <a:srgbClr val="FF0000"/>
                </a:solidFill>
                <a:ea typeface="楷体_GB2312" pitchFamily="49" charset="-122"/>
                <a:sym typeface="Symbol" pitchFamily="2" charset="2"/>
              </a:rPr>
              <a:t>有没有 </a:t>
            </a:r>
            <a:r>
              <a:rPr lang="en-US" altLang="zh-CN" dirty="0">
                <a:solidFill>
                  <a:srgbClr val="FF0000"/>
                </a:solidFill>
                <a:ea typeface="楷体_GB2312" pitchFamily="49" charset="-122"/>
                <a:sym typeface="Symbol" pitchFamily="2" charset="2"/>
              </a:rPr>
              <a:t>BH</a:t>
            </a:r>
            <a:r>
              <a:rPr lang="en-US" altLang="zh-CN" baseline="-25000" dirty="0">
                <a:solidFill>
                  <a:srgbClr val="FF0000"/>
                </a:solidFill>
                <a:ea typeface="楷体_GB2312" pitchFamily="49" charset="-122"/>
                <a:sym typeface="Symbol" pitchFamily="2" charset="2"/>
              </a:rPr>
              <a:t>3</a:t>
            </a:r>
            <a:r>
              <a:rPr lang="zh-CN" altLang="en-US" baseline="-25000" dirty="0">
                <a:solidFill>
                  <a:srgbClr val="FF0000"/>
                </a:solidFill>
                <a:ea typeface="楷体_GB2312" pitchFamily="49" charset="-122"/>
                <a:sym typeface="Symbol" pitchFamily="2" charset="2"/>
              </a:rPr>
              <a:t> </a:t>
            </a:r>
            <a:r>
              <a:rPr lang="zh-CN" altLang="en-US" dirty="0">
                <a:solidFill>
                  <a:srgbClr val="FF0000"/>
                </a:solidFill>
                <a:ea typeface="楷体_GB2312" pitchFamily="49" charset="-122"/>
                <a:sym typeface="Symbol" pitchFamily="2" charset="2"/>
              </a:rPr>
              <a:t>呢？</a:t>
            </a:r>
            <a:endParaRPr lang="zh-CN" altLang="en-US" dirty="0"/>
          </a:p>
        </p:txBody>
      </p:sp>
      <p:pic>
        <p:nvPicPr>
          <p:cNvPr id="594946" name="Picture 2" descr="https://esacademic.com/pictures/eswiki/66/Boron-trifluoride-pi-bonding-2D.png">
            <a:extLst>
              <a:ext uri="{FF2B5EF4-FFF2-40B4-BE49-F238E27FC236}">
                <a16:creationId xmlns:a16="http://schemas.microsoft.com/office/drawing/2014/main" id="{E8C4FD20-8CE1-3445-ADEF-64AB418812B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250770" y="1041207"/>
            <a:ext cx="2709292" cy="3340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2334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a:extLst>
              <a:ext uri="{FF2B5EF4-FFF2-40B4-BE49-F238E27FC236}">
                <a16:creationId xmlns:a16="http://schemas.microsoft.com/office/drawing/2014/main" id="{AE8F7447-93FD-2C43-83F8-7DC6A25A7809}"/>
              </a:ext>
            </a:extLst>
          </p:cNvPr>
          <p:cNvSpPr>
            <a:spLocks noGrp="1"/>
          </p:cNvSpPr>
          <p:nvPr>
            <p:ph type="sldNum" sz="quarter" idx="12"/>
          </p:nvPr>
        </p:nvSpPr>
        <p:spPr/>
        <p:txBody>
          <a:bodyPr/>
          <a:lstStyle/>
          <a:p>
            <a:fld id="{F32996CC-1D28-6241-8C6B-4A2C005E6D1D}" type="slidenum">
              <a:rPr lang="en-US" altLang="zh-CN" smtClean="0"/>
              <a:pPr/>
              <a:t>19</a:t>
            </a:fld>
            <a:endParaRPr lang="en-US" altLang="zh-CN"/>
          </a:p>
        </p:txBody>
      </p:sp>
      <p:pic>
        <p:nvPicPr>
          <p:cNvPr id="3" name="Picture 8">
            <a:extLst>
              <a:ext uri="{FF2B5EF4-FFF2-40B4-BE49-F238E27FC236}">
                <a16:creationId xmlns:a16="http://schemas.microsoft.com/office/drawing/2014/main" id="{C6855945-BBE3-A646-BFE5-9B6AF831B338}"/>
              </a:ext>
            </a:extLst>
          </p:cNvPr>
          <p:cNvPicPr>
            <a:picLocks noChangeAspect="1" noChangeArrowheads="1"/>
          </p:cNvPicPr>
          <p:nvPr/>
        </p:nvPicPr>
        <p:blipFill>
          <a:blip r:embed="rId2" cstate="print"/>
          <a:srcRect/>
          <a:stretch>
            <a:fillRect/>
          </a:stretch>
        </p:blipFill>
        <p:spPr bwMode="auto">
          <a:xfrm>
            <a:off x="1259632" y="1753832"/>
            <a:ext cx="4443428" cy="4771512"/>
          </a:xfrm>
          <a:prstGeom prst="rect">
            <a:avLst/>
          </a:prstGeom>
          <a:noFill/>
          <a:ln w="9525">
            <a:noFill/>
            <a:miter lim="800000"/>
            <a:headEnd/>
            <a:tailEnd/>
          </a:ln>
        </p:spPr>
      </p:pic>
      <p:sp>
        <p:nvSpPr>
          <p:cNvPr id="4" name="矩形 3">
            <a:extLst>
              <a:ext uri="{FF2B5EF4-FFF2-40B4-BE49-F238E27FC236}">
                <a16:creationId xmlns:a16="http://schemas.microsoft.com/office/drawing/2014/main" id="{A8F90A03-5285-9A4B-8D3E-EDCA561BB8E5}"/>
              </a:ext>
            </a:extLst>
          </p:cNvPr>
          <p:cNvSpPr/>
          <p:nvPr/>
        </p:nvSpPr>
        <p:spPr>
          <a:xfrm>
            <a:off x="323528" y="3861048"/>
            <a:ext cx="2088232" cy="90992"/>
          </a:xfrm>
          <a:prstGeom prst="rect">
            <a:avLst/>
          </a:prstGeom>
          <a:solidFill>
            <a:srgbClr val="7030A0">
              <a:alpha val="26000"/>
            </a:srgb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a:extLst>
              <a:ext uri="{FF2B5EF4-FFF2-40B4-BE49-F238E27FC236}">
                <a16:creationId xmlns:a16="http://schemas.microsoft.com/office/drawing/2014/main" id="{779B6E10-B527-B546-900D-CB2C6089CCEE}"/>
              </a:ext>
            </a:extLst>
          </p:cNvPr>
          <p:cNvSpPr txBox="1"/>
          <p:nvPr/>
        </p:nvSpPr>
        <p:spPr>
          <a:xfrm>
            <a:off x="6228184" y="2905960"/>
            <a:ext cx="1872208" cy="369332"/>
          </a:xfrm>
          <a:prstGeom prst="rect">
            <a:avLst/>
          </a:prstGeom>
          <a:noFill/>
        </p:spPr>
        <p:txBody>
          <a:bodyPr wrap="square" rtlCol="0">
            <a:spAutoFit/>
          </a:bodyPr>
          <a:lstStyle/>
          <a:p>
            <a:r>
              <a:rPr lang="zh-CN" altLang="en-US" dirty="0"/>
              <a:t>溶剂解</a:t>
            </a:r>
          </a:p>
        </p:txBody>
      </p:sp>
      <p:sp>
        <p:nvSpPr>
          <p:cNvPr id="6" name="TextBox 5">
            <a:extLst>
              <a:ext uri="{FF2B5EF4-FFF2-40B4-BE49-F238E27FC236}">
                <a16:creationId xmlns:a16="http://schemas.microsoft.com/office/drawing/2014/main" id="{3996D745-8511-A040-967A-9E287F06AF8C}"/>
              </a:ext>
            </a:extLst>
          </p:cNvPr>
          <p:cNvSpPr txBox="1"/>
          <p:nvPr/>
        </p:nvSpPr>
        <p:spPr>
          <a:xfrm>
            <a:off x="6012160" y="4490136"/>
            <a:ext cx="2304256" cy="461665"/>
          </a:xfrm>
          <a:prstGeom prst="rect">
            <a:avLst/>
          </a:prstGeom>
          <a:noFill/>
        </p:spPr>
        <p:txBody>
          <a:bodyPr wrap="square" rtlCol="0">
            <a:spAutoFit/>
          </a:bodyPr>
          <a:lstStyle/>
          <a:p>
            <a:pPr algn="ctr"/>
            <a:r>
              <a:rPr lang="en-US" altLang="zh-CN" dirty="0"/>
              <a:t>Lewis</a:t>
            </a:r>
            <a:r>
              <a:rPr lang="zh-CN" altLang="en-US" dirty="0"/>
              <a:t> 酸碱反应</a:t>
            </a:r>
          </a:p>
        </p:txBody>
      </p:sp>
      <p:sp>
        <p:nvSpPr>
          <p:cNvPr id="7" name="Rectangle 7">
            <a:extLst>
              <a:ext uri="{FF2B5EF4-FFF2-40B4-BE49-F238E27FC236}">
                <a16:creationId xmlns:a16="http://schemas.microsoft.com/office/drawing/2014/main" id="{39991165-B3AC-1443-834E-5909B1C7B926}"/>
              </a:ext>
            </a:extLst>
          </p:cNvPr>
          <p:cNvSpPr txBox="1">
            <a:spLocks noChangeArrowheads="1"/>
          </p:cNvSpPr>
          <p:nvPr/>
        </p:nvSpPr>
        <p:spPr>
          <a:xfrm>
            <a:off x="1792758" y="116632"/>
            <a:ext cx="5515546" cy="648815"/>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kumimoji="0" lang="zh-CN" altLang="en-US" sz="3200" dirty="0">
                <a:solidFill>
                  <a:srgbClr val="C00000"/>
                </a:solidFill>
                <a:latin typeface="Heiti SC Medium" pitchFamily="2" charset="-128"/>
                <a:ea typeface="Heiti SC Medium" pitchFamily="2" charset="-128"/>
              </a:rPr>
              <a:t>硼元素</a:t>
            </a:r>
            <a:r>
              <a:rPr kumimoji="0" lang="zh-Hans" altLang="en-US" sz="3200" dirty="0">
                <a:solidFill>
                  <a:srgbClr val="C00000"/>
                </a:solidFill>
                <a:latin typeface="Heiti SC Medium" pitchFamily="2" charset="-128"/>
                <a:ea typeface="Heiti SC Medium" pitchFamily="2" charset="-128"/>
              </a:rPr>
              <a:t>成键特点 </a:t>
            </a:r>
            <a:r>
              <a:rPr kumimoji="0" lang="en-US" altLang="zh-Hans" sz="3200" dirty="0">
                <a:solidFill>
                  <a:srgbClr val="C00000"/>
                </a:solidFill>
                <a:latin typeface="Heiti SC Medium" pitchFamily="2" charset="-128"/>
                <a:ea typeface="Heiti SC Medium" pitchFamily="2" charset="-128"/>
              </a:rPr>
              <a:t>– </a:t>
            </a:r>
            <a:r>
              <a:rPr kumimoji="0" lang="zh-Hans" altLang="en-US" sz="3200" dirty="0">
                <a:solidFill>
                  <a:srgbClr val="C00000"/>
                </a:solidFill>
                <a:latin typeface="Heiti SC Medium" pitchFamily="2" charset="-128"/>
                <a:ea typeface="Heiti SC Medium" pitchFamily="2" charset="-128"/>
              </a:rPr>
              <a:t>路易斯酸</a:t>
            </a:r>
            <a:endParaRPr kumimoji="0" lang="zh-CN" altLang="en-US" sz="3200" dirty="0">
              <a:solidFill>
                <a:srgbClr val="C00000"/>
              </a:solidFill>
              <a:latin typeface="Heiti SC Medium" pitchFamily="2" charset="-128"/>
              <a:ea typeface="Heiti SC Medium" pitchFamily="2" charset="-128"/>
            </a:endParaRPr>
          </a:p>
        </p:txBody>
      </p:sp>
      <p:sp>
        <p:nvSpPr>
          <p:cNvPr id="8" name="矩形 7">
            <a:extLst>
              <a:ext uri="{FF2B5EF4-FFF2-40B4-BE49-F238E27FC236}">
                <a16:creationId xmlns:a16="http://schemas.microsoft.com/office/drawing/2014/main" id="{4B766118-4AB6-2648-9D12-718B369000DC}"/>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9" name="矩形 8">
            <a:extLst>
              <a:ext uri="{FF2B5EF4-FFF2-40B4-BE49-F238E27FC236}">
                <a16:creationId xmlns:a16="http://schemas.microsoft.com/office/drawing/2014/main" id="{8D5A9BA6-CF2A-AB40-B019-F3B8EB5C439F}"/>
              </a:ext>
            </a:extLst>
          </p:cNvPr>
          <p:cNvSpPr/>
          <p:nvPr/>
        </p:nvSpPr>
        <p:spPr>
          <a:xfrm>
            <a:off x="401440" y="1052736"/>
            <a:ext cx="4653838" cy="523220"/>
          </a:xfrm>
          <a:prstGeom prst="rect">
            <a:avLst/>
          </a:prstGeom>
        </p:spPr>
        <p:txBody>
          <a:bodyPr wrap="none">
            <a:spAutoFit/>
          </a:bodyPr>
          <a:lstStyle/>
          <a:p>
            <a:pPr marL="514350" indent="-514350" algn="just">
              <a:spcBef>
                <a:spcPct val="50000"/>
              </a:spcBef>
              <a:buFont typeface="+mj-ea"/>
              <a:buAutoNum type="circleNumDbPlain" startAt="2"/>
            </a:pPr>
            <a:r>
              <a:rPr lang="zh-CN" altLang="en-US" sz="2800" b="1" dirty="0">
                <a:solidFill>
                  <a:srgbClr val="0000FF"/>
                </a:solidFill>
                <a:latin typeface="Times New Roman" panose="02020603050405020304" pitchFamily="18" charset="0"/>
                <a:ea typeface="Heiti SC Medium" pitchFamily="2" charset="-128"/>
                <a:cs typeface="Times New Roman" panose="02020603050405020304" pitchFamily="18" charset="0"/>
              </a:rPr>
              <a:t>缺电子特征</a:t>
            </a:r>
            <a:r>
              <a:rPr lang="zh-Hans" altLang="en-US" sz="2800" b="1" dirty="0">
                <a:solidFill>
                  <a:srgbClr val="0000FF"/>
                </a:solidFill>
                <a:latin typeface="Times New Roman" panose="02020603050405020304" pitchFamily="18" charset="0"/>
                <a:ea typeface="Heiti SC Medium" pitchFamily="2" charset="-128"/>
                <a:cs typeface="Times New Roman" panose="02020603050405020304" pitchFamily="18" charset="0"/>
              </a:rPr>
              <a:t>，强路易斯酸</a:t>
            </a:r>
            <a:endParaRPr lang="zh-CN" altLang="en-US" sz="2800" b="1" dirty="0">
              <a:solidFill>
                <a:srgbClr val="0000FF"/>
              </a:solidFill>
              <a:latin typeface="Times New Roman" panose="02020603050405020304" pitchFamily="18" charset="0"/>
              <a:ea typeface="Heiti SC Medium" pitchFamily="2" charset="-128"/>
              <a:cs typeface="Times New Roman" panose="02020603050405020304" pitchFamily="18" charset="0"/>
            </a:endParaRPr>
          </a:p>
        </p:txBody>
      </p:sp>
      <p:sp>
        <p:nvSpPr>
          <p:cNvPr id="10" name="矩形 9">
            <a:extLst>
              <a:ext uri="{FF2B5EF4-FFF2-40B4-BE49-F238E27FC236}">
                <a16:creationId xmlns:a16="http://schemas.microsoft.com/office/drawing/2014/main" id="{7E610C10-5151-C1E3-C4D9-A4990AEA33BF}"/>
              </a:ext>
            </a:extLst>
          </p:cNvPr>
          <p:cNvSpPr/>
          <p:nvPr/>
        </p:nvSpPr>
        <p:spPr>
          <a:xfrm>
            <a:off x="4813494" y="3891490"/>
            <a:ext cx="2088232" cy="90992"/>
          </a:xfrm>
          <a:prstGeom prst="rect">
            <a:avLst/>
          </a:prstGeom>
          <a:solidFill>
            <a:srgbClr val="7030A0">
              <a:alpha val="26000"/>
            </a:srgb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107036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ext Box 3">
            <a:extLst>
              <a:ext uri="{FF2B5EF4-FFF2-40B4-BE49-F238E27FC236}">
                <a16:creationId xmlns:a16="http://schemas.microsoft.com/office/drawing/2014/main" id="{36EDA139-E97B-0E41-B4C3-00310CC6CBD3}"/>
              </a:ext>
            </a:extLst>
          </p:cNvPr>
          <p:cNvSpPr txBox="1">
            <a:spLocks noChangeArrowheads="1"/>
          </p:cNvSpPr>
          <p:nvPr/>
        </p:nvSpPr>
        <p:spPr bwMode="auto">
          <a:xfrm>
            <a:off x="5639544" y="3332482"/>
            <a:ext cx="3183848" cy="3120854"/>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eaLnBrk="1" hangingPunct="1">
              <a:spcAft>
                <a:spcPct val="20000"/>
              </a:spcAft>
            </a:pPr>
            <a:r>
              <a:rPr kumimoji="0" lang="en-US" altLang="zh-CN" dirty="0">
                <a:solidFill>
                  <a:srgbClr val="0000FF"/>
                </a:solidFill>
                <a:latin typeface="Arial" charset="0"/>
              </a:rPr>
              <a:t>11.3.1-2  p</a:t>
            </a:r>
            <a:r>
              <a:rPr kumimoji="0" lang="zh-CN" altLang="en-US" dirty="0">
                <a:solidFill>
                  <a:srgbClr val="0000FF"/>
                </a:solidFill>
                <a:latin typeface="Arial" charset="0"/>
              </a:rPr>
              <a:t>区元素</a:t>
            </a:r>
            <a:r>
              <a:rPr kumimoji="0" lang="zh-Hans" altLang="en-US" dirty="0">
                <a:solidFill>
                  <a:srgbClr val="0000FF"/>
                </a:solidFill>
                <a:latin typeface="Arial" charset="0"/>
              </a:rPr>
              <a:t>特性</a:t>
            </a:r>
            <a:endParaRPr kumimoji="0" lang="en-US" altLang="zh-Hans" dirty="0">
              <a:solidFill>
                <a:srgbClr val="0000FF"/>
              </a:solidFill>
              <a:latin typeface="Arial" charset="0"/>
            </a:endParaRPr>
          </a:p>
          <a:p>
            <a:pPr eaLnBrk="1" hangingPunct="1">
              <a:spcAft>
                <a:spcPct val="20000"/>
              </a:spcAft>
            </a:pPr>
            <a:r>
              <a:rPr kumimoji="0" lang="en-US" altLang="zh-CN" dirty="0">
                <a:solidFill>
                  <a:srgbClr val="0000FF"/>
                </a:solidFill>
                <a:latin typeface="Arial" charset="0"/>
              </a:rPr>
              <a:t>11.3.3  </a:t>
            </a:r>
            <a:r>
              <a:rPr kumimoji="0" lang="zh-CN" altLang="en-US" dirty="0">
                <a:solidFill>
                  <a:srgbClr val="0000FF"/>
                </a:solidFill>
                <a:latin typeface="Arial" charset="0"/>
              </a:rPr>
              <a:t>硼族元素</a:t>
            </a:r>
            <a:endParaRPr kumimoji="0" lang="en-US" altLang="zh-CN" dirty="0">
              <a:solidFill>
                <a:srgbClr val="0000FF"/>
              </a:solidFill>
              <a:latin typeface="Arial" charset="0"/>
            </a:endParaRPr>
          </a:p>
          <a:p>
            <a:pPr eaLnBrk="1" hangingPunct="1">
              <a:spcAft>
                <a:spcPct val="20000"/>
              </a:spcAft>
            </a:pPr>
            <a:r>
              <a:rPr kumimoji="0" lang="en-US" altLang="zh-CN" dirty="0">
                <a:solidFill>
                  <a:srgbClr val="0000FF"/>
                </a:solidFill>
                <a:latin typeface="Arial" charset="0"/>
              </a:rPr>
              <a:t>11.3.4  </a:t>
            </a:r>
            <a:r>
              <a:rPr kumimoji="0" lang="zh-CN" altLang="en-US" dirty="0">
                <a:solidFill>
                  <a:srgbClr val="0000FF"/>
                </a:solidFill>
                <a:latin typeface="Arial" charset="0"/>
              </a:rPr>
              <a:t>碳族元素</a:t>
            </a:r>
            <a:endParaRPr kumimoji="0" lang="en-US" altLang="zh-CN" dirty="0">
              <a:solidFill>
                <a:srgbClr val="0000FF"/>
              </a:solidFill>
              <a:latin typeface="Arial" charset="0"/>
            </a:endParaRPr>
          </a:p>
          <a:p>
            <a:pPr eaLnBrk="1" hangingPunct="1">
              <a:spcAft>
                <a:spcPct val="20000"/>
              </a:spcAft>
            </a:pPr>
            <a:r>
              <a:rPr kumimoji="0" lang="en-US" altLang="zh-CN" dirty="0">
                <a:solidFill>
                  <a:schemeClr val="bg1">
                    <a:lumMod val="50000"/>
                  </a:schemeClr>
                </a:solidFill>
                <a:latin typeface="Arial" charset="0"/>
              </a:rPr>
              <a:t>11.3.5  </a:t>
            </a:r>
            <a:r>
              <a:rPr kumimoji="0" lang="zh-CN" altLang="en-US" dirty="0">
                <a:solidFill>
                  <a:schemeClr val="bg1">
                    <a:lumMod val="50000"/>
                  </a:schemeClr>
                </a:solidFill>
                <a:latin typeface="Arial" charset="0"/>
              </a:rPr>
              <a:t>氮族元素</a:t>
            </a:r>
            <a:endParaRPr kumimoji="0" lang="en-US" altLang="zh-CN" dirty="0">
              <a:solidFill>
                <a:schemeClr val="bg1">
                  <a:lumMod val="50000"/>
                </a:schemeClr>
              </a:solidFill>
              <a:latin typeface="Arial" charset="0"/>
            </a:endParaRPr>
          </a:p>
          <a:p>
            <a:pPr eaLnBrk="1" hangingPunct="1">
              <a:spcAft>
                <a:spcPct val="20000"/>
              </a:spcAft>
            </a:pPr>
            <a:r>
              <a:rPr kumimoji="0" lang="en-US" altLang="zh-CN" dirty="0">
                <a:solidFill>
                  <a:schemeClr val="bg1">
                    <a:lumMod val="50000"/>
                  </a:schemeClr>
                </a:solidFill>
                <a:latin typeface="Arial" charset="0"/>
              </a:rPr>
              <a:t>11.3.6  </a:t>
            </a:r>
            <a:r>
              <a:rPr kumimoji="0" lang="zh-CN" altLang="en-US" dirty="0">
                <a:solidFill>
                  <a:schemeClr val="bg1">
                    <a:lumMod val="50000"/>
                  </a:schemeClr>
                </a:solidFill>
                <a:latin typeface="Arial" charset="0"/>
              </a:rPr>
              <a:t>氧族元素</a:t>
            </a:r>
            <a:endParaRPr kumimoji="0" lang="en-US" altLang="zh-CN" dirty="0">
              <a:solidFill>
                <a:schemeClr val="bg1">
                  <a:lumMod val="50000"/>
                </a:schemeClr>
              </a:solidFill>
              <a:latin typeface="Arial" charset="0"/>
            </a:endParaRPr>
          </a:p>
          <a:p>
            <a:pPr eaLnBrk="1" hangingPunct="1">
              <a:spcAft>
                <a:spcPct val="20000"/>
              </a:spcAft>
            </a:pPr>
            <a:r>
              <a:rPr kumimoji="0" lang="en-US" altLang="zh-CN" dirty="0">
                <a:solidFill>
                  <a:schemeClr val="bg1">
                    <a:lumMod val="50000"/>
                  </a:schemeClr>
                </a:solidFill>
                <a:latin typeface="Arial" charset="0"/>
              </a:rPr>
              <a:t>11.3.7  </a:t>
            </a:r>
            <a:r>
              <a:rPr kumimoji="0" lang="zh-CN" altLang="en-US" dirty="0">
                <a:solidFill>
                  <a:schemeClr val="bg1">
                    <a:lumMod val="50000"/>
                  </a:schemeClr>
                </a:solidFill>
                <a:latin typeface="Arial" charset="0"/>
              </a:rPr>
              <a:t>卤素</a:t>
            </a:r>
            <a:endParaRPr kumimoji="0" lang="en-US" altLang="zh-CN" dirty="0">
              <a:solidFill>
                <a:schemeClr val="bg1">
                  <a:lumMod val="50000"/>
                </a:schemeClr>
              </a:solidFill>
              <a:latin typeface="Arial" charset="0"/>
            </a:endParaRPr>
          </a:p>
          <a:p>
            <a:pPr eaLnBrk="1" hangingPunct="1">
              <a:spcAft>
                <a:spcPct val="20000"/>
              </a:spcAft>
            </a:pPr>
            <a:r>
              <a:rPr kumimoji="0" lang="en-US" altLang="zh-CN" dirty="0">
                <a:solidFill>
                  <a:schemeClr val="bg1">
                    <a:lumMod val="50000"/>
                  </a:schemeClr>
                </a:solidFill>
                <a:latin typeface="Arial" charset="0"/>
              </a:rPr>
              <a:t>11.3.8  </a:t>
            </a:r>
            <a:r>
              <a:rPr kumimoji="0" lang="zh-CN" altLang="en-US" dirty="0">
                <a:solidFill>
                  <a:schemeClr val="bg1">
                    <a:lumMod val="50000"/>
                  </a:schemeClr>
                </a:solidFill>
                <a:latin typeface="Arial" charset="0"/>
              </a:rPr>
              <a:t>惰性元素</a:t>
            </a:r>
            <a:endParaRPr kumimoji="0" lang="en-US" altLang="zh-CN" dirty="0">
              <a:solidFill>
                <a:schemeClr val="bg1">
                  <a:lumMod val="50000"/>
                </a:schemeClr>
              </a:solidFill>
              <a:latin typeface="Arial" charset="0"/>
            </a:endParaRPr>
          </a:p>
        </p:txBody>
      </p:sp>
      <p:grpSp>
        <p:nvGrpSpPr>
          <p:cNvPr id="40" name="Group 2">
            <a:extLst>
              <a:ext uri="{FF2B5EF4-FFF2-40B4-BE49-F238E27FC236}">
                <a16:creationId xmlns:a16="http://schemas.microsoft.com/office/drawing/2014/main" id="{1D751319-31E9-3D40-852A-75007E86C8AD}"/>
              </a:ext>
            </a:extLst>
          </p:cNvPr>
          <p:cNvGrpSpPr>
            <a:grpSpLocks/>
          </p:cNvGrpSpPr>
          <p:nvPr/>
        </p:nvGrpSpPr>
        <p:grpSpPr bwMode="auto">
          <a:xfrm>
            <a:off x="352758" y="3332482"/>
            <a:ext cx="4968552" cy="3024336"/>
            <a:chOff x="1759" y="1207"/>
            <a:chExt cx="3820" cy="2132"/>
          </a:xfrm>
        </p:grpSpPr>
        <p:pic>
          <p:nvPicPr>
            <p:cNvPr id="41" name="Picture 2" descr="FG09_35">
              <a:extLst>
                <a:ext uri="{FF2B5EF4-FFF2-40B4-BE49-F238E27FC236}">
                  <a16:creationId xmlns:a16="http://schemas.microsoft.com/office/drawing/2014/main" id="{01376B27-F8FE-864F-8E1D-F0E6E7EF91D9}"/>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759" y="1207"/>
              <a:ext cx="3820" cy="2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Rectangle 3">
              <a:extLst>
                <a:ext uri="{FF2B5EF4-FFF2-40B4-BE49-F238E27FC236}">
                  <a16:creationId xmlns:a16="http://schemas.microsoft.com/office/drawing/2014/main" id="{8DF92790-41C5-0341-8AF9-F861C9AFC524}"/>
                </a:ext>
              </a:extLst>
            </p:cNvPr>
            <p:cNvSpPr>
              <a:spLocks noChangeArrowheads="1"/>
            </p:cNvSpPr>
            <p:nvPr/>
          </p:nvSpPr>
          <p:spPr bwMode="auto">
            <a:xfrm>
              <a:off x="4301" y="1783"/>
              <a:ext cx="1009" cy="1250"/>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eaLnBrk="1" hangingPunct="1"/>
              <a:endParaRPr lang="zh-CN" altLang="en-US"/>
            </a:p>
          </p:txBody>
        </p:sp>
        <p:sp>
          <p:nvSpPr>
            <p:cNvPr id="43" name="Rectangle 4">
              <a:extLst>
                <a:ext uri="{FF2B5EF4-FFF2-40B4-BE49-F238E27FC236}">
                  <a16:creationId xmlns:a16="http://schemas.microsoft.com/office/drawing/2014/main" id="{8455CDBF-505B-9948-9849-4DB5AF2CA81C}"/>
                </a:ext>
              </a:extLst>
            </p:cNvPr>
            <p:cNvSpPr>
              <a:spLocks noChangeArrowheads="1"/>
            </p:cNvSpPr>
            <p:nvPr/>
          </p:nvSpPr>
          <p:spPr bwMode="auto">
            <a:xfrm>
              <a:off x="5310" y="1532"/>
              <a:ext cx="203" cy="1501"/>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eaLnBrk="1" hangingPunct="1"/>
              <a:endParaRPr lang="zh-CN" altLang="en-US"/>
            </a:p>
          </p:txBody>
        </p:sp>
        <p:grpSp>
          <p:nvGrpSpPr>
            <p:cNvPr id="44" name="Group 6">
              <a:extLst>
                <a:ext uri="{FF2B5EF4-FFF2-40B4-BE49-F238E27FC236}">
                  <a16:creationId xmlns:a16="http://schemas.microsoft.com/office/drawing/2014/main" id="{0CDD81A9-754A-F84E-9D24-75F9A15DF643}"/>
                </a:ext>
              </a:extLst>
            </p:cNvPr>
            <p:cNvGrpSpPr>
              <a:grpSpLocks/>
            </p:cNvGrpSpPr>
            <p:nvPr/>
          </p:nvGrpSpPr>
          <p:grpSpPr bwMode="auto">
            <a:xfrm>
              <a:off x="4301" y="2032"/>
              <a:ext cx="807" cy="1001"/>
              <a:chOff x="3742" y="1207"/>
              <a:chExt cx="1088" cy="1452"/>
            </a:xfrm>
          </p:grpSpPr>
          <p:sp>
            <p:nvSpPr>
              <p:cNvPr id="45" name="Line 7">
                <a:extLst>
                  <a:ext uri="{FF2B5EF4-FFF2-40B4-BE49-F238E27FC236}">
                    <a16:creationId xmlns:a16="http://schemas.microsoft.com/office/drawing/2014/main" id="{1793DE3D-0B15-6C49-A229-A37AFA827533}"/>
                  </a:ext>
                </a:extLst>
              </p:cNvPr>
              <p:cNvSpPr>
                <a:spLocks noChangeShapeType="1"/>
              </p:cNvSpPr>
              <p:nvPr/>
            </p:nvSpPr>
            <p:spPr bwMode="auto">
              <a:xfrm>
                <a:off x="3742" y="1207"/>
                <a:ext cx="272"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6" name="Line 8">
                <a:extLst>
                  <a:ext uri="{FF2B5EF4-FFF2-40B4-BE49-F238E27FC236}">
                    <a16:creationId xmlns:a16="http://schemas.microsoft.com/office/drawing/2014/main" id="{31919A59-C723-DD4A-81F3-91A319E756CF}"/>
                  </a:ext>
                </a:extLst>
              </p:cNvPr>
              <p:cNvSpPr>
                <a:spLocks noChangeShapeType="1"/>
              </p:cNvSpPr>
              <p:nvPr/>
            </p:nvSpPr>
            <p:spPr bwMode="auto">
              <a:xfrm flipH="1">
                <a:off x="4008" y="1207"/>
                <a:ext cx="6" cy="363"/>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Line 9">
                <a:extLst>
                  <a:ext uri="{FF2B5EF4-FFF2-40B4-BE49-F238E27FC236}">
                    <a16:creationId xmlns:a16="http://schemas.microsoft.com/office/drawing/2014/main" id="{74E18FEC-11BB-F749-BC67-65D553496612}"/>
                  </a:ext>
                </a:extLst>
              </p:cNvPr>
              <p:cNvSpPr>
                <a:spLocks noChangeShapeType="1"/>
              </p:cNvSpPr>
              <p:nvPr/>
            </p:nvSpPr>
            <p:spPr bwMode="auto">
              <a:xfrm>
                <a:off x="4014" y="1570"/>
                <a:ext cx="272"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Line 10">
                <a:extLst>
                  <a:ext uri="{FF2B5EF4-FFF2-40B4-BE49-F238E27FC236}">
                    <a16:creationId xmlns:a16="http://schemas.microsoft.com/office/drawing/2014/main" id="{F65932E7-B654-504D-AFC2-7A83436487AF}"/>
                  </a:ext>
                </a:extLst>
              </p:cNvPr>
              <p:cNvSpPr>
                <a:spLocks noChangeShapeType="1"/>
              </p:cNvSpPr>
              <p:nvPr/>
            </p:nvSpPr>
            <p:spPr bwMode="auto">
              <a:xfrm flipH="1">
                <a:off x="4280" y="1570"/>
                <a:ext cx="6" cy="363"/>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Line 11">
                <a:extLst>
                  <a:ext uri="{FF2B5EF4-FFF2-40B4-BE49-F238E27FC236}">
                    <a16:creationId xmlns:a16="http://schemas.microsoft.com/office/drawing/2014/main" id="{7B598D6A-5111-6540-BC7A-88B16DEDFD9E}"/>
                  </a:ext>
                </a:extLst>
              </p:cNvPr>
              <p:cNvSpPr>
                <a:spLocks noChangeShapeType="1"/>
              </p:cNvSpPr>
              <p:nvPr/>
            </p:nvSpPr>
            <p:spPr bwMode="auto">
              <a:xfrm flipH="1">
                <a:off x="4558" y="1933"/>
                <a:ext cx="6" cy="363"/>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0" name="Line 12">
                <a:extLst>
                  <a:ext uri="{FF2B5EF4-FFF2-40B4-BE49-F238E27FC236}">
                    <a16:creationId xmlns:a16="http://schemas.microsoft.com/office/drawing/2014/main" id="{374199C6-65C8-AF4D-B7CE-C0A645329B8F}"/>
                  </a:ext>
                </a:extLst>
              </p:cNvPr>
              <p:cNvSpPr>
                <a:spLocks noChangeShapeType="1"/>
              </p:cNvSpPr>
              <p:nvPr/>
            </p:nvSpPr>
            <p:spPr bwMode="auto">
              <a:xfrm flipH="1">
                <a:off x="4824" y="2296"/>
                <a:ext cx="6" cy="363"/>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Line 13">
                <a:extLst>
                  <a:ext uri="{FF2B5EF4-FFF2-40B4-BE49-F238E27FC236}">
                    <a16:creationId xmlns:a16="http://schemas.microsoft.com/office/drawing/2014/main" id="{DF0F31E9-2EC8-0943-ADC1-80DDAD980C61}"/>
                  </a:ext>
                </a:extLst>
              </p:cNvPr>
              <p:cNvSpPr>
                <a:spLocks noChangeShapeType="1"/>
              </p:cNvSpPr>
              <p:nvPr/>
            </p:nvSpPr>
            <p:spPr bwMode="auto">
              <a:xfrm>
                <a:off x="4286" y="1933"/>
                <a:ext cx="272"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2" name="Line 14">
                <a:extLst>
                  <a:ext uri="{FF2B5EF4-FFF2-40B4-BE49-F238E27FC236}">
                    <a16:creationId xmlns:a16="http://schemas.microsoft.com/office/drawing/2014/main" id="{7AF7D14C-71AF-184E-BA34-38F498CE9112}"/>
                  </a:ext>
                </a:extLst>
              </p:cNvPr>
              <p:cNvSpPr>
                <a:spLocks noChangeShapeType="1"/>
              </p:cNvSpPr>
              <p:nvPr/>
            </p:nvSpPr>
            <p:spPr bwMode="auto">
              <a:xfrm>
                <a:off x="4558" y="2296"/>
                <a:ext cx="272"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2" name="Text Box 2">
            <a:extLst>
              <a:ext uri="{FF2B5EF4-FFF2-40B4-BE49-F238E27FC236}">
                <a16:creationId xmlns:a16="http://schemas.microsoft.com/office/drawing/2014/main" id="{0B4C1CE2-4069-0F86-3672-E96845CE40AD}"/>
              </a:ext>
            </a:extLst>
          </p:cNvPr>
          <p:cNvSpPr txBox="1">
            <a:spLocks noChangeArrowheads="1"/>
          </p:cNvSpPr>
          <p:nvPr/>
        </p:nvSpPr>
        <p:spPr bwMode="auto">
          <a:xfrm>
            <a:off x="323528" y="188640"/>
            <a:ext cx="8445499" cy="584775"/>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pitchFamily="18" charset="0"/>
                <a:ea typeface="黑体" pitchFamily="2" charset="-122"/>
              </a:defRPr>
            </a:lvl1pPr>
            <a:lvl2pPr marL="742950" indent="-285750" eaLnBrk="0" hangingPunct="0">
              <a:defRPr kumimoji="1" sz="2400">
                <a:solidFill>
                  <a:schemeClr val="tx1"/>
                </a:solidFill>
                <a:latin typeface="Times New Roman" pitchFamily="18" charset="0"/>
                <a:ea typeface="黑体" pitchFamily="2" charset="-122"/>
              </a:defRPr>
            </a:lvl2pPr>
            <a:lvl3pPr marL="1143000" indent="-228600" eaLnBrk="0" hangingPunct="0">
              <a:defRPr kumimoji="1" sz="2400">
                <a:solidFill>
                  <a:schemeClr val="tx1"/>
                </a:solidFill>
                <a:latin typeface="Times New Roman" pitchFamily="18" charset="0"/>
                <a:ea typeface="黑体" pitchFamily="2" charset="-122"/>
              </a:defRPr>
            </a:lvl3pPr>
            <a:lvl4pPr marL="1600200" indent="-228600" eaLnBrk="0" hangingPunct="0">
              <a:defRPr kumimoji="1" sz="2400">
                <a:solidFill>
                  <a:schemeClr val="tx1"/>
                </a:solidFill>
                <a:latin typeface="Times New Roman" pitchFamily="18" charset="0"/>
                <a:ea typeface="黑体" pitchFamily="2" charset="-122"/>
              </a:defRPr>
            </a:lvl4pPr>
            <a:lvl5pPr marL="2057400" indent="-228600" eaLnBrk="0" hangingPunct="0">
              <a:defRPr kumimoji="1" sz="2400">
                <a:solidFill>
                  <a:schemeClr val="tx1"/>
                </a:solidFill>
                <a:latin typeface="Times New Roman" pitchFamily="18" charset="0"/>
                <a:ea typeface="黑体" pitchFamily="2"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黑体" pitchFamily="2" charset="-122"/>
              </a:defRPr>
            </a:lvl9pPr>
          </a:lstStyle>
          <a:p>
            <a:pPr algn="ctr" eaLnBrk="1" hangingPunct="1">
              <a:defRPr/>
            </a:pPr>
            <a:r>
              <a:rPr kumimoji="0" lang="zh-CN" altLang="en-US" sz="3200" b="1" dirty="0">
                <a:solidFill>
                  <a:srgbClr val="CC0000"/>
                </a:solidFill>
                <a:effectLst>
                  <a:outerShdw blurRad="38100" dist="38100" dir="2700000" algn="tl">
                    <a:srgbClr val="C0C0C0"/>
                  </a:outerShdw>
                </a:effectLst>
              </a:rPr>
              <a:t>第十一章    元素化学概论</a:t>
            </a:r>
          </a:p>
        </p:txBody>
      </p:sp>
      <p:sp>
        <p:nvSpPr>
          <p:cNvPr id="3" name="Text Box 3">
            <a:extLst>
              <a:ext uri="{FF2B5EF4-FFF2-40B4-BE49-F238E27FC236}">
                <a16:creationId xmlns:a16="http://schemas.microsoft.com/office/drawing/2014/main" id="{991B0198-2E15-69ED-5F56-D9E8134140F0}"/>
              </a:ext>
            </a:extLst>
          </p:cNvPr>
          <p:cNvSpPr txBox="1">
            <a:spLocks noChangeArrowheads="1"/>
          </p:cNvSpPr>
          <p:nvPr/>
        </p:nvSpPr>
        <p:spPr bwMode="auto">
          <a:xfrm>
            <a:off x="693728" y="818034"/>
            <a:ext cx="7920880" cy="2234458"/>
          </a:xfrm>
          <a:prstGeom prst="rect">
            <a:avLst/>
          </a:prstGeom>
          <a:noFill/>
          <a:ln w="9525">
            <a:noFill/>
            <a:miter lim="800000"/>
            <a:headEnd/>
            <a:tailEnd/>
          </a:ln>
          <a:effectLst/>
        </p:spPr>
        <p:txBody>
          <a:bodyPr wrap="square">
            <a:spAutoFit/>
          </a:bodyPr>
          <a:lstStyle>
            <a:lvl1pPr eaLnBrk="0" hangingPunct="0">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spcAft>
                <a:spcPct val="20000"/>
              </a:spcAft>
              <a:buFontTx/>
              <a:buNone/>
              <a:defRPr/>
            </a:pPr>
            <a:r>
              <a:rPr kumimoji="0" lang="en-US" altLang="zh-CN" sz="2400" b="0" dirty="0">
                <a:solidFill>
                  <a:schemeClr val="bg1">
                    <a:lumMod val="75000"/>
                  </a:schemeClr>
                </a:solidFill>
                <a:latin typeface="Arial" panose="020B0604020202020204" pitchFamily="34" charset="0"/>
                <a:ea typeface="黑体" panose="02010609060101010101" pitchFamily="49" charset="-122"/>
              </a:rPr>
              <a:t>11.1   </a:t>
            </a:r>
            <a:r>
              <a:rPr kumimoji="0" lang="zh-CN" altLang="en-US" sz="2400" b="0" dirty="0">
                <a:solidFill>
                  <a:schemeClr val="bg1">
                    <a:lumMod val="75000"/>
                  </a:schemeClr>
                </a:solidFill>
                <a:latin typeface="Arial" panose="020B0604020202020204" pitchFamily="34" charset="0"/>
                <a:ea typeface="黑体" panose="02010609060101010101" pitchFamily="49" charset="-122"/>
              </a:rPr>
              <a:t>元素在自然界中的存在形态及丰度</a:t>
            </a:r>
          </a:p>
          <a:p>
            <a:pPr eaLnBrk="1" hangingPunct="1">
              <a:spcBef>
                <a:spcPct val="0"/>
              </a:spcBef>
              <a:spcAft>
                <a:spcPct val="20000"/>
              </a:spcAft>
              <a:buNone/>
              <a:defRPr/>
            </a:pPr>
            <a:r>
              <a:rPr kumimoji="0" lang="en-US" altLang="zh-Hans" sz="2400" b="0" dirty="0">
                <a:solidFill>
                  <a:schemeClr val="bg1">
                    <a:lumMod val="75000"/>
                  </a:schemeClr>
                </a:solidFill>
                <a:latin typeface="Arial" panose="020B0604020202020204" pitchFamily="34" charset="0"/>
                <a:ea typeface="黑体" panose="02010609060101010101" pitchFamily="49" charset="-122"/>
              </a:rPr>
              <a:t>1</a:t>
            </a:r>
            <a:r>
              <a:rPr kumimoji="0" lang="en-US" altLang="zh-CN" sz="2400" b="0" dirty="0">
                <a:solidFill>
                  <a:schemeClr val="bg1">
                    <a:lumMod val="75000"/>
                  </a:schemeClr>
                </a:solidFill>
                <a:latin typeface="Arial" panose="020B0604020202020204" pitchFamily="34" charset="0"/>
                <a:ea typeface="黑体" panose="02010609060101010101" pitchFamily="49" charset="-122"/>
              </a:rPr>
              <a:t>1</a:t>
            </a:r>
            <a:r>
              <a:rPr kumimoji="0" lang="en-US" altLang="zh-Hans" sz="2400" b="0" dirty="0">
                <a:solidFill>
                  <a:schemeClr val="bg1">
                    <a:lumMod val="75000"/>
                  </a:schemeClr>
                </a:solidFill>
                <a:latin typeface="Arial" panose="020B0604020202020204" pitchFamily="34" charset="0"/>
                <a:ea typeface="黑体" panose="02010609060101010101" pitchFamily="49" charset="-122"/>
              </a:rPr>
              <a:t>.2</a:t>
            </a:r>
            <a:r>
              <a:rPr kumimoji="0" lang="zh-Hans" altLang="en-US" sz="2400" b="0" dirty="0">
                <a:solidFill>
                  <a:schemeClr val="bg1">
                    <a:lumMod val="75000"/>
                  </a:schemeClr>
                </a:solidFill>
                <a:latin typeface="Arial" panose="020B0604020202020204" pitchFamily="34" charset="0"/>
                <a:ea typeface="黑体" panose="02010609060101010101" pitchFamily="49" charset="-122"/>
              </a:rPr>
              <a:t>   </a:t>
            </a:r>
            <a:r>
              <a:rPr kumimoji="0" lang="en-US" altLang="zh-CN" sz="2400" b="0" i="1" dirty="0">
                <a:solidFill>
                  <a:schemeClr val="bg1">
                    <a:lumMod val="75000"/>
                  </a:schemeClr>
                </a:solidFill>
                <a:latin typeface="Arial" panose="020B0604020202020204" pitchFamily="34" charset="0"/>
                <a:ea typeface="黑体" panose="02010609060101010101" pitchFamily="49" charset="-122"/>
              </a:rPr>
              <a:t>s</a:t>
            </a:r>
            <a:r>
              <a:rPr kumimoji="0" lang="en-US" altLang="zh-CN" sz="2400" b="0" dirty="0">
                <a:solidFill>
                  <a:schemeClr val="bg1">
                    <a:lumMod val="75000"/>
                  </a:schemeClr>
                </a:solidFill>
                <a:latin typeface="Arial" panose="020B0604020202020204" pitchFamily="34" charset="0"/>
                <a:ea typeface="黑体" panose="02010609060101010101" pitchFamily="49" charset="-122"/>
              </a:rPr>
              <a:t> </a:t>
            </a:r>
            <a:r>
              <a:rPr kumimoji="0" lang="zh-CN" altLang="en-US" sz="2400" b="0" dirty="0">
                <a:solidFill>
                  <a:schemeClr val="bg1">
                    <a:lumMod val="75000"/>
                  </a:schemeClr>
                </a:solidFill>
                <a:latin typeface="Arial" panose="020B0604020202020204" pitchFamily="34" charset="0"/>
                <a:ea typeface="黑体" panose="02010609060101010101" pitchFamily="49" charset="-122"/>
              </a:rPr>
              <a:t>区元素</a:t>
            </a:r>
            <a:endParaRPr kumimoji="0" lang="en-US" altLang="zh-Hans" sz="2400" b="0" dirty="0">
              <a:solidFill>
                <a:schemeClr val="bg1">
                  <a:lumMod val="75000"/>
                </a:schemeClr>
              </a:solidFill>
              <a:latin typeface="Arial" panose="020B0604020202020204" pitchFamily="34" charset="0"/>
              <a:ea typeface="黑体" panose="02010609060101010101" pitchFamily="49" charset="-122"/>
            </a:endParaRPr>
          </a:p>
          <a:p>
            <a:pPr eaLnBrk="1" hangingPunct="1">
              <a:spcBef>
                <a:spcPct val="0"/>
              </a:spcBef>
              <a:spcAft>
                <a:spcPct val="20000"/>
              </a:spcAft>
              <a:buNone/>
              <a:defRPr/>
            </a:pPr>
            <a:r>
              <a:rPr kumimoji="0" lang="en-US" altLang="zh-CN" sz="24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黑体" panose="02010609060101010101" pitchFamily="49" charset="-122"/>
              </a:rPr>
              <a:t>11.3   </a:t>
            </a:r>
            <a:r>
              <a:rPr kumimoji="0" lang="en-US" altLang="zh-CN" sz="2400" i="1"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黑体" panose="02010609060101010101" pitchFamily="49" charset="-122"/>
              </a:rPr>
              <a:t>p</a:t>
            </a:r>
            <a:r>
              <a:rPr kumimoji="0" lang="en-US" altLang="zh-CN" sz="24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黑体" panose="02010609060101010101" pitchFamily="49" charset="-122"/>
              </a:rPr>
              <a:t> </a:t>
            </a:r>
            <a:r>
              <a:rPr kumimoji="0" lang="zh-CN" altLang="en-US" sz="24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黑体" panose="02010609060101010101" pitchFamily="49" charset="-122"/>
              </a:rPr>
              <a:t>区元素</a:t>
            </a:r>
            <a:endParaRPr kumimoji="0" lang="en-US" altLang="zh-CN" sz="2400" dirty="0">
              <a:ln w="0"/>
              <a:solidFill>
                <a:schemeClr val="accent1"/>
              </a:solidFill>
              <a:effectLst>
                <a:outerShdw blurRad="38100" dist="25400" dir="5400000" algn="ctr" rotWithShape="0">
                  <a:srgbClr val="6E747A">
                    <a:alpha val="43000"/>
                  </a:srgbClr>
                </a:outerShdw>
              </a:effectLst>
              <a:latin typeface="Arial" panose="020B0604020202020204" pitchFamily="34" charset="0"/>
              <a:ea typeface="黑体" panose="02010609060101010101" pitchFamily="49" charset="-122"/>
            </a:endParaRPr>
          </a:p>
          <a:p>
            <a:pPr eaLnBrk="1" hangingPunct="1">
              <a:spcBef>
                <a:spcPct val="0"/>
              </a:spcBef>
              <a:spcAft>
                <a:spcPct val="20000"/>
              </a:spcAft>
              <a:buFontTx/>
              <a:buNone/>
              <a:defRPr/>
            </a:pPr>
            <a:r>
              <a:rPr kumimoji="0" lang="en-US" altLang="zh-Hans" sz="2400" b="0" dirty="0">
                <a:solidFill>
                  <a:schemeClr val="bg1">
                    <a:lumMod val="75000"/>
                  </a:schemeClr>
                </a:solidFill>
                <a:latin typeface="Arial" panose="020B0604020202020204" pitchFamily="34" charset="0"/>
                <a:ea typeface="黑体" panose="02010609060101010101" pitchFamily="49" charset="-122"/>
              </a:rPr>
              <a:t>1</a:t>
            </a:r>
            <a:r>
              <a:rPr kumimoji="0" lang="en-US" altLang="zh-CN" sz="2400" b="0" dirty="0">
                <a:solidFill>
                  <a:schemeClr val="bg1">
                    <a:lumMod val="75000"/>
                  </a:schemeClr>
                </a:solidFill>
                <a:latin typeface="Arial" panose="020B0604020202020204" pitchFamily="34" charset="0"/>
                <a:ea typeface="黑体" panose="02010609060101010101" pitchFamily="49" charset="-122"/>
              </a:rPr>
              <a:t>1</a:t>
            </a:r>
            <a:r>
              <a:rPr kumimoji="0" lang="en-US" altLang="zh-Hans" sz="2400" b="0" dirty="0">
                <a:solidFill>
                  <a:schemeClr val="bg1">
                    <a:lumMod val="75000"/>
                  </a:schemeClr>
                </a:solidFill>
                <a:latin typeface="Arial" panose="020B0604020202020204" pitchFamily="34" charset="0"/>
                <a:ea typeface="黑体" panose="02010609060101010101" pitchFamily="49" charset="-122"/>
              </a:rPr>
              <a:t>.4   </a:t>
            </a:r>
            <a:r>
              <a:rPr kumimoji="0" lang="en-US" altLang="zh-Hans" sz="2400" b="0" i="1" dirty="0">
                <a:solidFill>
                  <a:schemeClr val="bg1">
                    <a:lumMod val="75000"/>
                  </a:schemeClr>
                </a:solidFill>
                <a:latin typeface="Arial" panose="020B0604020202020204" pitchFamily="34" charset="0"/>
                <a:ea typeface="黑体" panose="02010609060101010101" pitchFamily="49" charset="-122"/>
              </a:rPr>
              <a:t>d</a:t>
            </a:r>
            <a:r>
              <a:rPr kumimoji="0" lang="zh-CN" altLang="en-US" sz="2400" b="0" dirty="0">
                <a:solidFill>
                  <a:schemeClr val="bg1">
                    <a:lumMod val="75000"/>
                  </a:schemeClr>
                </a:solidFill>
                <a:latin typeface="Arial" panose="020B0604020202020204" pitchFamily="34" charset="0"/>
                <a:ea typeface="黑体" panose="02010609060101010101" pitchFamily="49" charset="-122"/>
              </a:rPr>
              <a:t> 区元素</a:t>
            </a:r>
            <a:endParaRPr kumimoji="0" lang="en-US" altLang="zh-CN" sz="2400" b="0" dirty="0">
              <a:solidFill>
                <a:schemeClr val="bg1">
                  <a:lumMod val="75000"/>
                </a:schemeClr>
              </a:solidFill>
              <a:latin typeface="Arial" panose="020B0604020202020204" pitchFamily="34" charset="0"/>
              <a:ea typeface="黑体" panose="02010609060101010101" pitchFamily="49" charset="-122"/>
            </a:endParaRPr>
          </a:p>
          <a:p>
            <a:pPr eaLnBrk="1" hangingPunct="1">
              <a:spcBef>
                <a:spcPct val="0"/>
              </a:spcBef>
              <a:spcAft>
                <a:spcPct val="20000"/>
              </a:spcAft>
              <a:buFontTx/>
              <a:buNone/>
              <a:defRPr/>
            </a:pPr>
            <a:r>
              <a:rPr kumimoji="0" lang="en-US" altLang="zh-CN" sz="2400" b="0" dirty="0">
                <a:solidFill>
                  <a:schemeClr val="bg1">
                    <a:lumMod val="75000"/>
                  </a:schemeClr>
                </a:solidFill>
                <a:latin typeface="Arial" panose="020B0604020202020204" pitchFamily="34" charset="0"/>
                <a:ea typeface="黑体" panose="02010609060101010101" pitchFamily="49" charset="-122"/>
              </a:rPr>
              <a:t>11.5</a:t>
            </a:r>
            <a:r>
              <a:rPr kumimoji="0" lang="zh-CN" altLang="en-US" sz="2400" b="0" dirty="0">
                <a:solidFill>
                  <a:schemeClr val="bg1">
                    <a:lumMod val="75000"/>
                  </a:schemeClr>
                </a:solidFill>
                <a:latin typeface="Arial" panose="020B0604020202020204" pitchFamily="34" charset="0"/>
                <a:ea typeface="黑体" panose="02010609060101010101" pitchFamily="49" charset="-122"/>
              </a:rPr>
              <a:t>   </a:t>
            </a:r>
            <a:r>
              <a:rPr kumimoji="0" lang="en-US" altLang="zh-CN" sz="2400" b="0" i="1" dirty="0">
                <a:solidFill>
                  <a:schemeClr val="bg1">
                    <a:lumMod val="75000"/>
                  </a:schemeClr>
                </a:solidFill>
                <a:latin typeface="Arial" panose="020B0604020202020204" pitchFamily="34" charset="0"/>
                <a:ea typeface="黑体" panose="02010609060101010101" pitchFamily="49" charset="-122"/>
              </a:rPr>
              <a:t>f</a:t>
            </a:r>
            <a:r>
              <a:rPr kumimoji="0" lang="zh-CN" altLang="en-US" sz="2400" b="0" dirty="0">
                <a:solidFill>
                  <a:schemeClr val="bg1">
                    <a:lumMod val="75000"/>
                  </a:schemeClr>
                </a:solidFill>
                <a:latin typeface="Arial" panose="020B0604020202020204" pitchFamily="34" charset="0"/>
                <a:ea typeface="黑体" panose="02010609060101010101" pitchFamily="49" charset="-122"/>
              </a:rPr>
              <a:t>  区元素</a:t>
            </a:r>
            <a:endParaRPr kumimoji="0" lang="en-US" altLang="zh-Hans" sz="2400" b="0" dirty="0">
              <a:solidFill>
                <a:schemeClr val="bg1">
                  <a:lumMod val="75000"/>
                </a:schemeClr>
              </a:solidFill>
              <a:latin typeface="Arial" panose="020B0604020202020204" pitchFamily="34" charset="0"/>
              <a:ea typeface="黑体" panose="02010609060101010101" pitchFamily="49" charset="-122"/>
            </a:endParaRPr>
          </a:p>
        </p:txBody>
      </p:sp>
      <p:sp>
        <p:nvSpPr>
          <p:cNvPr id="4" name="右箭头 3">
            <a:extLst>
              <a:ext uri="{FF2B5EF4-FFF2-40B4-BE49-F238E27FC236}">
                <a16:creationId xmlns:a16="http://schemas.microsoft.com/office/drawing/2014/main" id="{F73D4649-6843-810D-2F7C-A547AED13895}"/>
              </a:ext>
            </a:extLst>
          </p:cNvPr>
          <p:cNvSpPr/>
          <p:nvPr/>
        </p:nvSpPr>
        <p:spPr>
          <a:xfrm rot="1599668">
            <a:off x="2714481" y="2577798"/>
            <a:ext cx="3146785" cy="2426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0446949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3FE0EAE-7704-B549-A258-1044CF1C928B}"/>
              </a:ext>
            </a:extLst>
          </p:cNvPr>
          <p:cNvSpPr>
            <a:spLocks noGrp="1"/>
          </p:cNvSpPr>
          <p:nvPr>
            <p:ph type="sldNum" sz="quarter" idx="12"/>
          </p:nvPr>
        </p:nvSpPr>
        <p:spPr/>
        <p:txBody>
          <a:bodyPr/>
          <a:lstStyle/>
          <a:p>
            <a:fld id="{F32996CC-1D28-6241-8C6B-4A2C005E6D1D}" type="slidenum">
              <a:rPr lang="en-US" altLang="zh-CN" smtClean="0"/>
              <a:pPr/>
              <a:t>20</a:t>
            </a:fld>
            <a:endParaRPr lang="en-US" altLang="zh-CN"/>
          </a:p>
        </p:txBody>
      </p:sp>
      <p:sp>
        <p:nvSpPr>
          <p:cNvPr id="3" name="Text Box 2">
            <a:extLst>
              <a:ext uri="{FF2B5EF4-FFF2-40B4-BE49-F238E27FC236}">
                <a16:creationId xmlns:a16="http://schemas.microsoft.com/office/drawing/2014/main" id="{915C6539-B199-8D48-8277-42F55EDEF2BA}"/>
              </a:ext>
            </a:extLst>
          </p:cNvPr>
          <p:cNvSpPr txBox="1">
            <a:spLocks noChangeArrowheads="1"/>
          </p:cNvSpPr>
          <p:nvPr/>
        </p:nvSpPr>
        <p:spPr bwMode="auto">
          <a:xfrm>
            <a:off x="233883" y="1251337"/>
            <a:ext cx="8226549"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pPr>
            <a:r>
              <a:rPr lang="zh-CN" altLang="en-US" sz="2800" b="1" dirty="0">
                <a:latin typeface="Times New Roman" panose="02020603050405020304" pitchFamily="18" charset="0"/>
                <a:ea typeface="Heiti SC Medium" pitchFamily="2" charset="-128"/>
                <a:cs typeface="Times New Roman" panose="02020603050405020304" pitchFamily="18" charset="0"/>
              </a:rPr>
              <a:t>硼的外层电子电子排布为</a:t>
            </a:r>
            <a:r>
              <a:rPr lang="en-US" altLang="zh-CN" sz="2800" b="1" dirty="0">
                <a:latin typeface="Times New Roman" panose="02020603050405020304" pitchFamily="18" charset="0"/>
                <a:ea typeface="Heiti SC Medium" pitchFamily="2" charset="-128"/>
                <a:cs typeface="Times New Roman" panose="02020603050405020304" pitchFamily="18" charset="0"/>
              </a:rPr>
              <a:t>1s</a:t>
            </a:r>
            <a:r>
              <a:rPr lang="en-US" altLang="zh-CN" sz="2800" b="1" baseline="30000" dirty="0">
                <a:latin typeface="Times New Roman" panose="02020603050405020304" pitchFamily="18" charset="0"/>
                <a:ea typeface="Heiti SC Medium" pitchFamily="2" charset="-128"/>
                <a:cs typeface="Times New Roman" panose="02020603050405020304" pitchFamily="18" charset="0"/>
              </a:rPr>
              <a:t>2</a:t>
            </a:r>
            <a:r>
              <a:rPr lang="en-US" altLang="zh-CN" sz="2800" b="1" dirty="0">
                <a:latin typeface="Times New Roman" panose="02020603050405020304" pitchFamily="18" charset="0"/>
                <a:ea typeface="Heiti SC Medium" pitchFamily="2" charset="-128"/>
                <a:cs typeface="Times New Roman" panose="02020603050405020304" pitchFamily="18" charset="0"/>
              </a:rPr>
              <a:t>2s</a:t>
            </a:r>
            <a:r>
              <a:rPr lang="en-US" altLang="zh-CN" sz="2800" b="1" baseline="30000" dirty="0">
                <a:latin typeface="Times New Roman" panose="02020603050405020304" pitchFamily="18" charset="0"/>
                <a:ea typeface="Heiti SC Medium" pitchFamily="2" charset="-128"/>
                <a:cs typeface="Times New Roman" panose="02020603050405020304" pitchFamily="18" charset="0"/>
              </a:rPr>
              <a:t>2</a:t>
            </a:r>
            <a:r>
              <a:rPr lang="en-US" altLang="zh-CN" sz="2800" b="1" dirty="0">
                <a:latin typeface="Times New Roman" panose="02020603050405020304" pitchFamily="18" charset="0"/>
                <a:ea typeface="Heiti SC Medium" pitchFamily="2" charset="-128"/>
                <a:cs typeface="Times New Roman" panose="02020603050405020304" pitchFamily="18" charset="0"/>
              </a:rPr>
              <a:t>2p</a:t>
            </a:r>
            <a:r>
              <a:rPr lang="en-US" altLang="zh-CN" sz="2800" b="1" baseline="30000" dirty="0">
                <a:latin typeface="Times New Roman" panose="02020603050405020304" pitchFamily="18" charset="0"/>
                <a:ea typeface="Heiti SC Medium" pitchFamily="2" charset="-128"/>
                <a:cs typeface="Times New Roman" panose="02020603050405020304" pitchFamily="18" charset="0"/>
              </a:rPr>
              <a:t>1</a:t>
            </a:r>
            <a:r>
              <a:rPr lang="zh-CN" altLang="en-US" sz="2800" b="1" dirty="0">
                <a:latin typeface="Times New Roman" panose="02020603050405020304" pitchFamily="18" charset="0"/>
                <a:ea typeface="Heiti SC Medium" pitchFamily="2" charset="-128"/>
                <a:cs typeface="Times New Roman" panose="02020603050405020304" pitchFamily="18" charset="0"/>
              </a:rPr>
              <a:t>。</a:t>
            </a:r>
          </a:p>
          <a:p>
            <a:pPr marL="514350" indent="-514350" algn="just">
              <a:spcBef>
                <a:spcPct val="50000"/>
              </a:spcBef>
              <a:buFont typeface="+mj-ea"/>
              <a:buAutoNum type="circleNumDbPlain" startAt="3"/>
            </a:pPr>
            <a:r>
              <a:rPr lang="zh-CN" altLang="en-US" sz="2800" b="1" dirty="0">
                <a:solidFill>
                  <a:srgbClr val="0000FF"/>
                </a:solidFill>
                <a:latin typeface="Times New Roman" panose="02020603050405020304" pitchFamily="18" charset="0"/>
                <a:ea typeface="Heiti SC Medium" pitchFamily="2" charset="-128"/>
                <a:cs typeface="Times New Roman" panose="02020603050405020304" pitchFamily="18" charset="0"/>
              </a:rPr>
              <a:t>缺电子特征</a:t>
            </a:r>
            <a:r>
              <a:rPr lang="zh-Hans" altLang="en-US" sz="2800" b="1" dirty="0">
                <a:solidFill>
                  <a:srgbClr val="0000FF"/>
                </a:solidFill>
                <a:latin typeface="Times New Roman" panose="02020603050405020304" pitchFamily="18" charset="0"/>
                <a:ea typeface="Heiti SC Medium" pitchFamily="2" charset="-128"/>
                <a:cs typeface="Times New Roman" panose="02020603050405020304" pitchFamily="18" charset="0"/>
              </a:rPr>
              <a:t>，</a:t>
            </a:r>
            <a:r>
              <a:rPr lang="zh-CN" altLang="en-US" sz="2800" b="1" dirty="0">
                <a:solidFill>
                  <a:srgbClr val="0000FF"/>
                </a:solidFill>
                <a:latin typeface="Times New Roman" panose="02020603050405020304" pitchFamily="18" charset="0"/>
                <a:ea typeface="Heiti SC Medium" pitchFamily="2" charset="-128"/>
                <a:cs typeface="Times New Roman" panose="02020603050405020304" pitchFamily="18" charset="0"/>
              </a:rPr>
              <a:t>能够形成多中心键</a:t>
            </a:r>
          </a:p>
        </p:txBody>
      </p:sp>
      <p:sp>
        <p:nvSpPr>
          <p:cNvPr id="4" name="Rectangle 7">
            <a:extLst>
              <a:ext uri="{FF2B5EF4-FFF2-40B4-BE49-F238E27FC236}">
                <a16:creationId xmlns:a16="http://schemas.microsoft.com/office/drawing/2014/main" id="{49BFC2FB-3FEF-9745-898D-5E50102FD72D}"/>
              </a:ext>
            </a:extLst>
          </p:cNvPr>
          <p:cNvSpPr txBox="1">
            <a:spLocks noChangeArrowheads="1"/>
          </p:cNvSpPr>
          <p:nvPr/>
        </p:nvSpPr>
        <p:spPr>
          <a:xfrm>
            <a:off x="2237162" y="175000"/>
            <a:ext cx="4032348" cy="648815"/>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kumimoji="0" lang="zh-CN" altLang="en-US" sz="3200" dirty="0">
                <a:solidFill>
                  <a:srgbClr val="C00000"/>
                </a:solidFill>
                <a:latin typeface="Heiti SC Medium" pitchFamily="2" charset="-128"/>
                <a:ea typeface="Heiti SC Medium" pitchFamily="2" charset="-128"/>
              </a:rPr>
              <a:t>硼元素</a:t>
            </a:r>
            <a:r>
              <a:rPr kumimoji="0" lang="zh-Hans" altLang="en-US" sz="3200" dirty="0">
                <a:solidFill>
                  <a:srgbClr val="C00000"/>
                </a:solidFill>
                <a:latin typeface="Heiti SC Medium" pitchFamily="2" charset="-128"/>
                <a:ea typeface="Heiti SC Medium" pitchFamily="2" charset="-128"/>
              </a:rPr>
              <a:t>成键特点</a:t>
            </a:r>
            <a:endParaRPr kumimoji="0" lang="zh-CN" altLang="en-US" sz="3200" dirty="0">
              <a:solidFill>
                <a:srgbClr val="C00000"/>
              </a:solidFill>
              <a:latin typeface="Heiti SC Medium" pitchFamily="2" charset="-128"/>
              <a:ea typeface="Heiti SC Medium" pitchFamily="2" charset="-128"/>
            </a:endParaRPr>
          </a:p>
        </p:txBody>
      </p:sp>
      <p:sp>
        <p:nvSpPr>
          <p:cNvPr id="5" name="矩形 4">
            <a:extLst>
              <a:ext uri="{FF2B5EF4-FFF2-40B4-BE49-F238E27FC236}">
                <a16:creationId xmlns:a16="http://schemas.microsoft.com/office/drawing/2014/main" id="{4AF64397-051C-DD46-ABB1-D96715A4F3F2}"/>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grpSp>
        <p:nvGrpSpPr>
          <p:cNvPr id="6" name="Group 62">
            <a:extLst>
              <a:ext uri="{FF2B5EF4-FFF2-40B4-BE49-F238E27FC236}">
                <a16:creationId xmlns:a16="http://schemas.microsoft.com/office/drawing/2014/main" id="{574CDE31-7452-DF43-A21E-65C247430CFE}"/>
              </a:ext>
            </a:extLst>
          </p:cNvPr>
          <p:cNvGrpSpPr>
            <a:grpSpLocks/>
          </p:cNvGrpSpPr>
          <p:nvPr/>
        </p:nvGrpSpPr>
        <p:grpSpPr bwMode="auto">
          <a:xfrm>
            <a:off x="286072" y="3068960"/>
            <a:ext cx="8534400" cy="1416050"/>
            <a:chOff x="576" y="2016"/>
            <a:chExt cx="5376" cy="892"/>
          </a:xfrm>
        </p:grpSpPr>
        <p:sp>
          <p:nvSpPr>
            <p:cNvPr id="7" name="Text Box 24">
              <a:extLst>
                <a:ext uri="{FF2B5EF4-FFF2-40B4-BE49-F238E27FC236}">
                  <a16:creationId xmlns:a16="http://schemas.microsoft.com/office/drawing/2014/main" id="{E4BA12DE-24BC-5F40-A5C2-D171656143E9}"/>
                </a:ext>
              </a:extLst>
            </p:cNvPr>
            <p:cNvSpPr txBox="1">
              <a:spLocks noChangeArrowheads="1"/>
            </p:cNvSpPr>
            <p:nvPr/>
          </p:nvSpPr>
          <p:spPr bwMode="auto">
            <a:xfrm>
              <a:off x="576" y="2016"/>
              <a:ext cx="5376" cy="892"/>
            </a:xfrm>
            <a:prstGeom prst="rect">
              <a:avLst/>
            </a:prstGeom>
            <a:solidFill>
              <a:srgbClr val="8FFFFF"/>
            </a:solidFill>
            <a:ln w="9525">
              <a:solidFill>
                <a:srgbClr val="8FFFFF"/>
              </a:solidFill>
              <a:miter lim="800000"/>
              <a:headEnd/>
              <a:tailEnd/>
            </a:ln>
            <a:effectLst/>
          </p:spPr>
          <p:txBody>
            <a:bodyPr lIns="91425" tIns="45712" rIns="91425" bIns="45712">
              <a:spAutoFit/>
            </a:bodyPr>
            <a:lstStyle/>
            <a:p>
              <a:pPr eaLnBrk="1" hangingPunct="1">
                <a:defRPr/>
              </a:pPr>
              <a:endParaRPr lang="en-US" altLang="zh-CN" b="1">
                <a:solidFill>
                  <a:srgbClr val="0000FF"/>
                </a:solidFill>
                <a:effectLst>
                  <a:outerShdw blurRad="38100" dist="38100" dir="2700000" algn="tl">
                    <a:srgbClr val="000000"/>
                  </a:outerShdw>
                </a:effectLst>
                <a:ea typeface="黑体" pitchFamily="2" charset="-122"/>
              </a:endParaRPr>
            </a:p>
            <a:p>
              <a:pPr eaLnBrk="1" hangingPunct="1">
                <a:spcBef>
                  <a:spcPct val="30000"/>
                </a:spcBef>
                <a:defRPr/>
              </a:pPr>
              <a:r>
                <a:rPr lang="en-US" altLang="zh-CN" b="1">
                  <a:solidFill>
                    <a:srgbClr val="0000FF"/>
                  </a:solidFill>
                  <a:effectLst>
                    <a:outerShdw blurRad="38100" dist="38100" dir="2700000" algn="tl">
                      <a:srgbClr val="000000"/>
                    </a:outerShdw>
                  </a:effectLst>
                  <a:ea typeface="黑体" pitchFamily="2" charset="-122"/>
                </a:rPr>
                <a:t>B: </a:t>
              </a:r>
            </a:p>
            <a:p>
              <a:pPr eaLnBrk="1" hangingPunct="1">
                <a:spcBef>
                  <a:spcPct val="30000"/>
                </a:spcBef>
                <a:defRPr/>
              </a:pPr>
              <a:endParaRPr lang="en-US" altLang="zh-CN" b="1">
                <a:solidFill>
                  <a:srgbClr val="0000FF"/>
                </a:solidFill>
                <a:effectLst>
                  <a:outerShdw blurRad="38100" dist="38100" dir="2700000" algn="tl">
                    <a:srgbClr val="000000"/>
                  </a:outerShdw>
                </a:effectLst>
                <a:ea typeface="黑体" pitchFamily="2" charset="-122"/>
              </a:endParaRPr>
            </a:p>
          </p:txBody>
        </p:sp>
        <p:sp>
          <p:nvSpPr>
            <p:cNvPr id="8" name="Line 25">
              <a:extLst>
                <a:ext uri="{FF2B5EF4-FFF2-40B4-BE49-F238E27FC236}">
                  <a16:creationId xmlns:a16="http://schemas.microsoft.com/office/drawing/2014/main" id="{FDD6DA2B-6E1C-BB41-BFA8-35D4D1B69D0B}"/>
                </a:ext>
              </a:extLst>
            </p:cNvPr>
            <p:cNvSpPr>
              <a:spLocks noChangeShapeType="1"/>
            </p:cNvSpPr>
            <p:nvPr/>
          </p:nvSpPr>
          <p:spPr bwMode="auto">
            <a:xfrm>
              <a:off x="912" y="2520"/>
              <a:ext cx="24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9" name="Line 26">
              <a:extLst>
                <a:ext uri="{FF2B5EF4-FFF2-40B4-BE49-F238E27FC236}">
                  <a16:creationId xmlns:a16="http://schemas.microsoft.com/office/drawing/2014/main" id="{48421A65-A247-7B47-BF08-4D0CA69BBA54}"/>
                </a:ext>
              </a:extLst>
            </p:cNvPr>
            <p:cNvSpPr>
              <a:spLocks noChangeShapeType="1"/>
            </p:cNvSpPr>
            <p:nvPr/>
          </p:nvSpPr>
          <p:spPr bwMode="auto">
            <a:xfrm>
              <a:off x="1200" y="2520"/>
              <a:ext cx="24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0" name="Line 27">
              <a:extLst>
                <a:ext uri="{FF2B5EF4-FFF2-40B4-BE49-F238E27FC236}">
                  <a16:creationId xmlns:a16="http://schemas.microsoft.com/office/drawing/2014/main" id="{DB869404-76B2-324E-A704-559822FDA944}"/>
                </a:ext>
              </a:extLst>
            </p:cNvPr>
            <p:cNvSpPr>
              <a:spLocks noChangeShapeType="1"/>
            </p:cNvSpPr>
            <p:nvPr/>
          </p:nvSpPr>
          <p:spPr bwMode="auto">
            <a:xfrm>
              <a:off x="1488" y="2520"/>
              <a:ext cx="24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1" name="Line 28">
              <a:extLst>
                <a:ext uri="{FF2B5EF4-FFF2-40B4-BE49-F238E27FC236}">
                  <a16:creationId xmlns:a16="http://schemas.microsoft.com/office/drawing/2014/main" id="{7D70D3FD-3BD7-A442-AD3B-9B06CE0224E4}"/>
                </a:ext>
              </a:extLst>
            </p:cNvPr>
            <p:cNvSpPr>
              <a:spLocks noChangeShapeType="1"/>
            </p:cNvSpPr>
            <p:nvPr/>
          </p:nvSpPr>
          <p:spPr bwMode="auto">
            <a:xfrm>
              <a:off x="1776" y="2520"/>
              <a:ext cx="24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2" name="Line 30">
              <a:extLst>
                <a:ext uri="{FF2B5EF4-FFF2-40B4-BE49-F238E27FC236}">
                  <a16:creationId xmlns:a16="http://schemas.microsoft.com/office/drawing/2014/main" id="{3303E5C3-8805-174D-AC7B-7E5BF4D832C8}"/>
                </a:ext>
              </a:extLst>
            </p:cNvPr>
            <p:cNvSpPr>
              <a:spLocks noChangeShapeType="1"/>
            </p:cNvSpPr>
            <p:nvPr/>
          </p:nvSpPr>
          <p:spPr bwMode="auto">
            <a:xfrm>
              <a:off x="2760" y="2520"/>
              <a:ext cx="24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3" name="Line 31">
              <a:extLst>
                <a:ext uri="{FF2B5EF4-FFF2-40B4-BE49-F238E27FC236}">
                  <a16:creationId xmlns:a16="http://schemas.microsoft.com/office/drawing/2014/main" id="{60CD8D23-5604-4649-B37C-4F409A997056}"/>
                </a:ext>
              </a:extLst>
            </p:cNvPr>
            <p:cNvSpPr>
              <a:spLocks noChangeShapeType="1"/>
            </p:cNvSpPr>
            <p:nvPr/>
          </p:nvSpPr>
          <p:spPr bwMode="auto">
            <a:xfrm>
              <a:off x="3048" y="2520"/>
              <a:ext cx="24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4" name="Line 32">
              <a:extLst>
                <a:ext uri="{FF2B5EF4-FFF2-40B4-BE49-F238E27FC236}">
                  <a16:creationId xmlns:a16="http://schemas.microsoft.com/office/drawing/2014/main" id="{BBE8134D-121A-5D4A-916B-448D49732D7D}"/>
                </a:ext>
              </a:extLst>
            </p:cNvPr>
            <p:cNvSpPr>
              <a:spLocks noChangeShapeType="1"/>
            </p:cNvSpPr>
            <p:nvPr/>
          </p:nvSpPr>
          <p:spPr bwMode="auto">
            <a:xfrm>
              <a:off x="3336" y="2520"/>
              <a:ext cx="24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5" name="Line 33">
              <a:extLst>
                <a:ext uri="{FF2B5EF4-FFF2-40B4-BE49-F238E27FC236}">
                  <a16:creationId xmlns:a16="http://schemas.microsoft.com/office/drawing/2014/main" id="{29C1D7EA-9DE9-8A4D-9B60-E171967DB999}"/>
                </a:ext>
              </a:extLst>
            </p:cNvPr>
            <p:cNvSpPr>
              <a:spLocks noChangeShapeType="1"/>
            </p:cNvSpPr>
            <p:nvPr/>
          </p:nvSpPr>
          <p:spPr bwMode="auto">
            <a:xfrm>
              <a:off x="3624" y="2520"/>
              <a:ext cx="24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6" name="Line 35">
              <a:extLst>
                <a:ext uri="{FF2B5EF4-FFF2-40B4-BE49-F238E27FC236}">
                  <a16:creationId xmlns:a16="http://schemas.microsoft.com/office/drawing/2014/main" id="{9E7C45DD-AC35-B04E-890D-DE41F621B55C}"/>
                </a:ext>
              </a:extLst>
            </p:cNvPr>
            <p:cNvSpPr>
              <a:spLocks noChangeShapeType="1"/>
            </p:cNvSpPr>
            <p:nvPr/>
          </p:nvSpPr>
          <p:spPr bwMode="auto">
            <a:xfrm>
              <a:off x="4758" y="2520"/>
              <a:ext cx="24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7" name="Line 36">
              <a:extLst>
                <a:ext uri="{FF2B5EF4-FFF2-40B4-BE49-F238E27FC236}">
                  <a16:creationId xmlns:a16="http://schemas.microsoft.com/office/drawing/2014/main" id="{03EFB825-F64B-9045-BE76-5C67F99128E8}"/>
                </a:ext>
              </a:extLst>
            </p:cNvPr>
            <p:cNvSpPr>
              <a:spLocks noChangeShapeType="1"/>
            </p:cNvSpPr>
            <p:nvPr/>
          </p:nvSpPr>
          <p:spPr bwMode="auto">
            <a:xfrm>
              <a:off x="5046" y="2520"/>
              <a:ext cx="24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8" name="Line 37">
              <a:extLst>
                <a:ext uri="{FF2B5EF4-FFF2-40B4-BE49-F238E27FC236}">
                  <a16:creationId xmlns:a16="http://schemas.microsoft.com/office/drawing/2014/main" id="{A7BF0263-798B-D74E-AC35-1DA36EE58ECE}"/>
                </a:ext>
              </a:extLst>
            </p:cNvPr>
            <p:cNvSpPr>
              <a:spLocks noChangeShapeType="1"/>
            </p:cNvSpPr>
            <p:nvPr/>
          </p:nvSpPr>
          <p:spPr bwMode="auto">
            <a:xfrm>
              <a:off x="5334" y="2520"/>
              <a:ext cx="24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19" name="Line 38">
              <a:extLst>
                <a:ext uri="{FF2B5EF4-FFF2-40B4-BE49-F238E27FC236}">
                  <a16:creationId xmlns:a16="http://schemas.microsoft.com/office/drawing/2014/main" id="{1C48D1F1-B7AA-3644-80C6-932007919A2B}"/>
                </a:ext>
              </a:extLst>
            </p:cNvPr>
            <p:cNvSpPr>
              <a:spLocks noChangeShapeType="1"/>
            </p:cNvSpPr>
            <p:nvPr/>
          </p:nvSpPr>
          <p:spPr bwMode="auto">
            <a:xfrm>
              <a:off x="5622" y="2520"/>
              <a:ext cx="240" cy="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20" name="Line 42">
              <a:extLst>
                <a:ext uri="{FF2B5EF4-FFF2-40B4-BE49-F238E27FC236}">
                  <a16:creationId xmlns:a16="http://schemas.microsoft.com/office/drawing/2014/main" id="{A893325A-D0FD-6445-B165-8F9E3A68FC92}"/>
                </a:ext>
              </a:extLst>
            </p:cNvPr>
            <p:cNvSpPr>
              <a:spLocks noChangeShapeType="1"/>
            </p:cNvSpPr>
            <p:nvPr/>
          </p:nvSpPr>
          <p:spPr bwMode="auto">
            <a:xfrm>
              <a:off x="2076" y="2520"/>
              <a:ext cx="635" cy="0"/>
            </a:xfrm>
            <a:prstGeom prst="line">
              <a:avLst/>
            </a:prstGeom>
            <a:noFill/>
            <a:ln w="57150">
              <a:solidFill>
                <a:srgbClr val="FF00FF"/>
              </a:solidFill>
              <a:round/>
              <a:headEnd/>
              <a:tailEnd type="triangle" w="med" len="me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21" name="Line 43">
              <a:extLst>
                <a:ext uri="{FF2B5EF4-FFF2-40B4-BE49-F238E27FC236}">
                  <a16:creationId xmlns:a16="http://schemas.microsoft.com/office/drawing/2014/main" id="{0196A0D6-C101-FC40-8E9D-CDE6F2309D2B}"/>
                </a:ext>
              </a:extLst>
            </p:cNvPr>
            <p:cNvSpPr>
              <a:spLocks noChangeShapeType="1"/>
            </p:cNvSpPr>
            <p:nvPr/>
          </p:nvSpPr>
          <p:spPr bwMode="auto">
            <a:xfrm>
              <a:off x="1002" y="2328"/>
              <a:ext cx="0" cy="192"/>
            </a:xfrm>
            <a:prstGeom prst="line">
              <a:avLst/>
            </a:prstGeom>
            <a:noFill/>
            <a:ln w="28575">
              <a:solidFill>
                <a:srgbClr val="FF0000"/>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22" name="Line 44">
              <a:extLst>
                <a:ext uri="{FF2B5EF4-FFF2-40B4-BE49-F238E27FC236}">
                  <a16:creationId xmlns:a16="http://schemas.microsoft.com/office/drawing/2014/main" id="{B688AE41-94C9-DE46-8EA6-C7B33C7E0337}"/>
                </a:ext>
              </a:extLst>
            </p:cNvPr>
            <p:cNvSpPr>
              <a:spLocks noChangeShapeType="1"/>
            </p:cNvSpPr>
            <p:nvPr/>
          </p:nvSpPr>
          <p:spPr bwMode="auto">
            <a:xfrm rot="10800000">
              <a:off x="1056" y="2316"/>
              <a:ext cx="0" cy="192"/>
            </a:xfrm>
            <a:prstGeom prst="line">
              <a:avLst/>
            </a:prstGeom>
            <a:noFill/>
            <a:ln w="28575">
              <a:solidFill>
                <a:srgbClr val="FF0000"/>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23" name="Line 45">
              <a:extLst>
                <a:ext uri="{FF2B5EF4-FFF2-40B4-BE49-F238E27FC236}">
                  <a16:creationId xmlns:a16="http://schemas.microsoft.com/office/drawing/2014/main" id="{A430B79E-F4F7-A84C-9B76-86CE734A4975}"/>
                </a:ext>
              </a:extLst>
            </p:cNvPr>
            <p:cNvSpPr>
              <a:spLocks noChangeShapeType="1"/>
            </p:cNvSpPr>
            <p:nvPr/>
          </p:nvSpPr>
          <p:spPr bwMode="auto">
            <a:xfrm rot="10800000">
              <a:off x="1326" y="2322"/>
              <a:ext cx="0" cy="192"/>
            </a:xfrm>
            <a:prstGeom prst="line">
              <a:avLst/>
            </a:prstGeom>
            <a:noFill/>
            <a:ln w="28575">
              <a:solidFill>
                <a:srgbClr val="FF0000"/>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24" name="Line 47">
              <a:extLst>
                <a:ext uri="{FF2B5EF4-FFF2-40B4-BE49-F238E27FC236}">
                  <a16:creationId xmlns:a16="http://schemas.microsoft.com/office/drawing/2014/main" id="{DA1A8A8A-79AE-DC41-AC2E-B1E09991D668}"/>
                </a:ext>
              </a:extLst>
            </p:cNvPr>
            <p:cNvSpPr>
              <a:spLocks noChangeShapeType="1"/>
            </p:cNvSpPr>
            <p:nvPr/>
          </p:nvSpPr>
          <p:spPr bwMode="auto">
            <a:xfrm rot="10800000">
              <a:off x="2886" y="2322"/>
              <a:ext cx="0" cy="192"/>
            </a:xfrm>
            <a:prstGeom prst="line">
              <a:avLst/>
            </a:prstGeom>
            <a:noFill/>
            <a:ln w="28575">
              <a:solidFill>
                <a:srgbClr val="FF0000"/>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25" name="Line 48">
              <a:extLst>
                <a:ext uri="{FF2B5EF4-FFF2-40B4-BE49-F238E27FC236}">
                  <a16:creationId xmlns:a16="http://schemas.microsoft.com/office/drawing/2014/main" id="{CEE4D391-DA3C-154C-BF34-4A518FF0F73E}"/>
                </a:ext>
              </a:extLst>
            </p:cNvPr>
            <p:cNvSpPr>
              <a:spLocks noChangeShapeType="1"/>
            </p:cNvSpPr>
            <p:nvPr/>
          </p:nvSpPr>
          <p:spPr bwMode="auto">
            <a:xfrm rot="10800000">
              <a:off x="3174" y="2322"/>
              <a:ext cx="0" cy="192"/>
            </a:xfrm>
            <a:prstGeom prst="line">
              <a:avLst/>
            </a:prstGeom>
            <a:noFill/>
            <a:ln w="28575">
              <a:solidFill>
                <a:srgbClr val="FF0000"/>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26" name="Line 49">
              <a:extLst>
                <a:ext uri="{FF2B5EF4-FFF2-40B4-BE49-F238E27FC236}">
                  <a16:creationId xmlns:a16="http://schemas.microsoft.com/office/drawing/2014/main" id="{78AC3E0B-1C21-E648-B5D8-3725F70E9F33}"/>
                </a:ext>
              </a:extLst>
            </p:cNvPr>
            <p:cNvSpPr>
              <a:spLocks noChangeShapeType="1"/>
            </p:cNvSpPr>
            <p:nvPr/>
          </p:nvSpPr>
          <p:spPr bwMode="auto">
            <a:xfrm rot="10800000">
              <a:off x="3462" y="2322"/>
              <a:ext cx="0" cy="192"/>
            </a:xfrm>
            <a:prstGeom prst="line">
              <a:avLst/>
            </a:prstGeom>
            <a:noFill/>
            <a:ln w="28575">
              <a:solidFill>
                <a:srgbClr val="FF0000"/>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27" name="Line 50">
              <a:extLst>
                <a:ext uri="{FF2B5EF4-FFF2-40B4-BE49-F238E27FC236}">
                  <a16:creationId xmlns:a16="http://schemas.microsoft.com/office/drawing/2014/main" id="{143550F1-D13B-8749-8739-17A195395A7F}"/>
                </a:ext>
              </a:extLst>
            </p:cNvPr>
            <p:cNvSpPr>
              <a:spLocks noChangeShapeType="1"/>
            </p:cNvSpPr>
            <p:nvPr/>
          </p:nvSpPr>
          <p:spPr bwMode="auto">
            <a:xfrm rot="10800000">
              <a:off x="4884" y="2322"/>
              <a:ext cx="0" cy="192"/>
            </a:xfrm>
            <a:prstGeom prst="line">
              <a:avLst/>
            </a:prstGeom>
            <a:noFill/>
            <a:ln w="28575">
              <a:solidFill>
                <a:srgbClr val="FF0000"/>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28" name="Line 51">
              <a:extLst>
                <a:ext uri="{FF2B5EF4-FFF2-40B4-BE49-F238E27FC236}">
                  <a16:creationId xmlns:a16="http://schemas.microsoft.com/office/drawing/2014/main" id="{1344E90F-77F5-AE45-8BED-67D7091D06F7}"/>
                </a:ext>
              </a:extLst>
            </p:cNvPr>
            <p:cNvSpPr>
              <a:spLocks noChangeShapeType="1"/>
            </p:cNvSpPr>
            <p:nvPr/>
          </p:nvSpPr>
          <p:spPr bwMode="auto">
            <a:xfrm rot="10800000">
              <a:off x="5172" y="2322"/>
              <a:ext cx="0" cy="192"/>
            </a:xfrm>
            <a:prstGeom prst="line">
              <a:avLst/>
            </a:prstGeom>
            <a:noFill/>
            <a:ln w="28575">
              <a:solidFill>
                <a:srgbClr val="FF0000"/>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29" name="Line 52">
              <a:extLst>
                <a:ext uri="{FF2B5EF4-FFF2-40B4-BE49-F238E27FC236}">
                  <a16:creationId xmlns:a16="http://schemas.microsoft.com/office/drawing/2014/main" id="{256CE12D-8B62-9242-A3AD-F0773408D217}"/>
                </a:ext>
              </a:extLst>
            </p:cNvPr>
            <p:cNvSpPr>
              <a:spLocks noChangeShapeType="1"/>
            </p:cNvSpPr>
            <p:nvPr/>
          </p:nvSpPr>
          <p:spPr bwMode="auto">
            <a:xfrm rot="10800000">
              <a:off x="5460" y="2322"/>
              <a:ext cx="0" cy="192"/>
            </a:xfrm>
            <a:prstGeom prst="line">
              <a:avLst/>
            </a:prstGeom>
            <a:noFill/>
            <a:ln w="28575">
              <a:solidFill>
                <a:srgbClr val="FF0000"/>
              </a:solidFill>
              <a:round/>
              <a:headEnd/>
              <a:tailEnd type="triangle" w="sm" len="sm"/>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30" name="Text Box 53">
              <a:extLst>
                <a:ext uri="{FF2B5EF4-FFF2-40B4-BE49-F238E27FC236}">
                  <a16:creationId xmlns:a16="http://schemas.microsoft.com/office/drawing/2014/main" id="{09A94328-50EE-EB40-A577-5ED8D7FF360D}"/>
                </a:ext>
              </a:extLst>
            </p:cNvPr>
            <p:cNvSpPr txBox="1">
              <a:spLocks noChangeArrowheads="1"/>
            </p:cNvSpPr>
            <p:nvPr/>
          </p:nvSpPr>
          <p:spPr bwMode="auto">
            <a:xfrm>
              <a:off x="624" y="2616"/>
              <a:ext cx="1152" cy="288"/>
            </a:xfrm>
            <a:prstGeom prst="rect">
              <a:avLst/>
            </a:prstGeom>
            <a:noFill/>
            <a:ln w="9525">
              <a:noFill/>
              <a:miter lim="800000"/>
              <a:headEnd/>
              <a:tailEnd/>
            </a:ln>
            <a:effectLst/>
          </p:spPr>
          <p:txBody>
            <a:bodyPr lIns="91425" tIns="45712" rIns="91425" bIns="45712">
              <a:spAutoFit/>
            </a:bodyPr>
            <a:lstStyle/>
            <a:p>
              <a:pPr eaLnBrk="1" hangingPunct="1">
                <a:spcBef>
                  <a:spcPct val="50000"/>
                </a:spcBef>
                <a:defRPr/>
              </a:pPr>
              <a:r>
                <a:rPr lang="en-US" altLang="zh-CN" b="1">
                  <a:solidFill>
                    <a:srgbClr val="FF0000"/>
                  </a:solidFill>
                  <a:effectLst>
                    <a:outerShdw blurRad="38100" dist="38100" dir="2700000" algn="tl">
                      <a:srgbClr val="000000"/>
                    </a:outerShdw>
                  </a:effectLst>
                  <a:ea typeface="黑体" pitchFamily="2" charset="-122"/>
                </a:rPr>
                <a:t>B: 1</a:t>
              </a:r>
              <a:r>
                <a:rPr lang="en-US" altLang="zh-CN" b="1" i="1">
                  <a:solidFill>
                    <a:srgbClr val="FF0000"/>
                  </a:solidFill>
                  <a:effectLst>
                    <a:outerShdw blurRad="38100" dist="38100" dir="2700000" algn="tl">
                      <a:srgbClr val="000000"/>
                    </a:outerShdw>
                  </a:effectLst>
                  <a:ea typeface="黑体" pitchFamily="2" charset="-122"/>
                </a:rPr>
                <a:t>s</a:t>
              </a:r>
              <a:r>
                <a:rPr lang="en-US" altLang="zh-CN" b="1" baseline="30000">
                  <a:solidFill>
                    <a:srgbClr val="FF0000"/>
                  </a:solidFill>
                  <a:effectLst>
                    <a:outerShdw blurRad="38100" dist="38100" dir="2700000" algn="tl">
                      <a:srgbClr val="000000"/>
                    </a:outerShdw>
                  </a:effectLst>
                  <a:ea typeface="黑体" pitchFamily="2" charset="-122"/>
                </a:rPr>
                <a:t>2</a:t>
              </a:r>
              <a:r>
                <a:rPr lang="en-US" altLang="zh-CN" b="1">
                  <a:solidFill>
                    <a:srgbClr val="FF0000"/>
                  </a:solidFill>
                  <a:effectLst>
                    <a:outerShdw blurRad="38100" dist="38100" dir="2700000" algn="tl">
                      <a:srgbClr val="000000"/>
                    </a:outerShdw>
                  </a:effectLst>
                  <a:ea typeface="黑体" pitchFamily="2" charset="-122"/>
                </a:rPr>
                <a:t>2</a:t>
              </a:r>
              <a:r>
                <a:rPr lang="en-US" altLang="zh-CN" b="1" i="1">
                  <a:solidFill>
                    <a:srgbClr val="FF0000"/>
                  </a:solidFill>
                  <a:effectLst>
                    <a:outerShdw blurRad="38100" dist="38100" dir="2700000" algn="tl">
                      <a:srgbClr val="000000"/>
                    </a:outerShdw>
                  </a:effectLst>
                  <a:ea typeface="黑体" pitchFamily="2" charset="-122"/>
                </a:rPr>
                <a:t>s</a:t>
              </a:r>
              <a:r>
                <a:rPr lang="en-US" altLang="zh-CN" b="1" baseline="30000">
                  <a:solidFill>
                    <a:srgbClr val="FF0000"/>
                  </a:solidFill>
                  <a:effectLst>
                    <a:outerShdw blurRad="38100" dist="38100" dir="2700000" algn="tl">
                      <a:srgbClr val="000000"/>
                    </a:outerShdw>
                  </a:effectLst>
                  <a:ea typeface="黑体" pitchFamily="2" charset="-122"/>
                </a:rPr>
                <a:t>2</a:t>
              </a:r>
              <a:r>
                <a:rPr lang="en-US" altLang="zh-CN" b="1">
                  <a:solidFill>
                    <a:srgbClr val="FF0000"/>
                  </a:solidFill>
                  <a:effectLst>
                    <a:outerShdw blurRad="38100" dist="38100" dir="2700000" algn="tl">
                      <a:srgbClr val="000000"/>
                    </a:outerShdw>
                  </a:effectLst>
                  <a:ea typeface="黑体" pitchFamily="2" charset="-122"/>
                </a:rPr>
                <a:t>2</a:t>
              </a:r>
              <a:r>
                <a:rPr lang="en-US" altLang="zh-CN" b="1" i="1">
                  <a:solidFill>
                    <a:srgbClr val="FF0000"/>
                  </a:solidFill>
                  <a:effectLst>
                    <a:outerShdw blurRad="38100" dist="38100" dir="2700000" algn="tl">
                      <a:srgbClr val="000000"/>
                    </a:outerShdw>
                  </a:effectLst>
                  <a:ea typeface="黑体" pitchFamily="2" charset="-122"/>
                </a:rPr>
                <a:t>p</a:t>
              </a:r>
              <a:r>
                <a:rPr lang="en-US" altLang="zh-CN" b="1" baseline="30000">
                  <a:solidFill>
                    <a:srgbClr val="FF0000"/>
                  </a:solidFill>
                  <a:effectLst>
                    <a:outerShdw blurRad="38100" dist="38100" dir="2700000" algn="tl">
                      <a:srgbClr val="000000"/>
                    </a:outerShdw>
                  </a:effectLst>
                  <a:ea typeface="黑体" pitchFamily="2" charset="-122"/>
                </a:rPr>
                <a:t>1</a:t>
              </a:r>
              <a:r>
                <a:rPr lang="en-US" altLang="zh-CN" b="1">
                  <a:solidFill>
                    <a:srgbClr val="FF0000"/>
                  </a:solidFill>
                  <a:effectLst>
                    <a:outerShdw blurRad="38100" dist="38100" dir="2700000" algn="tl">
                      <a:srgbClr val="000000"/>
                    </a:outerShdw>
                  </a:effectLst>
                  <a:ea typeface="黑体" pitchFamily="2" charset="-122"/>
                </a:rPr>
                <a:t> </a:t>
              </a:r>
              <a:endParaRPr lang="en-US" altLang="zh-CN" b="1">
                <a:solidFill>
                  <a:srgbClr val="FF00FF"/>
                </a:solidFill>
                <a:effectLst>
                  <a:outerShdw blurRad="38100" dist="38100" dir="2700000" algn="tl">
                    <a:srgbClr val="000000"/>
                  </a:outerShdw>
                </a:effectLst>
                <a:ea typeface="黑体" pitchFamily="2" charset="-122"/>
              </a:endParaRPr>
            </a:p>
          </p:txBody>
        </p:sp>
        <p:sp>
          <p:nvSpPr>
            <p:cNvPr id="31" name="Text Box 54">
              <a:extLst>
                <a:ext uri="{FF2B5EF4-FFF2-40B4-BE49-F238E27FC236}">
                  <a16:creationId xmlns:a16="http://schemas.microsoft.com/office/drawing/2014/main" id="{FBB6730B-0C5D-4B4C-B5D3-CBB359E02647}"/>
                </a:ext>
              </a:extLst>
            </p:cNvPr>
            <p:cNvSpPr txBox="1">
              <a:spLocks noChangeArrowheads="1"/>
            </p:cNvSpPr>
            <p:nvPr/>
          </p:nvSpPr>
          <p:spPr bwMode="auto">
            <a:xfrm>
              <a:off x="882" y="2040"/>
              <a:ext cx="4782" cy="288"/>
            </a:xfrm>
            <a:prstGeom prst="rect">
              <a:avLst/>
            </a:prstGeom>
            <a:noFill/>
            <a:ln w="9525">
              <a:noFill/>
              <a:miter lim="800000"/>
              <a:headEnd/>
              <a:tailEnd/>
            </a:ln>
            <a:effectLst/>
          </p:spPr>
          <p:txBody>
            <a:bodyPr lIns="91425" tIns="45712" rIns="91425" bIns="45712">
              <a:spAutoFit/>
            </a:bodyPr>
            <a:lstStyle/>
            <a:p>
              <a:pPr eaLnBrk="1" hangingPunct="1">
                <a:spcBef>
                  <a:spcPct val="50000"/>
                </a:spcBef>
                <a:defRPr/>
              </a:pPr>
              <a:r>
                <a:rPr lang="en-US" altLang="zh-CN" b="1" dirty="0">
                  <a:solidFill>
                    <a:srgbClr val="FF0000"/>
                  </a:solidFill>
                  <a:effectLst>
                    <a:outerShdw blurRad="38100" dist="38100" dir="2700000" algn="tl">
                      <a:srgbClr val="000000"/>
                    </a:outerShdw>
                  </a:effectLst>
                  <a:ea typeface="黑体" pitchFamily="2" charset="-122"/>
                </a:rPr>
                <a:t>2</a:t>
              </a:r>
              <a:r>
                <a:rPr lang="en-US" altLang="zh-CN" b="1" i="1" dirty="0">
                  <a:solidFill>
                    <a:srgbClr val="FF0000"/>
                  </a:solidFill>
                  <a:effectLst>
                    <a:outerShdw blurRad="38100" dist="38100" dir="2700000" algn="tl">
                      <a:srgbClr val="000000"/>
                    </a:outerShdw>
                  </a:effectLst>
                  <a:ea typeface="黑体" pitchFamily="2" charset="-122"/>
                </a:rPr>
                <a:t>s</a:t>
              </a:r>
              <a:r>
                <a:rPr lang="en-US" altLang="zh-CN" b="1" baseline="30000" dirty="0">
                  <a:solidFill>
                    <a:srgbClr val="FF0000"/>
                  </a:solidFill>
                  <a:effectLst>
                    <a:outerShdw blurRad="38100" dist="38100" dir="2700000" algn="tl">
                      <a:srgbClr val="000000"/>
                    </a:outerShdw>
                  </a:effectLst>
                  <a:ea typeface="黑体" pitchFamily="2" charset="-122"/>
                </a:rPr>
                <a:t>2          </a:t>
              </a:r>
              <a:r>
                <a:rPr lang="en-US" altLang="zh-CN" b="1" dirty="0">
                  <a:solidFill>
                    <a:srgbClr val="FF0000"/>
                  </a:solidFill>
                  <a:effectLst>
                    <a:outerShdw blurRad="38100" dist="38100" dir="2700000" algn="tl">
                      <a:srgbClr val="000000"/>
                    </a:outerShdw>
                  </a:effectLst>
                  <a:ea typeface="黑体" pitchFamily="2" charset="-122"/>
                </a:rPr>
                <a:t>2</a:t>
              </a:r>
              <a:r>
                <a:rPr lang="en-US" altLang="zh-CN" b="1" i="1" dirty="0">
                  <a:solidFill>
                    <a:srgbClr val="FF0000"/>
                  </a:solidFill>
                  <a:effectLst>
                    <a:outerShdw blurRad="38100" dist="38100" dir="2700000" algn="tl">
                      <a:srgbClr val="000000"/>
                    </a:outerShdw>
                  </a:effectLst>
                  <a:ea typeface="黑体" pitchFamily="2" charset="-122"/>
                </a:rPr>
                <a:t>p</a:t>
              </a:r>
              <a:r>
                <a:rPr lang="en-US" altLang="zh-CN" b="1" baseline="30000" dirty="0">
                  <a:solidFill>
                    <a:srgbClr val="FF0000"/>
                  </a:solidFill>
                  <a:effectLst>
                    <a:outerShdw blurRad="38100" dist="38100" dir="2700000" algn="tl">
                      <a:srgbClr val="000000"/>
                    </a:outerShdw>
                  </a:effectLst>
                  <a:ea typeface="黑体" pitchFamily="2" charset="-122"/>
                </a:rPr>
                <a:t>1</a:t>
              </a:r>
              <a:r>
                <a:rPr lang="en-US" altLang="zh-CN" b="1" dirty="0">
                  <a:solidFill>
                    <a:srgbClr val="FF0000"/>
                  </a:solidFill>
                  <a:effectLst>
                    <a:outerShdw blurRad="38100" dist="38100" dir="2700000" algn="tl">
                      <a:srgbClr val="000000"/>
                    </a:outerShdw>
                  </a:effectLst>
                  <a:ea typeface="黑体" pitchFamily="2" charset="-122"/>
                </a:rPr>
                <a:t>                      2</a:t>
              </a:r>
              <a:r>
                <a:rPr lang="en-US" altLang="zh-CN" b="1" i="1" dirty="0">
                  <a:solidFill>
                    <a:srgbClr val="FF0000"/>
                  </a:solidFill>
                  <a:effectLst>
                    <a:outerShdw blurRad="38100" dist="38100" dir="2700000" algn="tl">
                      <a:srgbClr val="000000"/>
                    </a:outerShdw>
                  </a:effectLst>
                  <a:ea typeface="黑体" pitchFamily="2" charset="-122"/>
                </a:rPr>
                <a:t>s</a:t>
              </a:r>
              <a:r>
                <a:rPr lang="en-US" altLang="zh-CN" b="1" baseline="30000" dirty="0">
                  <a:solidFill>
                    <a:srgbClr val="FF0000"/>
                  </a:solidFill>
                  <a:effectLst>
                    <a:outerShdw blurRad="38100" dist="38100" dir="2700000" algn="tl">
                      <a:srgbClr val="000000"/>
                    </a:outerShdw>
                  </a:effectLst>
                  <a:ea typeface="黑体" pitchFamily="2" charset="-122"/>
                </a:rPr>
                <a:t>            </a:t>
              </a:r>
              <a:r>
                <a:rPr lang="en-US" altLang="zh-CN" b="1" dirty="0">
                  <a:solidFill>
                    <a:srgbClr val="FF0000"/>
                  </a:solidFill>
                  <a:effectLst>
                    <a:outerShdw blurRad="38100" dist="38100" dir="2700000" algn="tl">
                      <a:srgbClr val="000000"/>
                    </a:outerShdw>
                  </a:effectLst>
                  <a:ea typeface="黑体" pitchFamily="2" charset="-122"/>
                </a:rPr>
                <a:t>2</a:t>
              </a:r>
              <a:r>
                <a:rPr lang="en-US" altLang="zh-CN" b="1" i="1" dirty="0">
                  <a:solidFill>
                    <a:srgbClr val="FF0000"/>
                  </a:solidFill>
                  <a:effectLst>
                    <a:outerShdw blurRad="38100" dist="38100" dir="2700000" algn="tl">
                      <a:srgbClr val="000000"/>
                    </a:outerShdw>
                  </a:effectLst>
                  <a:ea typeface="黑体" pitchFamily="2" charset="-122"/>
                </a:rPr>
                <a:t>p                          </a:t>
              </a:r>
              <a:r>
                <a:rPr lang="en-US" altLang="zh-CN" b="1" dirty="0">
                  <a:solidFill>
                    <a:srgbClr val="FF0000"/>
                  </a:solidFill>
                  <a:effectLst>
                    <a:outerShdw blurRad="38100" dist="38100" dir="2700000" algn="tl">
                      <a:srgbClr val="000000"/>
                    </a:outerShdw>
                  </a:effectLst>
                  <a:ea typeface="黑体" pitchFamily="2" charset="-122"/>
                </a:rPr>
                <a:t>2</a:t>
              </a:r>
              <a:r>
                <a:rPr lang="en-US" altLang="zh-CN" b="1" i="1" dirty="0">
                  <a:solidFill>
                    <a:srgbClr val="FF0000"/>
                  </a:solidFill>
                  <a:effectLst>
                    <a:outerShdw blurRad="38100" dist="38100" dir="2700000" algn="tl">
                      <a:srgbClr val="000000"/>
                    </a:outerShdw>
                  </a:effectLst>
                  <a:ea typeface="黑体" pitchFamily="2" charset="-122"/>
                </a:rPr>
                <a:t>s</a:t>
              </a:r>
              <a:r>
                <a:rPr lang="en-US" altLang="zh-CN" b="1" baseline="30000" dirty="0">
                  <a:solidFill>
                    <a:srgbClr val="FF0000"/>
                  </a:solidFill>
                  <a:effectLst>
                    <a:outerShdw blurRad="38100" dist="38100" dir="2700000" algn="tl">
                      <a:srgbClr val="000000"/>
                    </a:outerShdw>
                  </a:effectLst>
                  <a:ea typeface="黑体" pitchFamily="2" charset="-122"/>
                </a:rPr>
                <a:t>            </a:t>
              </a:r>
              <a:r>
                <a:rPr lang="en-US" altLang="zh-CN" b="1" dirty="0">
                  <a:solidFill>
                    <a:srgbClr val="FF0000"/>
                  </a:solidFill>
                  <a:effectLst>
                    <a:outerShdw blurRad="38100" dist="38100" dir="2700000" algn="tl">
                      <a:srgbClr val="000000"/>
                    </a:outerShdw>
                  </a:effectLst>
                  <a:ea typeface="黑体" pitchFamily="2" charset="-122"/>
                </a:rPr>
                <a:t>2</a:t>
              </a:r>
              <a:r>
                <a:rPr lang="en-US" altLang="zh-CN" b="1" i="1" dirty="0">
                  <a:solidFill>
                    <a:srgbClr val="FF0000"/>
                  </a:solidFill>
                  <a:effectLst>
                    <a:outerShdw blurRad="38100" dist="38100" dir="2700000" algn="tl">
                      <a:srgbClr val="000000"/>
                    </a:outerShdw>
                  </a:effectLst>
                  <a:ea typeface="黑体" pitchFamily="2" charset="-122"/>
                </a:rPr>
                <a:t>p</a:t>
              </a:r>
              <a:endParaRPr lang="en-US" altLang="zh-CN" b="1" baseline="30000" dirty="0">
                <a:solidFill>
                  <a:srgbClr val="FF0000"/>
                </a:solidFill>
                <a:effectLst>
                  <a:outerShdw blurRad="38100" dist="38100" dir="2700000" algn="tl">
                    <a:srgbClr val="000000"/>
                  </a:outerShdw>
                </a:effectLst>
                <a:ea typeface="黑体" pitchFamily="2" charset="-122"/>
              </a:endParaRPr>
            </a:p>
          </p:txBody>
        </p:sp>
        <p:sp>
          <p:nvSpPr>
            <p:cNvPr id="32" name="Rectangle 57">
              <a:extLst>
                <a:ext uri="{FF2B5EF4-FFF2-40B4-BE49-F238E27FC236}">
                  <a16:creationId xmlns:a16="http://schemas.microsoft.com/office/drawing/2014/main" id="{13F10F5A-CD50-454F-859D-E65CCE572D99}"/>
                </a:ext>
              </a:extLst>
            </p:cNvPr>
            <p:cNvSpPr>
              <a:spLocks noChangeArrowheads="1"/>
            </p:cNvSpPr>
            <p:nvPr/>
          </p:nvSpPr>
          <p:spPr bwMode="auto">
            <a:xfrm>
              <a:off x="2106" y="2220"/>
              <a:ext cx="502" cy="288"/>
            </a:xfrm>
            <a:prstGeom prst="rect">
              <a:avLst/>
            </a:prstGeom>
            <a:noFill/>
            <a:ln w="9525">
              <a:noFill/>
              <a:miter lim="800000"/>
              <a:headEnd/>
              <a:tailEnd/>
            </a:ln>
            <a:effectLst/>
          </p:spPr>
          <p:txBody>
            <a:bodyPr wrap="none" lIns="91425" tIns="45712" rIns="91425" bIns="45712">
              <a:spAutoFit/>
            </a:bodyPr>
            <a:lstStyle>
              <a:lvl1pPr eaLnBrk="0" hangingPunct="0">
                <a:defRPr kumimoji="1" sz="2400">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400">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400">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400">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49" charset="-122"/>
                </a:defRPr>
              </a:lvl9pPr>
            </a:lstStyle>
            <a:p>
              <a:pPr eaLnBrk="1" hangingPunct="1">
                <a:defRPr/>
              </a:pPr>
              <a:r>
                <a:rPr lang="zh-CN" altLang="en-US" b="1">
                  <a:solidFill>
                    <a:srgbClr val="FF00FF"/>
                  </a:solidFill>
                  <a:effectLst>
                    <a:outerShdw blurRad="38100" dist="38100" dir="2700000" algn="tl">
                      <a:srgbClr val="C0C0C0"/>
                    </a:outerShdw>
                  </a:effectLst>
                </a:rPr>
                <a:t>激发</a:t>
              </a:r>
            </a:p>
          </p:txBody>
        </p:sp>
        <p:sp>
          <p:nvSpPr>
            <p:cNvPr id="33" name="Line 58">
              <a:extLst>
                <a:ext uri="{FF2B5EF4-FFF2-40B4-BE49-F238E27FC236}">
                  <a16:creationId xmlns:a16="http://schemas.microsoft.com/office/drawing/2014/main" id="{540550E9-4372-694F-8594-BB40206F285E}"/>
                </a:ext>
              </a:extLst>
            </p:cNvPr>
            <p:cNvSpPr>
              <a:spLocks noChangeShapeType="1"/>
            </p:cNvSpPr>
            <p:nvPr/>
          </p:nvSpPr>
          <p:spPr bwMode="auto">
            <a:xfrm>
              <a:off x="3925" y="2520"/>
              <a:ext cx="793" cy="0"/>
            </a:xfrm>
            <a:prstGeom prst="line">
              <a:avLst/>
            </a:prstGeom>
            <a:noFill/>
            <a:ln w="57150">
              <a:solidFill>
                <a:srgbClr val="FF00FF"/>
              </a:solidFill>
              <a:round/>
              <a:headEnd/>
              <a:tailEnd type="triangle" w="med" len="med"/>
            </a:ln>
            <a:extLst>
              <a:ext uri="{909E8E84-426E-40DD-AFC4-6F175D3DCCD1}">
                <a14:hiddenFill xmlns:a14="http://schemas.microsoft.com/office/drawing/2010/main">
                  <a:noFill/>
                </a14:hiddenFill>
              </a:ext>
            </a:extLst>
          </p:spPr>
          <p:txBody>
            <a:bodyPr wrap="none" lIns="91425" tIns="45712" rIns="91425" bIns="45712"/>
            <a:lstStyle/>
            <a:p>
              <a:endParaRPr lang="zh-CN" altLang="en-US"/>
            </a:p>
          </p:txBody>
        </p:sp>
        <p:sp>
          <p:nvSpPr>
            <p:cNvPr id="34" name="Rectangle 59">
              <a:extLst>
                <a:ext uri="{FF2B5EF4-FFF2-40B4-BE49-F238E27FC236}">
                  <a16:creationId xmlns:a16="http://schemas.microsoft.com/office/drawing/2014/main" id="{93A5522E-617E-BD42-BD3F-B23CD4805CD5}"/>
                </a:ext>
              </a:extLst>
            </p:cNvPr>
            <p:cNvSpPr>
              <a:spLocks noChangeArrowheads="1"/>
            </p:cNvSpPr>
            <p:nvPr/>
          </p:nvSpPr>
          <p:spPr bwMode="auto">
            <a:xfrm>
              <a:off x="3896" y="2239"/>
              <a:ext cx="737" cy="288"/>
            </a:xfrm>
            <a:prstGeom prst="rect">
              <a:avLst/>
            </a:prstGeom>
            <a:noFill/>
            <a:ln w="9525">
              <a:noFill/>
              <a:miter lim="800000"/>
              <a:headEnd/>
              <a:tailEnd/>
            </a:ln>
            <a:effectLst/>
          </p:spPr>
          <p:txBody>
            <a:bodyPr wrap="none" lIns="91425" tIns="45712" rIns="91425" bIns="45712">
              <a:spAutoFit/>
            </a:bodyPr>
            <a:lstStyle>
              <a:lvl1pPr eaLnBrk="0" hangingPunct="0">
                <a:defRPr kumimoji="1" sz="2400">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400">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400">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400">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49" charset="-122"/>
                </a:defRPr>
              </a:lvl9pPr>
            </a:lstStyle>
            <a:p>
              <a:pPr eaLnBrk="1" hangingPunct="1">
                <a:defRPr/>
              </a:pPr>
              <a:r>
                <a:rPr lang="en-US" altLang="zh-CN" b="1" i="1">
                  <a:solidFill>
                    <a:srgbClr val="FF00FF"/>
                  </a:solidFill>
                  <a:effectLst>
                    <a:outerShdw blurRad="38100" dist="38100" dir="2700000" algn="tl">
                      <a:srgbClr val="C0C0C0"/>
                    </a:outerShdw>
                  </a:effectLst>
                </a:rPr>
                <a:t>sp</a:t>
              </a:r>
              <a:r>
                <a:rPr lang="en-US" altLang="zh-CN" b="1" baseline="30000">
                  <a:solidFill>
                    <a:srgbClr val="FF00FF"/>
                  </a:solidFill>
                  <a:effectLst>
                    <a:outerShdw blurRad="38100" dist="38100" dir="2700000" algn="tl">
                      <a:srgbClr val="C0C0C0"/>
                    </a:outerShdw>
                  </a:effectLst>
                </a:rPr>
                <a:t>3</a:t>
              </a:r>
              <a:r>
                <a:rPr lang="zh-CN" altLang="en-US" b="1">
                  <a:solidFill>
                    <a:srgbClr val="FF00FF"/>
                  </a:solidFill>
                  <a:effectLst>
                    <a:outerShdw blurRad="38100" dist="38100" dir="2700000" algn="tl">
                      <a:srgbClr val="C0C0C0"/>
                    </a:outerShdw>
                  </a:effectLst>
                </a:rPr>
                <a:t>杂化</a:t>
              </a:r>
            </a:p>
          </p:txBody>
        </p:sp>
      </p:grpSp>
      <p:sp>
        <p:nvSpPr>
          <p:cNvPr id="35" name="矩形 34">
            <a:extLst>
              <a:ext uri="{FF2B5EF4-FFF2-40B4-BE49-F238E27FC236}">
                <a16:creationId xmlns:a16="http://schemas.microsoft.com/office/drawing/2014/main" id="{A641E9ED-0397-EA46-9B94-B87AC564D4ED}"/>
              </a:ext>
            </a:extLst>
          </p:cNvPr>
          <p:cNvSpPr/>
          <p:nvPr/>
        </p:nvSpPr>
        <p:spPr>
          <a:xfrm>
            <a:off x="1053685" y="4872368"/>
            <a:ext cx="6528535" cy="1130246"/>
          </a:xfrm>
          <a:prstGeom prst="rect">
            <a:avLst/>
          </a:prstGeom>
        </p:spPr>
        <p:txBody>
          <a:bodyPr wrap="square">
            <a:spAutoFit/>
          </a:bodyPr>
          <a:lstStyle/>
          <a:p>
            <a:pPr marL="342900" indent="-342900">
              <a:lnSpc>
                <a:spcPct val="150000"/>
              </a:lnSpc>
              <a:buFont typeface="Wingdings" pitchFamily="2" charset="2"/>
              <a:buChar char="ü"/>
            </a:pPr>
            <a:r>
              <a:rPr lang="zh-CN" altLang="en-US" dirty="0"/>
              <a:t>  缺电子元素：价电子数&lt;价层轨道数</a:t>
            </a:r>
          </a:p>
          <a:p>
            <a:pPr marL="342900" indent="-342900">
              <a:lnSpc>
                <a:spcPct val="150000"/>
              </a:lnSpc>
              <a:buFont typeface="Wingdings" pitchFamily="2" charset="2"/>
              <a:buChar char="ü"/>
            </a:pPr>
            <a:r>
              <a:rPr lang="zh-CN" altLang="en-US" dirty="0"/>
              <a:t>  缺电子化合物：成键电子对数&lt;价层轨道数</a:t>
            </a:r>
          </a:p>
        </p:txBody>
      </p:sp>
    </p:spTree>
    <p:extLst>
      <p:ext uri="{BB962C8B-B14F-4D97-AF65-F5344CB8AC3E}">
        <p14:creationId xmlns:p14="http://schemas.microsoft.com/office/powerpoint/2010/main" val="30917162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灯片编号占位符 1">
            <a:extLst>
              <a:ext uri="{FF2B5EF4-FFF2-40B4-BE49-F238E27FC236}">
                <a16:creationId xmlns:a16="http://schemas.microsoft.com/office/drawing/2014/main" id="{D64245CE-4D36-FF47-AE4B-2DE0CE676D93}"/>
              </a:ext>
            </a:extLst>
          </p:cNvPr>
          <p:cNvSpPr>
            <a:spLocks noGrp="1"/>
          </p:cNvSpPr>
          <p:nvPr>
            <p:ph type="sldNum" sz="quarter" idx="4294967295"/>
          </p:nvPr>
        </p:nvSpPr>
        <p:spPr>
          <a:xfrm>
            <a:off x="-57150" y="6616999"/>
            <a:ext cx="528638" cy="241001"/>
          </a:xfrm>
          <a:prstGeom prst="rect">
            <a:avLst/>
          </a:prstGeom>
          <a:noFill/>
        </p:spPr>
        <p:txBody>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68100E45-BABC-6A44-BDD5-030F9935DE6F}" type="slidenum">
              <a:rPr lang="en-US" altLang="zh-CN" sz="1400" b="0">
                <a:solidFill>
                  <a:schemeClr val="tx1"/>
                </a:solidFill>
                <a:ea typeface="黑体" panose="02010609060101010101" pitchFamily="49" charset="-122"/>
              </a:rPr>
              <a:pPr>
                <a:spcBef>
                  <a:spcPct val="0"/>
                </a:spcBef>
                <a:buFontTx/>
                <a:buNone/>
              </a:pPr>
              <a:t>21</a:t>
            </a:fld>
            <a:endParaRPr lang="en-US" altLang="zh-CN" sz="1400" b="0" dirty="0">
              <a:solidFill>
                <a:schemeClr val="tx1"/>
              </a:solidFill>
              <a:ea typeface="黑体" panose="02010609060101010101" pitchFamily="49" charset="-122"/>
            </a:endParaRPr>
          </a:p>
        </p:txBody>
      </p:sp>
      <p:sp>
        <p:nvSpPr>
          <p:cNvPr id="2320386" name="Text Box 2">
            <a:extLst>
              <a:ext uri="{FF2B5EF4-FFF2-40B4-BE49-F238E27FC236}">
                <a16:creationId xmlns:a16="http://schemas.microsoft.com/office/drawing/2014/main" id="{5B4D5A63-CF52-6844-9EF5-9D1FA7E76ED9}"/>
              </a:ext>
            </a:extLst>
          </p:cNvPr>
          <p:cNvSpPr txBox="1">
            <a:spLocks noChangeArrowheads="1"/>
          </p:cNvSpPr>
          <p:nvPr/>
        </p:nvSpPr>
        <p:spPr bwMode="auto">
          <a:xfrm>
            <a:off x="-7937" y="1012825"/>
            <a:ext cx="9151937" cy="1569660"/>
          </a:xfrm>
          <a:prstGeom prst="rect">
            <a:avLst/>
          </a:prstGeom>
          <a:noFill/>
          <a:ln w="9525" algn="ctr">
            <a:noFill/>
            <a:miter lim="800000"/>
            <a:headEnd/>
            <a:tailEnd/>
          </a:ln>
          <a:effectLst/>
        </p:spPr>
        <p:txBody>
          <a:bodyPr wrap="square">
            <a:spAutoFit/>
          </a:bodyPr>
          <a:lstStyle>
            <a:lvl1pPr eaLnBrk="0" hangingPunct="0">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Clr>
                <a:srgbClr val="FF0000"/>
              </a:buClr>
              <a:buFont typeface="Wingdings" pitchFamily="2" charset="2"/>
              <a:buNone/>
              <a:defRPr/>
            </a:pPr>
            <a:r>
              <a:rPr kumimoji="0" lang="zh-CN" altLang="en-US" sz="2000" b="0" dirty="0">
                <a:solidFill>
                  <a:schemeClr val="tx1"/>
                </a:solidFill>
                <a:effectLst>
                  <a:outerShdw blurRad="38100" dist="38100" dir="2700000" algn="tl">
                    <a:srgbClr val="C0C0C0"/>
                  </a:outerShdw>
                </a:effectLst>
                <a:ea typeface="黑体" panose="02010609060101010101" pitchFamily="49" charset="-122"/>
              </a:rPr>
              <a:t>硼氢化物称为硼烷。已知的有：</a:t>
            </a:r>
            <a:r>
              <a:rPr kumimoji="0" lang="en-US" altLang="zh-CN" sz="2000" b="0" dirty="0">
                <a:solidFill>
                  <a:schemeClr val="tx1"/>
                </a:solidFill>
                <a:effectLst>
                  <a:outerShdw blurRad="38100" dist="38100" dir="2700000" algn="tl">
                    <a:srgbClr val="C0C0C0"/>
                  </a:outerShdw>
                </a:effectLst>
                <a:ea typeface="黑体" panose="02010609060101010101" pitchFamily="49" charset="-122"/>
              </a:rPr>
              <a:t>B</a:t>
            </a:r>
            <a:r>
              <a:rPr kumimoji="0" lang="en-US" altLang="zh-CN" sz="2000" b="0" baseline="-25000" dirty="0">
                <a:solidFill>
                  <a:schemeClr val="tx1"/>
                </a:solidFill>
                <a:effectLst>
                  <a:outerShdw blurRad="38100" dist="38100" dir="2700000" algn="tl">
                    <a:srgbClr val="C0C0C0"/>
                  </a:outerShdw>
                </a:effectLst>
                <a:ea typeface="黑体" panose="02010609060101010101" pitchFamily="49" charset="-122"/>
              </a:rPr>
              <a:t>2</a:t>
            </a:r>
            <a:r>
              <a:rPr kumimoji="0" lang="en-US" altLang="zh-CN" sz="2000" b="0" dirty="0">
                <a:solidFill>
                  <a:schemeClr val="tx1"/>
                </a:solidFill>
                <a:effectLst>
                  <a:outerShdw blurRad="38100" dist="38100" dir="2700000" algn="tl">
                    <a:srgbClr val="C0C0C0"/>
                  </a:outerShdw>
                </a:effectLst>
                <a:ea typeface="黑体" panose="02010609060101010101" pitchFamily="49" charset="-122"/>
              </a:rPr>
              <a:t>H</a:t>
            </a:r>
            <a:r>
              <a:rPr kumimoji="0" lang="en-US" altLang="zh-CN" sz="2000" b="0" baseline="-25000" dirty="0">
                <a:solidFill>
                  <a:schemeClr val="tx1"/>
                </a:solidFill>
                <a:effectLst>
                  <a:outerShdw blurRad="38100" dist="38100" dir="2700000" algn="tl">
                    <a:srgbClr val="C0C0C0"/>
                  </a:outerShdw>
                </a:effectLst>
                <a:ea typeface="黑体" panose="02010609060101010101" pitchFamily="49" charset="-122"/>
              </a:rPr>
              <a:t>6</a:t>
            </a:r>
            <a:r>
              <a:rPr kumimoji="0" lang="en-US" altLang="zh-CN" sz="2000" b="0" dirty="0">
                <a:solidFill>
                  <a:schemeClr val="tx1"/>
                </a:solidFill>
                <a:effectLst>
                  <a:outerShdw blurRad="38100" dist="38100" dir="2700000" algn="tl">
                    <a:srgbClr val="C0C0C0"/>
                  </a:outerShdw>
                </a:effectLst>
                <a:ea typeface="黑体" panose="02010609060101010101" pitchFamily="49" charset="-122"/>
              </a:rPr>
              <a:t>, B</a:t>
            </a:r>
            <a:r>
              <a:rPr kumimoji="0" lang="en-US" altLang="zh-CN" sz="2000" b="0" baseline="-25000" dirty="0">
                <a:solidFill>
                  <a:schemeClr val="tx1"/>
                </a:solidFill>
                <a:effectLst>
                  <a:outerShdw blurRad="38100" dist="38100" dir="2700000" algn="tl">
                    <a:srgbClr val="C0C0C0"/>
                  </a:outerShdw>
                </a:effectLst>
                <a:ea typeface="黑体" panose="02010609060101010101" pitchFamily="49" charset="-122"/>
              </a:rPr>
              <a:t>4</a:t>
            </a:r>
            <a:r>
              <a:rPr kumimoji="0" lang="en-US" altLang="zh-CN" sz="2000" b="0" dirty="0">
                <a:solidFill>
                  <a:schemeClr val="tx1"/>
                </a:solidFill>
                <a:effectLst>
                  <a:outerShdw blurRad="38100" dist="38100" dir="2700000" algn="tl">
                    <a:srgbClr val="C0C0C0"/>
                  </a:outerShdw>
                </a:effectLst>
                <a:ea typeface="黑体" panose="02010609060101010101" pitchFamily="49" charset="-122"/>
              </a:rPr>
              <a:t>H</a:t>
            </a:r>
            <a:r>
              <a:rPr kumimoji="0" lang="en-US" altLang="zh-CN" sz="2000" b="0" baseline="-25000" dirty="0">
                <a:solidFill>
                  <a:schemeClr val="tx1"/>
                </a:solidFill>
                <a:effectLst>
                  <a:outerShdw blurRad="38100" dist="38100" dir="2700000" algn="tl">
                    <a:srgbClr val="C0C0C0"/>
                  </a:outerShdw>
                </a:effectLst>
                <a:ea typeface="黑体" panose="02010609060101010101" pitchFamily="49" charset="-122"/>
              </a:rPr>
              <a:t>10</a:t>
            </a:r>
            <a:r>
              <a:rPr kumimoji="0" lang="en-US" altLang="zh-CN" sz="2000" b="0" dirty="0">
                <a:solidFill>
                  <a:schemeClr val="tx1"/>
                </a:solidFill>
                <a:effectLst>
                  <a:outerShdw blurRad="38100" dist="38100" dir="2700000" algn="tl">
                    <a:srgbClr val="C0C0C0"/>
                  </a:outerShdw>
                </a:effectLst>
                <a:ea typeface="黑体" panose="02010609060101010101" pitchFamily="49" charset="-122"/>
              </a:rPr>
              <a:t>, B</a:t>
            </a:r>
            <a:r>
              <a:rPr kumimoji="0" lang="en-US" altLang="zh-CN" sz="2000" b="0" baseline="-25000" dirty="0">
                <a:solidFill>
                  <a:schemeClr val="tx1"/>
                </a:solidFill>
                <a:effectLst>
                  <a:outerShdw blurRad="38100" dist="38100" dir="2700000" algn="tl">
                    <a:srgbClr val="C0C0C0"/>
                  </a:outerShdw>
                </a:effectLst>
                <a:ea typeface="黑体" panose="02010609060101010101" pitchFamily="49" charset="-122"/>
              </a:rPr>
              <a:t>5</a:t>
            </a:r>
            <a:r>
              <a:rPr kumimoji="0" lang="en-US" altLang="zh-CN" sz="2000" b="0" dirty="0">
                <a:solidFill>
                  <a:schemeClr val="tx1"/>
                </a:solidFill>
                <a:effectLst>
                  <a:outerShdw blurRad="38100" dist="38100" dir="2700000" algn="tl">
                    <a:srgbClr val="C0C0C0"/>
                  </a:outerShdw>
                </a:effectLst>
                <a:ea typeface="黑体" panose="02010609060101010101" pitchFamily="49" charset="-122"/>
              </a:rPr>
              <a:t>H</a:t>
            </a:r>
            <a:r>
              <a:rPr kumimoji="0" lang="en-US" altLang="zh-CN" sz="2000" b="0" baseline="-25000" dirty="0">
                <a:solidFill>
                  <a:schemeClr val="tx1"/>
                </a:solidFill>
                <a:effectLst>
                  <a:outerShdw blurRad="38100" dist="38100" dir="2700000" algn="tl">
                    <a:srgbClr val="C0C0C0"/>
                  </a:outerShdw>
                </a:effectLst>
                <a:ea typeface="黑体" panose="02010609060101010101" pitchFamily="49" charset="-122"/>
              </a:rPr>
              <a:t>9</a:t>
            </a:r>
            <a:r>
              <a:rPr kumimoji="0" lang="en-US" altLang="zh-CN" sz="2000" b="0" dirty="0">
                <a:solidFill>
                  <a:schemeClr val="tx1"/>
                </a:solidFill>
                <a:effectLst>
                  <a:outerShdw blurRad="38100" dist="38100" dir="2700000" algn="tl">
                    <a:srgbClr val="C0C0C0"/>
                  </a:outerShdw>
                </a:effectLst>
                <a:ea typeface="黑体" panose="02010609060101010101" pitchFamily="49" charset="-122"/>
              </a:rPr>
              <a:t>, B</a:t>
            </a:r>
            <a:r>
              <a:rPr kumimoji="0" lang="en-US" altLang="zh-CN" sz="2000" b="0" baseline="-25000" dirty="0">
                <a:solidFill>
                  <a:schemeClr val="tx1"/>
                </a:solidFill>
                <a:effectLst>
                  <a:outerShdw blurRad="38100" dist="38100" dir="2700000" algn="tl">
                    <a:srgbClr val="C0C0C0"/>
                  </a:outerShdw>
                </a:effectLst>
                <a:ea typeface="黑体" panose="02010609060101010101" pitchFamily="49" charset="-122"/>
              </a:rPr>
              <a:t>8</a:t>
            </a:r>
            <a:r>
              <a:rPr kumimoji="0" lang="en-US" altLang="zh-CN" sz="2000" b="0" dirty="0">
                <a:solidFill>
                  <a:schemeClr val="tx1"/>
                </a:solidFill>
                <a:effectLst>
                  <a:outerShdw blurRad="38100" dist="38100" dir="2700000" algn="tl">
                    <a:srgbClr val="C0C0C0"/>
                  </a:outerShdw>
                </a:effectLst>
                <a:ea typeface="黑体" panose="02010609060101010101" pitchFamily="49" charset="-122"/>
              </a:rPr>
              <a:t>H</a:t>
            </a:r>
            <a:r>
              <a:rPr kumimoji="0" lang="en-US" altLang="zh-CN" sz="2000" b="0" baseline="-25000" dirty="0">
                <a:solidFill>
                  <a:schemeClr val="tx1"/>
                </a:solidFill>
                <a:effectLst>
                  <a:outerShdw blurRad="38100" dist="38100" dir="2700000" algn="tl">
                    <a:srgbClr val="C0C0C0"/>
                  </a:outerShdw>
                </a:effectLst>
                <a:ea typeface="黑体" panose="02010609060101010101" pitchFamily="49" charset="-122"/>
              </a:rPr>
              <a:t>16</a:t>
            </a:r>
            <a:r>
              <a:rPr kumimoji="0" lang="en-US" altLang="zh-CN" sz="2000" b="0" dirty="0">
                <a:solidFill>
                  <a:schemeClr val="tx1"/>
                </a:solidFill>
                <a:effectLst>
                  <a:outerShdw blurRad="38100" dist="38100" dir="2700000" algn="tl">
                    <a:srgbClr val="C0C0C0"/>
                  </a:outerShdw>
                </a:effectLst>
                <a:ea typeface="黑体" panose="02010609060101010101" pitchFamily="49" charset="-122"/>
              </a:rPr>
              <a:t>, B</a:t>
            </a:r>
            <a:r>
              <a:rPr kumimoji="0" lang="en-US" altLang="zh-CN" sz="2000" b="0" baseline="-25000" dirty="0">
                <a:solidFill>
                  <a:schemeClr val="tx1"/>
                </a:solidFill>
                <a:effectLst>
                  <a:outerShdw blurRad="38100" dist="38100" dir="2700000" algn="tl">
                    <a:srgbClr val="C0C0C0"/>
                  </a:outerShdw>
                </a:effectLst>
                <a:ea typeface="黑体" panose="02010609060101010101" pitchFamily="49" charset="-122"/>
              </a:rPr>
              <a:t>8</a:t>
            </a:r>
            <a:r>
              <a:rPr kumimoji="0" lang="en-US" altLang="zh-CN" sz="2000" b="0" dirty="0">
                <a:solidFill>
                  <a:schemeClr val="tx1"/>
                </a:solidFill>
                <a:effectLst>
                  <a:outerShdw blurRad="38100" dist="38100" dir="2700000" algn="tl">
                    <a:srgbClr val="C0C0C0"/>
                  </a:outerShdw>
                </a:effectLst>
                <a:ea typeface="黑体" panose="02010609060101010101" pitchFamily="49" charset="-122"/>
              </a:rPr>
              <a:t>H</a:t>
            </a:r>
            <a:r>
              <a:rPr kumimoji="0" lang="en-US" altLang="zh-CN" sz="2000" b="0" baseline="-25000" dirty="0">
                <a:solidFill>
                  <a:schemeClr val="tx1"/>
                </a:solidFill>
                <a:effectLst>
                  <a:outerShdw blurRad="38100" dist="38100" dir="2700000" algn="tl">
                    <a:srgbClr val="C0C0C0"/>
                  </a:outerShdw>
                </a:effectLst>
                <a:ea typeface="黑体" panose="02010609060101010101" pitchFamily="49" charset="-122"/>
              </a:rPr>
              <a:t>18</a:t>
            </a:r>
            <a:r>
              <a:rPr kumimoji="0" lang="en-US" altLang="zh-CN" sz="2000" b="0" dirty="0">
                <a:solidFill>
                  <a:schemeClr val="tx1"/>
                </a:solidFill>
                <a:effectLst>
                  <a:outerShdw blurRad="38100" dist="38100" dir="2700000" algn="tl">
                    <a:srgbClr val="C0C0C0"/>
                  </a:outerShdw>
                </a:effectLst>
                <a:ea typeface="黑体" panose="02010609060101010101" pitchFamily="49" charset="-122"/>
              </a:rPr>
              <a:t> …</a:t>
            </a:r>
            <a:r>
              <a:rPr kumimoji="0" lang="zh-CN" altLang="en-US" sz="2000" b="0" dirty="0">
                <a:solidFill>
                  <a:schemeClr val="tx1"/>
                </a:solidFill>
                <a:effectLst>
                  <a:outerShdw blurRad="38100" dist="38100" dir="2700000" algn="tl">
                    <a:srgbClr val="C0C0C0"/>
                  </a:outerShdw>
                </a:effectLst>
                <a:ea typeface="黑体" panose="02010609060101010101" pitchFamily="49" charset="-122"/>
              </a:rPr>
              <a:t>，命名原则同碳烷，如乙硼烷、丁硼烷等。戊硼烷有</a:t>
            </a:r>
            <a:r>
              <a:rPr kumimoji="0" lang="en-US" altLang="zh-CN" sz="2000" b="0" dirty="0">
                <a:solidFill>
                  <a:schemeClr val="tx1"/>
                </a:solidFill>
                <a:effectLst>
                  <a:outerShdw blurRad="38100" dist="38100" dir="2700000" algn="tl">
                    <a:srgbClr val="C0C0C0"/>
                  </a:outerShdw>
                </a:effectLst>
                <a:ea typeface="黑体" panose="02010609060101010101" pitchFamily="49" charset="-122"/>
              </a:rPr>
              <a:t>B</a:t>
            </a:r>
            <a:r>
              <a:rPr kumimoji="0" lang="en-US" altLang="zh-CN" sz="2000" b="0" baseline="-25000" dirty="0">
                <a:solidFill>
                  <a:schemeClr val="tx1"/>
                </a:solidFill>
                <a:effectLst>
                  <a:outerShdw blurRad="38100" dist="38100" dir="2700000" algn="tl">
                    <a:srgbClr val="C0C0C0"/>
                  </a:outerShdw>
                </a:effectLst>
                <a:ea typeface="黑体" panose="02010609060101010101" pitchFamily="49" charset="-122"/>
              </a:rPr>
              <a:t>5</a:t>
            </a:r>
            <a:r>
              <a:rPr kumimoji="0" lang="en-US" altLang="zh-CN" sz="2000" b="0" dirty="0">
                <a:solidFill>
                  <a:schemeClr val="tx1"/>
                </a:solidFill>
                <a:effectLst>
                  <a:outerShdw blurRad="38100" dist="38100" dir="2700000" algn="tl">
                    <a:srgbClr val="C0C0C0"/>
                  </a:outerShdw>
                </a:effectLst>
                <a:ea typeface="黑体" panose="02010609060101010101" pitchFamily="49" charset="-122"/>
              </a:rPr>
              <a:t>H</a:t>
            </a:r>
            <a:r>
              <a:rPr kumimoji="0" lang="en-US" altLang="zh-CN" sz="2000" b="0" baseline="-25000" dirty="0">
                <a:solidFill>
                  <a:schemeClr val="tx1"/>
                </a:solidFill>
                <a:effectLst>
                  <a:outerShdw blurRad="38100" dist="38100" dir="2700000" algn="tl">
                    <a:srgbClr val="C0C0C0"/>
                  </a:outerShdw>
                </a:effectLst>
                <a:ea typeface="黑体" panose="02010609060101010101" pitchFamily="49" charset="-122"/>
              </a:rPr>
              <a:t>9</a:t>
            </a:r>
            <a:r>
              <a:rPr kumimoji="0" lang="zh-CN" altLang="en-US" sz="2000" b="0" dirty="0">
                <a:solidFill>
                  <a:schemeClr val="tx1"/>
                </a:solidFill>
                <a:effectLst>
                  <a:outerShdw blurRad="38100" dist="38100" dir="2700000" algn="tl">
                    <a:srgbClr val="C0C0C0"/>
                  </a:outerShdw>
                </a:effectLst>
                <a:ea typeface="黑体" panose="02010609060101010101" pitchFamily="49" charset="-122"/>
              </a:rPr>
              <a:t>和</a:t>
            </a:r>
            <a:r>
              <a:rPr kumimoji="0" lang="en-US" altLang="zh-CN" sz="2000" b="0" dirty="0">
                <a:solidFill>
                  <a:schemeClr val="tx1"/>
                </a:solidFill>
                <a:effectLst>
                  <a:outerShdw blurRad="38100" dist="38100" dir="2700000" algn="tl">
                    <a:srgbClr val="C0C0C0"/>
                  </a:outerShdw>
                </a:effectLst>
                <a:ea typeface="黑体" panose="02010609060101010101" pitchFamily="49" charset="-122"/>
              </a:rPr>
              <a:t>B</a:t>
            </a:r>
            <a:r>
              <a:rPr kumimoji="0" lang="en-US" altLang="zh-CN" sz="2000" b="0" baseline="-25000" dirty="0">
                <a:solidFill>
                  <a:schemeClr val="tx1"/>
                </a:solidFill>
                <a:effectLst>
                  <a:outerShdw blurRad="38100" dist="38100" dir="2700000" algn="tl">
                    <a:srgbClr val="C0C0C0"/>
                  </a:outerShdw>
                </a:effectLst>
                <a:ea typeface="黑体" panose="02010609060101010101" pitchFamily="49" charset="-122"/>
              </a:rPr>
              <a:t>5</a:t>
            </a:r>
            <a:r>
              <a:rPr kumimoji="0" lang="en-US" altLang="zh-CN" sz="2000" b="0" dirty="0">
                <a:solidFill>
                  <a:schemeClr val="tx1"/>
                </a:solidFill>
                <a:effectLst>
                  <a:outerShdw blurRad="38100" dist="38100" dir="2700000" algn="tl">
                    <a:srgbClr val="C0C0C0"/>
                  </a:outerShdw>
                </a:effectLst>
                <a:ea typeface="黑体" panose="02010609060101010101" pitchFamily="49" charset="-122"/>
              </a:rPr>
              <a:t>H</a:t>
            </a:r>
            <a:r>
              <a:rPr kumimoji="0" lang="en-US" altLang="zh-CN" sz="2000" b="0" baseline="-25000" dirty="0">
                <a:solidFill>
                  <a:schemeClr val="tx1"/>
                </a:solidFill>
                <a:effectLst>
                  <a:outerShdw blurRad="38100" dist="38100" dir="2700000" algn="tl">
                    <a:srgbClr val="C0C0C0"/>
                  </a:outerShdw>
                </a:effectLst>
                <a:ea typeface="黑体" panose="02010609060101010101" pitchFamily="49" charset="-122"/>
              </a:rPr>
              <a:t>11</a:t>
            </a:r>
            <a:r>
              <a:rPr kumimoji="0" lang="zh-CN" altLang="en-US" sz="2000" b="0" dirty="0">
                <a:solidFill>
                  <a:schemeClr val="tx1"/>
                </a:solidFill>
                <a:effectLst>
                  <a:outerShdw blurRad="38100" dist="38100" dir="2700000" algn="tl">
                    <a:srgbClr val="C0C0C0"/>
                  </a:outerShdw>
                </a:effectLst>
                <a:ea typeface="黑体" panose="02010609060101010101" pitchFamily="49" charset="-122"/>
              </a:rPr>
              <a:t>两种，为了区别，命名时标出硼烷中的氢原子数目，戊硼烷</a:t>
            </a:r>
            <a:r>
              <a:rPr kumimoji="0" lang="en-US" altLang="zh-CN" sz="2000" b="0" dirty="0">
                <a:solidFill>
                  <a:schemeClr val="tx1"/>
                </a:solidFill>
                <a:effectLst>
                  <a:outerShdw blurRad="38100" dist="38100" dir="2700000" algn="tl">
                    <a:srgbClr val="C0C0C0"/>
                  </a:outerShdw>
                </a:effectLst>
                <a:ea typeface="黑体" panose="02010609060101010101" pitchFamily="49" charset="-122"/>
              </a:rPr>
              <a:t>-9</a:t>
            </a:r>
            <a:r>
              <a:rPr kumimoji="0" lang="zh-CN" altLang="en-US" sz="2000" b="0" dirty="0">
                <a:solidFill>
                  <a:schemeClr val="tx1"/>
                </a:solidFill>
                <a:effectLst>
                  <a:outerShdw blurRad="38100" dist="38100" dir="2700000" algn="tl">
                    <a:srgbClr val="C0C0C0"/>
                  </a:outerShdw>
                </a:effectLst>
                <a:ea typeface="黑体" panose="02010609060101010101" pitchFamily="49" charset="-122"/>
              </a:rPr>
              <a:t>和戊硼烷</a:t>
            </a:r>
            <a:r>
              <a:rPr kumimoji="0" lang="en-US" altLang="zh-CN" sz="2000" b="0" dirty="0">
                <a:solidFill>
                  <a:schemeClr val="tx1"/>
                </a:solidFill>
                <a:effectLst>
                  <a:outerShdw blurRad="38100" dist="38100" dir="2700000" algn="tl">
                    <a:srgbClr val="C0C0C0"/>
                  </a:outerShdw>
                </a:effectLst>
                <a:ea typeface="黑体" panose="02010609060101010101" pitchFamily="49" charset="-122"/>
              </a:rPr>
              <a:t>-11</a:t>
            </a:r>
            <a:r>
              <a:rPr kumimoji="0" lang="zh-CN" altLang="en-US" sz="2000" b="0" dirty="0">
                <a:solidFill>
                  <a:schemeClr val="tx1"/>
                </a:solidFill>
                <a:effectLst>
                  <a:outerShdw blurRad="38100" dist="38100" dir="2700000" algn="tl">
                    <a:srgbClr val="C0C0C0"/>
                  </a:outerShdw>
                </a:effectLst>
                <a:ea typeface="黑体" panose="02010609060101010101" pitchFamily="49" charset="-122"/>
              </a:rPr>
              <a:t>。</a:t>
            </a:r>
            <a:r>
              <a:rPr kumimoji="0" lang="en-US" altLang="zh-CN" sz="2000" b="0" dirty="0">
                <a:solidFill>
                  <a:schemeClr val="tx1"/>
                </a:solidFill>
                <a:effectLst>
                  <a:outerShdw blurRad="38100" dist="38100" dir="2700000" algn="tl">
                    <a:srgbClr val="C0C0C0"/>
                  </a:outerShdw>
                </a:effectLst>
                <a:ea typeface="黑体" panose="02010609060101010101" pitchFamily="49" charset="-122"/>
              </a:rPr>
              <a:t>B</a:t>
            </a:r>
            <a:r>
              <a:rPr kumimoji="0" lang="zh-CN" altLang="en-US" sz="2000" b="0" dirty="0">
                <a:solidFill>
                  <a:schemeClr val="tx1"/>
                </a:solidFill>
                <a:effectLst>
                  <a:outerShdw blurRad="38100" dist="38100" dir="2700000" algn="tl">
                    <a:srgbClr val="C0C0C0"/>
                  </a:outerShdw>
                </a:effectLst>
                <a:ea typeface="黑体" panose="02010609060101010101" pitchFamily="49" charset="-122"/>
              </a:rPr>
              <a:t>比</a:t>
            </a:r>
            <a:r>
              <a:rPr kumimoji="0" lang="en-US" altLang="zh-CN" sz="2000" b="0" dirty="0">
                <a:solidFill>
                  <a:schemeClr val="tx1"/>
                </a:solidFill>
                <a:effectLst>
                  <a:outerShdw blurRad="38100" dist="38100" dir="2700000" algn="tl">
                    <a:srgbClr val="C0C0C0"/>
                  </a:outerShdw>
                </a:effectLst>
                <a:ea typeface="黑体" panose="02010609060101010101" pitchFamily="49" charset="-122"/>
              </a:rPr>
              <a:t>C</a:t>
            </a:r>
            <a:r>
              <a:rPr kumimoji="0" lang="zh-CN" altLang="en-US" sz="2000" b="0" dirty="0">
                <a:solidFill>
                  <a:schemeClr val="tx1"/>
                </a:solidFill>
                <a:effectLst>
                  <a:outerShdw blurRad="38100" dist="38100" dir="2700000" algn="tl">
                    <a:srgbClr val="C0C0C0"/>
                  </a:outerShdw>
                </a:effectLst>
                <a:ea typeface="黑体" panose="02010609060101010101" pitchFamily="49" charset="-122"/>
              </a:rPr>
              <a:t>少一个电子，借用对碳氢化合物结构的认识去考查硼烷时曾遇到了许多问题，对化学键概念提出不少挑战。</a:t>
            </a:r>
          </a:p>
        </p:txBody>
      </p:sp>
      <p:pic>
        <p:nvPicPr>
          <p:cNvPr id="54275" name="Picture 17" descr="FG23_19aC">
            <a:extLst>
              <a:ext uri="{FF2B5EF4-FFF2-40B4-BE49-F238E27FC236}">
                <a16:creationId xmlns:a16="http://schemas.microsoft.com/office/drawing/2014/main" id="{912A1F46-380F-9E46-B11B-5CF66BA324AF}"/>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40633" y="3029868"/>
            <a:ext cx="2943225"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20402" name="Rectangle 18">
            <a:extLst>
              <a:ext uri="{FF2B5EF4-FFF2-40B4-BE49-F238E27FC236}">
                <a16:creationId xmlns:a16="http://schemas.microsoft.com/office/drawing/2014/main" id="{091FD874-B9DB-1946-ABF5-FE5657FA01CC}"/>
              </a:ext>
            </a:extLst>
          </p:cNvPr>
          <p:cNvSpPr>
            <a:spLocks noChangeArrowheads="1"/>
          </p:cNvSpPr>
          <p:nvPr/>
        </p:nvSpPr>
        <p:spPr bwMode="auto">
          <a:xfrm>
            <a:off x="1187624" y="6353048"/>
            <a:ext cx="827087" cy="457200"/>
          </a:xfrm>
          <a:prstGeom prst="rect">
            <a:avLst/>
          </a:prstGeom>
          <a:noFill/>
          <a:ln w="9525" algn="ctr">
            <a:noFill/>
            <a:miter lim="800000"/>
            <a:headEnd/>
            <a:tailEnd/>
          </a:ln>
          <a:effectLst/>
        </p:spPr>
        <p:txBody>
          <a:bodyPr wrap="none">
            <a:spAutoFit/>
          </a:bodyPr>
          <a:lstStyle/>
          <a:p>
            <a:pPr eaLnBrk="1" hangingPunct="1">
              <a:defRPr/>
            </a:pPr>
            <a:r>
              <a:rPr kumimoji="0" lang="en-US" altLang="zh-CN" b="1">
                <a:solidFill>
                  <a:srgbClr val="FF0000"/>
                </a:solidFill>
                <a:effectLst>
                  <a:outerShdw blurRad="38100" dist="38100" dir="2700000" algn="tl">
                    <a:srgbClr val="000000"/>
                  </a:outerShdw>
                </a:effectLst>
                <a:ea typeface="黑体" pitchFamily="2" charset="-122"/>
              </a:rPr>
              <a:t>B</a:t>
            </a:r>
            <a:r>
              <a:rPr kumimoji="0" lang="en-US" altLang="zh-CN" b="1" baseline="-25000">
                <a:solidFill>
                  <a:srgbClr val="FF0000"/>
                </a:solidFill>
                <a:effectLst>
                  <a:outerShdw blurRad="38100" dist="38100" dir="2700000" algn="tl">
                    <a:srgbClr val="000000"/>
                  </a:outerShdw>
                </a:effectLst>
                <a:ea typeface="黑体" pitchFamily="2" charset="-122"/>
              </a:rPr>
              <a:t>2</a:t>
            </a:r>
            <a:r>
              <a:rPr kumimoji="0" lang="en-US" altLang="zh-CN" b="1">
                <a:solidFill>
                  <a:srgbClr val="FF0000"/>
                </a:solidFill>
                <a:effectLst>
                  <a:outerShdw blurRad="38100" dist="38100" dir="2700000" algn="tl">
                    <a:srgbClr val="000000"/>
                  </a:outerShdw>
                </a:effectLst>
                <a:ea typeface="黑体" pitchFamily="2" charset="-122"/>
              </a:rPr>
              <a:t>H</a:t>
            </a:r>
            <a:r>
              <a:rPr kumimoji="0" lang="en-US" altLang="zh-CN" b="1" baseline="-25000">
                <a:solidFill>
                  <a:srgbClr val="FF0000"/>
                </a:solidFill>
                <a:effectLst>
                  <a:outerShdw blurRad="38100" dist="38100" dir="2700000" algn="tl">
                    <a:srgbClr val="000000"/>
                  </a:outerShdw>
                </a:effectLst>
                <a:ea typeface="黑体" pitchFamily="2" charset="-122"/>
              </a:rPr>
              <a:t>6</a:t>
            </a:r>
          </a:p>
        </p:txBody>
      </p:sp>
      <p:sp>
        <p:nvSpPr>
          <p:cNvPr id="2320403" name="Text Box 19">
            <a:extLst>
              <a:ext uri="{FF2B5EF4-FFF2-40B4-BE49-F238E27FC236}">
                <a16:creationId xmlns:a16="http://schemas.microsoft.com/office/drawing/2014/main" id="{6E3E601D-E9F5-364F-AD8C-AEA7A6D62949}"/>
              </a:ext>
            </a:extLst>
          </p:cNvPr>
          <p:cNvSpPr txBox="1">
            <a:spLocks noChangeArrowheads="1"/>
          </p:cNvSpPr>
          <p:nvPr/>
        </p:nvSpPr>
        <p:spPr bwMode="auto">
          <a:xfrm>
            <a:off x="3246438" y="3284984"/>
            <a:ext cx="3609975" cy="1311275"/>
          </a:xfrm>
          <a:prstGeom prst="rect">
            <a:avLst/>
          </a:prstGeom>
          <a:noFill/>
          <a:ln w="9525" algn="ctr">
            <a:noFill/>
            <a:miter lim="800000"/>
            <a:headEnd/>
            <a:tailEnd/>
          </a:ln>
          <a:effectLst/>
        </p:spPr>
        <p:txBody>
          <a:bodyPr>
            <a:spAutoFit/>
          </a:bodyPr>
          <a:lstStyle>
            <a:lvl1pPr eaLnBrk="0" hangingPunct="0">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defRPr/>
            </a:pPr>
            <a:r>
              <a:rPr kumimoji="0" lang="zh-CN" altLang="en-US" sz="2000" dirty="0">
                <a:solidFill>
                  <a:schemeClr val="tx1"/>
                </a:solidFill>
                <a:effectLst>
                  <a:outerShdw blurRad="38100" dist="38100" dir="2700000" algn="tl">
                    <a:srgbClr val="C0C0C0"/>
                  </a:outerShdw>
                </a:effectLst>
                <a:ea typeface="黑体" panose="02010609060101010101" pitchFamily="49" charset="-122"/>
              </a:rPr>
              <a:t>乙硼烷分子中的</a:t>
            </a:r>
            <a:r>
              <a:rPr kumimoji="0" lang="en-US" altLang="zh-CN" sz="2000" dirty="0">
                <a:solidFill>
                  <a:schemeClr val="tx1"/>
                </a:solidFill>
                <a:effectLst>
                  <a:outerShdw blurRad="38100" dist="38100" dir="2700000" algn="tl">
                    <a:srgbClr val="C0C0C0"/>
                  </a:outerShdw>
                </a:effectLst>
                <a:ea typeface="黑体" panose="02010609060101010101" pitchFamily="49" charset="-122"/>
              </a:rPr>
              <a:t>4</a:t>
            </a:r>
            <a:r>
              <a:rPr kumimoji="0" lang="zh-CN" altLang="en-US" sz="2000" dirty="0">
                <a:solidFill>
                  <a:schemeClr val="tx1"/>
                </a:solidFill>
                <a:effectLst>
                  <a:outerShdw blurRad="38100" dist="38100" dir="2700000" algn="tl">
                    <a:srgbClr val="C0C0C0"/>
                  </a:outerShdw>
                </a:effectLst>
                <a:ea typeface="黑体" panose="02010609060101010101" pitchFamily="49" charset="-122"/>
              </a:rPr>
              <a:t>个</a:t>
            </a:r>
            <a:r>
              <a:rPr kumimoji="0" lang="en-US" altLang="zh-CN" sz="2000" dirty="0">
                <a:solidFill>
                  <a:schemeClr val="tx1"/>
                </a:solidFill>
                <a:effectLst>
                  <a:outerShdw blurRad="38100" dist="38100" dir="2700000" algn="tl">
                    <a:srgbClr val="C0C0C0"/>
                  </a:outerShdw>
                </a:effectLst>
                <a:ea typeface="黑体" panose="02010609060101010101" pitchFamily="49" charset="-122"/>
              </a:rPr>
              <a:t>H</a:t>
            </a:r>
            <a:r>
              <a:rPr kumimoji="0" lang="zh-CN" altLang="en-US" sz="2000" dirty="0">
                <a:solidFill>
                  <a:schemeClr val="tx1"/>
                </a:solidFill>
                <a:effectLst>
                  <a:outerShdw blurRad="38100" dist="38100" dir="2700000" algn="tl">
                    <a:srgbClr val="C0C0C0"/>
                  </a:outerShdw>
                </a:effectLst>
                <a:ea typeface="黑体" panose="02010609060101010101" pitchFamily="49" charset="-122"/>
              </a:rPr>
              <a:t>原子和</a:t>
            </a:r>
            <a:r>
              <a:rPr kumimoji="0" lang="en-US" altLang="zh-CN" sz="2000" dirty="0">
                <a:solidFill>
                  <a:schemeClr val="tx1"/>
                </a:solidFill>
                <a:effectLst>
                  <a:outerShdw blurRad="38100" dist="38100" dir="2700000" algn="tl">
                    <a:srgbClr val="C0C0C0"/>
                  </a:outerShdw>
                </a:effectLst>
                <a:ea typeface="黑体" panose="02010609060101010101" pitchFamily="49" charset="-122"/>
              </a:rPr>
              <a:t>2</a:t>
            </a:r>
            <a:r>
              <a:rPr kumimoji="0" lang="zh-CN" altLang="en-US" sz="2000" dirty="0">
                <a:solidFill>
                  <a:schemeClr val="tx1"/>
                </a:solidFill>
                <a:effectLst>
                  <a:outerShdw blurRad="38100" dist="38100" dir="2700000" algn="tl">
                    <a:srgbClr val="C0C0C0"/>
                  </a:outerShdw>
                </a:effectLst>
                <a:ea typeface="黑体" panose="02010609060101010101" pitchFamily="49" charset="-122"/>
              </a:rPr>
              <a:t>个</a:t>
            </a:r>
            <a:r>
              <a:rPr kumimoji="0" lang="en-US" altLang="zh-CN" sz="2000" dirty="0">
                <a:solidFill>
                  <a:schemeClr val="tx1"/>
                </a:solidFill>
                <a:effectLst>
                  <a:outerShdw blurRad="38100" dist="38100" dir="2700000" algn="tl">
                    <a:srgbClr val="C0C0C0"/>
                  </a:outerShdw>
                </a:effectLst>
                <a:ea typeface="黑体" panose="02010609060101010101" pitchFamily="49" charset="-122"/>
              </a:rPr>
              <a:t>B</a:t>
            </a:r>
            <a:r>
              <a:rPr kumimoji="0" lang="zh-CN" altLang="en-US" sz="2000" dirty="0">
                <a:solidFill>
                  <a:schemeClr val="tx1"/>
                </a:solidFill>
                <a:effectLst>
                  <a:outerShdw blurRad="38100" dist="38100" dir="2700000" algn="tl">
                    <a:srgbClr val="C0C0C0"/>
                  </a:outerShdw>
                </a:effectLst>
                <a:ea typeface="黑体" panose="02010609060101010101" pitchFamily="49" charset="-122"/>
              </a:rPr>
              <a:t>原子共面，面上面下各有一个</a:t>
            </a:r>
            <a:r>
              <a:rPr kumimoji="0" lang="en-US" altLang="zh-CN" sz="2000" dirty="0">
                <a:solidFill>
                  <a:schemeClr val="tx1"/>
                </a:solidFill>
                <a:effectLst>
                  <a:outerShdw blurRad="38100" dist="38100" dir="2700000" algn="tl">
                    <a:srgbClr val="C0C0C0"/>
                  </a:outerShdw>
                </a:effectLst>
                <a:ea typeface="黑体" panose="02010609060101010101" pitchFamily="49" charset="-122"/>
              </a:rPr>
              <a:t>H</a:t>
            </a:r>
            <a:r>
              <a:rPr kumimoji="0" lang="zh-CN" altLang="en-US" sz="2000" dirty="0">
                <a:solidFill>
                  <a:schemeClr val="tx1"/>
                </a:solidFill>
                <a:effectLst>
                  <a:outerShdw blurRad="38100" dist="38100" dir="2700000" algn="tl">
                    <a:srgbClr val="C0C0C0"/>
                  </a:outerShdw>
                </a:effectLst>
                <a:ea typeface="黑体" panose="02010609060101010101" pitchFamily="49" charset="-122"/>
              </a:rPr>
              <a:t>原子，</a:t>
            </a:r>
            <a:r>
              <a:rPr kumimoji="0" lang="en-US" altLang="zh-CN" sz="2000" dirty="0">
                <a:solidFill>
                  <a:schemeClr val="tx1"/>
                </a:solidFill>
                <a:effectLst>
                  <a:outerShdw blurRad="38100" dist="38100" dir="2700000" algn="tl">
                    <a:srgbClr val="C0C0C0"/>
                  </a:outerShdw>
                </a:effectLst>
                <a:ea typeface="黑体" panose="02010609060101010101" pitchFamily="49" charset="-122"/>
              </a:rPr>
              <a:t>B</a:t>
            </a:r>
            <a:r>
              <a:rPr kumimoji="0" lang="zh-CN" altLang="en-US" sz="2000" dirty="0">
                <a:solidFill>
                  <a:schemeClr val="tx1"/>
                </a:solidFill>
                <a:effectLst>
                  <a:outerShdw blurRad="38100" dist="38100" dir="2700000" algn="tl">
                    <a:srgbClr val="C0C0C0"/>
                  </a:outerShdw>
                </a:effectLst>
                <a:ea typeface="黑体" panose="02010609060101010101" pitchFamily="49" charset="-122"/>
              </a:rPr>
              <a:t>原子以</a:t>
            </a:r>
            <a:r>
              <a:rPr kumimoji="0" lang="en-US" altLang="zh-CN" sz="2000" i="1" dirty="0">
                <a:solidFill>
                  <a:schemeClr val="tx1"/>
                </a:solidFill>
                <a:effectLst>
                  <a:outerShdw blurRad="38100" dist="38100" dir="2700000" algn="tl">
                    <a:srgbClr val="C0C0C0"/>
                  </a:outerShdw>
                </a:effectLst>
                <a:ea typeface="黑体" panose="02010609060101010101" pitchFamily="49" charset="-122"/>
              </a:rPr>
              <a:t>sp</a:t>
            </a:r>
            <a:r>
              <a:rPr kumimoji="0" lang="en-US" altLang="zh-CN" sz="2000" baseline="30000" dirty="0">
                <a:solidFill>
                  <a:schemeClr val="tx1"/>
                </a:solidFill>
                <a:effectLst>
                  <a:outerShdw blurRad="38100" dist="38100" dir="2700000" algn="tl">
                    <a:srgbClr val="C0C0C0"/>
                  </a:outerShdw>
                </a:effectLst>
                <a:ea typeface="黑体" panose="02010609060101010101" pitchFamily="49" charset="-122"/>
              </a:rPr>
              <a:t>3</a:t>
            </a:r>
            <a:r>
              <a:rPr kumimoji="0" lang="zh-CN" altLang="en-US" sz="2000" dirty="0">
                <a:solidFill>
                  <a:schemeClr val="tx1"/>
                </a:solidFill>
                <a:effectLst>
                  <a:outerShdw blurRad="38100" dist="38100" dir="2700000" algn="tl">
                    <a:srgbClr val="C0C0C0"/>
                  </a:outerShdw>
                </a:effectLst>
                <a:ea typeface="黑体" panose="02010609060101010101" pitchFamily="49" charset="-122"/>
              </a:rPr>
              <a:t>杂化轨道成键。</a:t>
            </a:r>
          </a:p>
        </p:txBody>
      </p:sp>
      <p:sp>
        <p:nvSpPr>
          <p:cNvPr id="2320405" name="Oval 21">
            <a:extLst>
              <a:ext uri="{FF2B5EF4-FFF2-40B4-BE49-F238E27FC236}">
                <a16:creationId xmlns:a16="http://schemas.microsoft.com/office/drawing/2014/main" id="{38C55A14-0ADD-AE40-B81B-9E4B0193D8BF}"/>
              </a:ext>
            </a:extLst>
          </p:cNvPr>
          <p:cNvSpPr>
            <a:spLocks noChangeArrowheads="1"/>
          </p:cNvSpPr>
          <p:nvPr/>
        </p:nvSpPr>
        <p:spPr bwMode="auto">
          <a:xfrm>
            <a:off x="3597276" y="4781190"/>
            <a:ext cx="2886075" cy="576262"/>
          </a:xfrm>
          <a:prstGeom prst="ellipse">
            <a:avLst/>
          </a:prstGeom>
          <a:gradFill rotWithShape="0">
            <a:gsLst>
              <a:gs pos="0">
                <a:srgbClr val="66FFFF"/>
              </a:gs>
              <a:gs pos="50000">
                <a:srgbClr val="66FFFF">
                  <a:gamma/>
                  <a:tint val="0"/>
                  <a:invGamma/>
                </a:srgbClr>
              </a:gs>
              <a:gs pos="100000">
                <a:srgbClr val="66FFFF"/>
              </a:gs>
            </a:gsLst>
            <a:lin ang="5400000" scaled="1"/>
          </a:gradFill>
          <a:ln w="9525" algn="ctr">
            <a:solidFill>
              <a:schemeClr val="tx1"/>
            </a:solidFill>
            <a:round/>
            <a:headEnd/>
            <a:tailEnd/>
          </a:ln>
          <a:effectLst/>
        </p:spPr>
        <p:txBody>
          <a:bodyPr wrap="none" anchor="ctr"/>
          <a:lstStyle>
            <a:lvl1pPr eaLnBrk="0" hangingPunct="0">
              <a:defRPr kumimoji="1" sz="2400">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400">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400">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400">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49" charset="-122"/>
              </a:defRPr>
            </a:lvl9pPr>
          </a:lstStyle>
          <a:p>
            <a:pPr algn="ctr" eaLnBrk="1" hangingPunct="1">
              <a:defRPr/>
            </a:pPr>
            <a:r>
              <a:rPr kumimoji="0" lang="en-US" altLang="zh-CN" sz="2800" b="1">
                <a:solidFill>
                  <a:srgbClr val="FF0000"/>
                </a:solidFill>
                <a:effectLst>
                  <a:outerShdw blurRad="38100" dist="38100" dir="2700000" algn="tl">
                    <a:srgbClr val="000000"/>
                  </a:outerShdw>
                </a:effectLst>
              </a:rPr>
              <a:t>3</a:t>
            </a:r>
            <a:r>
              <a:rPr kumimoji="0" lang="zh-CN" altLang="en-US" sz="2800" b="1">
                <a:solidFill>
                  <a:srgbClr val="FF0000"/>
                </a:solidFill>
                <a:effectLst>
                  <a:outerShdw blurRad="38100" dist="38100" dir="2700000" algn="tl">
                    <a:srgbClr val="000000"/>
                  </a:outerShdw>
                </a:effectLst>
              </a:rPr>
              <a:t>原子</a:t>
            </a:r>
            <a:r>
              <a:rPr kumimoji="0" lang="en-US" altLang="zh-CN" sz="2800" b="1">
                <a:solidFill>
                  <a:srgbClr val="FF0000"/>
                </a:solidFill>
                <a:effectLst>
                  <a:outerShdw blurRad="38100" dist="38100" dir="2700000" algn="tl">
                    <a:srgbClr val="000000"/>
                  </a:outerShdw>
                </a:effectLst>
              </a:rPr>
              <a:t>2</a:t>
            </a:r>
            <a:r>
              <a:rPr kumimoji="0" lang="zh-CN" altLang="en-US" sz="2800" b="1">
                <a:solidFill>
                  <a:srgbClr val="FF0000"/>
                </a:solidFill>
                <a:effectLst>
                  <a:outerShdw blurRad="38100" dist="38100" dir="2700000" algn="tl">
                    <a:srgbClr val="000000"/>
                  </a:outerShdw>
                </a:effectLst>
              </a:rPr>
              <a:t>电子键</a:t>
            </a:r>
          </a:p>
        </p:txBody>
      </p:sp>
      <p:pic>
        <p:nvPicPr>
          <p:cNvPr id="54279" name="Picture 23" descr="FG23_19aC">
            <a:extLst>
              <a:ext uri="{FF2B5EF4-FFF2-40B4-BE49-F238E27FC236}">
                <a16:creationId xmlns:a16="http://schemas.microsoft.com/office/drawing/2014/main" id="{36F552E6-9DFF-7645-BD07-7D7C193023CE}"/>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869114" y="3284984"/>
            <a:ext cx="2244725" cy="196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矩形 38">
            <a:extLst>
              <a:ext uri="{FF2B5EF4-FFF2-40B4-BE49-F238E27FC236}">
                <a16:creationId xmlns:a16="http://schemas.microsoft.com/office/drawing/2014/main" id="{EF005958-7645-114B-B9D9-035A870FD40A}"/>
              </a:ext>
            </a:extLst>
          </p:cNvPr>
          <p:cNvSpPr/>
          <p:nvPr/>
        </p:nvSpPr>
        <p:spPr bwMode="auto">
          <a:xfrm>
            <a:off x="-78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40" name="Rectangle 7">
            <a:extLst>
              <a:ext uri="{FF2B5EF4-FFF2-40B4-BE49-F238E27FC236}">
                <a16:creationId xmlns:a16="http://schemas.microsoft.com/office/drawing/2014/main" id="{C9AE6AEA-ACF1-6A40-A24E-7CC771193B64}"/>
              </a:ext>
            </a:extLst>
          </p:cNvPr>
          <p:cNvSpPr txBox="1">
            <a:spLocks noChangeArrowheads="1"/>
          </p:cNvSpPr>
          <p:nvPr/>
        </p:nvSpPr>
        <p:spPr>
          <a:xfrm>
            <a:off x="2339752" y="188640"/>
            <a:ext cx="5515546" cy="648815"/>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kumimoji="0" lang="zh-CN" altLang="en-US" sz="3200" dirty="0">
                <a:solidFill>
                  <a:srgbClr val="C00000"/>
                </a:solidFill>
                <a:latin typeface="Heiti SC Medium" pitchFamily="2" charset="-128"/>
                <a:ea typeface="Heiti SC Medium" pitchFamily="2" charset="-128"/>
              </a:rPr>
              <a:t>硼元素</a:t>
            </a:r>
            <a:r>
              <a:rPr kumimoji="0" lang="zh-Hans" altLang="en-US" sz="3200" dirty="0">
                <a:solidFill>
                  <a:srgbClr val="C00000"/>
                </a:solidFill>
                <a:latin typeface="Heiti SC Medium" pitchFamily="2" charset="-128"/>
                <a:ea typeface="Heiti SC Medium" pitchFamily="2" charset="-128"/>
              </a:rPr>
              <a:t>成键特点 </a:t>
            </a:r>
            <a:r>
              <a:rPr kumimoji="0" lang="en-US" altLang="zh-Hans" sz="3200" dirty="0">
                <a:solidFill>
                  <a:srgbClr val="C00000"/>
                </a:solidFill>
                <a:latin typeface="Heiti SC Medium" pitchFamily="2" charset="-128"/>
                <a:ea typeface="Heiti SC Medium" pitchFamily="2" charset="-128"/>
              </a:rPr>
              <a:t>– </a:t>
            </a:r>
            <a:r>
              <a:rPr kumimoji="0" lang="zh-Hans" altLang="en-US" sz="3200" dirty="0">
                <a:solidFill>
                  <a:srgbClr val="C00000"/>
                </a:solidFill>
                <a:latin typeface="Heiti SC Medium" pitchFamily="2" charset="-128"/>
                <a:ea typeface="Heiti SC Medium" pitchFamily="2" charset="-128"/>
              </a:rPr>
              <a:t>多中心键</a:t>
            </a:r>
            <a:endParaRPr kumimoji="0" lang="zh-CN" altLang="en-US" sz="3200" dirty="0">
              <a:solidFill>
                <a:srgbClr val="C00000"/>
              </a:solidFill>
              <a:latin typeface="Heiti SC Medium" pitchFamily="2" charset="-128"/>
              <a:ea typeface="Heiti SC Medium" pitchFamily="2" charset="-128"/>
            </a:endParaRPr>
          </a:p>
        </p:txBody>
      </p:sp>
      <p:sp>
        <p:nvSpPr>
          <p:cNvPr id="41" name="矩形 40">
            <a:extLst>
              <a:ext uri="{FF2B5EF4-FFF2-40B4-BE49-F238E27FC236}">
                <a16:creationId xmlns:a16="http://schemas.microsoft.com/office/drawing/2014/main" id="{740DDA8F-704F-3247-A5D1-A24EA8C64F16}"/>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pic>
        <p:nvPicPr>
          <p:cNvPr id="2" name="图片 1">
            <a:extLst>
              <a:ext uri="{FF2B5EF4-FFF2-40B4-BE49-F238E27FC236}">
                <a16:creationId xmlns:a16="http://schemas.microsoft.com/office/drawing/2014/main" id="{F1E73396-8E32-DC49-8876-E117BB8A1739}"/>
              </a:ext>
            </a:extLst>
          </p:cNvPr>
          <p:cNvPicPr>
            <a:picLocks noChangeAspect="1"/>
          </p:cNvPicPr>
          <p:nvPr/>
        </p:nvPicPr>
        <p:blipFill>
          <a:blip r:embed="rId4"/>
          <a:stretch>
            <a:fillRect/>
          </a:stretch>
        </p:blipFill>
        <p:spPr>
          <a:xfrm>
            <a:off x="471488" y="4943938"/>
            <a:ext cx="2360818" cy="1428626"/>
          </a:xfrm>
          <a:prstGeom prst="rect">
            <a:avLst/>
          </a:prstGeom>
        </p:spPr>
      </p:pic>
    </p:spTree>
    <p:extLst>
      <p:ext uri="{BB962C8B-B14F-4D97-AF65-F5344CB8AC3E}">
        <p14:creationId xmlns:p14="http://schemas.microsoft.com/office/powerpoint/2010/main" val="35847540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灯片编号占位符 1">
            <a:extLst>
              <a:ext uri="{FF2B5EF4-FFF2-40B4-BE49-F238E27FC236}">
                <a16:creationId xmlns:a16="http://schemas.microsoft.com/office/drawing/2014/main" id="{25466FAC-AC33-6E45-BEEF-C6EB2E219210}"/>
              </a:ext>
            </a:extLst>
          </p:cNvPr>
          <p:cNvSpPr>
            <a:spLocks noGrp="1"/>
          </p:cNvSpPr>
          <p:nvPr>
            <p:ph type="sldNum" sz="quarter" idx="4294967295"/>
          </p:nvPr>
        </p:nvSpPr>
        <p:spPr>
          <a:xfrm>
            <a:off x="-7888" y="6616999"/>
            <a:ext cx="414958" cy="241001"/>
          </a:xfrm>
          <a:prstGeom prst="rect">
            <a:avLst/>
          </a:prstGeom>
          <a:noFill/>
        </p:spPr>
        <p:txBody>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A78E0D08-D441-554C-81B2-A66E3887D9AF}" type="slidenum">
              <a:rPr lang="en-US" altLang="zh-CN" sz="1400" b="0">
                <a:solidFill>
                  <a:schemeClr val="tx1"/>
                </a:solidFill>
                <a:ea typeface="黑体" panose="02010609060101010101" pitchFamily="49" charset="-122"/>
              </a:rPr>
              <a:pPr>
                <a:spcBef>
                  <a:spcPct val="0"/>
                </a:spcBef>
                <a:buFontTx/>
                <a:buNone/>
              </a:pPr>
              <a:t>22</a:t>
            </a:fld>
            <a:endParaRPr lang="en-US" altLang="zh-CN" sz="1400" b="0" dirty="0">
              <a:solidFill>
                <a:schemeClr val="tx1"/>
              </a:solidFill>
              <a:ea typeface="黑体" panose="02010609060101010101" pitchFamily="49" charset="-122"/>
            </a:endParaRPr>
          </a:p>
        </p:txBody>
      </p:sp>
      <p:pic>
        <p:nvPicPr>
          <p:cNvPr id="55298" name="Picture 2" descr="FG23_20">
            <a:extLst>
              <a:ext uri="{FF2B5EF4-FFF2-40B4-BE49-F238E27FC236}">
                <a16:creationId xmlns:a16="http://schemas.microsoft.com/office/drawing/2014/main" id="{1B7747AF-DAA2-1140-A731-31EFC55729F4}"/>
              </a:ext>
            </a:extLst>
          </p:cNvPr>
          <p:cNvPicPr>
            <a:picLocks noGrp="1" noChangeAspect="1" noChangeArrowheads="1"/>
          </p:cNvPicPr>
          <p:nvPr>
            <p:ph idx="4294967295"/>
          </p:nvPr>
        </p:nvPicPr>
        <p:blipFill>
          <a:blip r:embed="rId3">
            <a:extLst>
              <a:ext uri="{28A0092B-C50C-407E-A947-70E740481C1C}">
                <a14:useLocalDpi xmlns:a14="http://schemas.microsoft.com/office/drawing/2010/main"/>
              </a:ext>
            </a:extLst>
          </a:blip>
          <a:srcRect/>
          <a:stretch>
            <a:fillRect/>
          </a:stretch>
        </p:blipFill>
        <p:spPr>
          <a:xfrm>
            <a:off x="339726" y="1052514"/>
            <a:ext cx="4879975" cy="5330825"/>
          </a:xfrm>
          <a:noFill/>
        </p:spPr>
      </p:pic>
      <p:sp>
        <p:nvSpPr>
          <p:cNvPr id="2119683" name="Text Box 3">
            <a:extLst>
              <a:ext uri="{FF2B5EF4-FFF2-40B4-BE49-F238E27FC236}">
                <a16:creationId xmlns:a16="http://schemas.microsoft.com/office/drawing/2014/main" id="{2FDCC95E-B650-A844-B973-022EF0FDADB9}"/>
              </a:ext>
            </a:extLst>
          </p:cNvPr>
          <p:cNvSpPr txBox="1">
            <a:spLocks noChangeArrowheads="1"/>
          </p:cNvSpPr>
          <p:nvPr/>
        </p:nvSpPr>
        <p:spPr bwMode="auto">
          <a:xfrm>
            <a:off x="308472" y="1021499"/>
            <a:ext cx="8584008" cy="830997"/>
          </a:xfrm>
          <a:prstGeom prst="rect">
            <a:avLst/>
          </a:prstGeom>
          <a:noFill/>
          <a:ln w="9525" algn="ctr">
            <a:noFill/>
            <a:miter lim="800000"/>
            <a:headEnd/>
            <a:tailEnd/>
          </a:ln>
          <a:effectLst/>
        </p:spPr>
        <p:txBody>
          <a:bodyPr wrap="square">
            <a:spAutoFit/>
          </a:bodyPr>
          <a:lstStyle>
            <a:lvl1pPr eaLnBrk="0" hangingPunct="0">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eaLnBrk="0" hangingPunct="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eaLnBrk="0" hangingPunct="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eaLnBrk="0" hangingPunct="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40000"/>
              </a:spcBef>
              <a:buFontTx/>
              <a:buNone/>
              <a:defRPr/>
            </a:pPr>
            <a:r>
              <a:rPr lang="en-US" altLang="zh-Hans" sz="2400" b="0" dirty="0">
                <a:solidFill>
                  <a:schemeClr val="tx1"/>
                </a:solidFill>
                <a:ea typeface="SimHei" panose="02010609060101010101" pitchFamily="49" charset="-122"/>
                <a:cs typeface="Times New Roman" panose="02020603050405020304" pitchFamily="18" charset="0"/>
              </a:rPr>
              <a:t>B</a:t>
            </a:r>
            <a:r>
              <a:rPr lang="zh-Hans" altLang="en-US" sz="2400" b="0" dirty="0">
                <a:solidFill>
                  <a:schemeClr val="tx1"/>
                </a:solidFill>
                <a:ea typeface="SimHei" panose="02010609060101010101" pitchFamily="49" charset="-122"/>
                <a:cs typeface="Times New Roman" panose="02020603050405020304" pitchFamily="18" charset="0"/>
              </a:rPr>
              <a:t>原子由多中心的</a:t>
            </a:r>
            <a:r>
              <a:rPr lang="en-US" altLang="zh-CN" sz="2400" b="0" dirty="0">
                <a:solidFill>
                  <a:schemeClr val="tx1"/>
                </a:solidFill>
                <a:ea typeface="SimHei" panose="02010609060101010101" pitchFamily="49" charset="-122"/>
                <a:cs typeface="Times New Roman" panose="02020603050405020304" pitchFamily="18" charset="0"/>
              </a:rPr>
              <a:t> B-B-B</a:t>
            </a:r>
            <a:r>
              <a:rPr lang="zh-Hans" altLang="en-US" sz="2400" b="0" dirty="0">
                <a:solidFill>
                  <a:schemeClr val="tx1"/>
                </a:solidFill>
                <a:ea typeface="SimHei" panose="02010609060101010101" pitchFamily="49" charset="-122"/>
                <a:cs typeface="Times New Roman" panose="02020603050405020304" pitchFamily="18" charset="0"/>
              </a:rPr>
              <a:t> 键相连，有</a:t>
            </a:r>
            <a:r>
              <a:rPr lang="en-US" altLang="zh-Hans" sz="2400" b="0" dirty="0">
                <a:solidFill>
                  <a:schemeClr val="tx1"/>
                </a:solidFill>
                <a:ea typeface="SimHei" panose="02010609060101010101" pitchFamily="49" charset="-122"/>
                <a:cs typeface="Times New Roman" panose="02020603050405020304" pitchFamily="18" charset="0"/>
              </a:rPr>
              <a:t>5</a:t>
            </a:r>
            <a:r>
              <a:rPr lang="zh-Hans" altLang="en-US" sz="2400" b="0" dirty="0">
                <a:solidFill>
                  <a:schemeClr val="tx1"/>
                </a:solidFill>
                <a:ea typeface="SimHei" panose="02010609060101010101" pitchFamily="49" charset="-122"/>
                <a:cs typeface="Times New Roman" panose="02020603050405020304" pitchFamily="18" charset="0"/>
              </a:rPr>
              <a:t>个</a:t>
            </a:r>
            <a:r>
              <a:rPr lang="en-US" altLang="zh-Hans" sz="2400" b="0" dirty="0">
                <a:solidFill>
                  <a:schemeClr val="tx1"/>
                </a:solidFill>
                <a:ea typeface="SimHei" panose="02010609060101010101" pitchFamily="49" charset="-122"/>
                <a:cs typeface="Times New Roman" panose="02020603050405020304" pitchFamily="18" charset="0"/>
              </a:rPr>
              <a:t>H</a:t>
            </a:r>
            <a:r>
              <a:rPr lang="zh-Hans" altLang="en-US" sz="2400" b="0" dirty="0">
                <a:solidFill>
                  <a:schemeClr val="tx1"/>
                </a:solidFill>
                <a:ea typeface="SimHei" panose="02010609060101010101" pitchFamily="49" charset="-122"/>
                <a:cs typeface="Times New Roman" panose="02020603050405020304" pitchFamily="18" charset="0"/>
              </a:rPr>
              <a:t>通过</a:t>
            </a:r>
            <a:r>
              <a:rPr lang="en-US" altLang="zh-Hans" sz="2400" b="0" dirty="0">
                <a:solidFill>
                  <a:schemeClr val="tx1"/>
                </a:solidFill>
                <a:ea typeface="SimHei" panose="02010609060101010101" pitchFamily="49" charset="-122"/>
                <a:cs typeface="Times New Roman" panose="02020603050405020304" pitchFamily="18" charset="0"/>
              </a:rPr>
              <a:t>sigma</a:t>
            </a:r>
            <a:r>
              <a:rPr lang="zh-Hans" altLang="en-US" sz="2400" b="0" dirty="0">
                <a:solidFill>
                  <a:schemeClr val="tx1"/>
                </a:solidFill>
                <a:ea typeface="SimHei" panose="02010609060101010101" pitchFamily="49" charset="-122"/>
                <a:cs typeface="Times New Roman" panose="02020603050405020304" pitchFamily="18" charset="0"/>
              </a:rPr>
              <a:t>键连接到</a:t>
            </a:r>
            <a:r>
              <a:rPr lang="en-US" altLang="zh-Hans" sz="2400" b="0" dirty="0">
                <a:solidFill>
                  <a:schemeClr val="tx1"/>
                </a:solidFill>
                <a:ea typeface="SimHei" panose="02010609060101010101" pitchFamily="49" charset="-122"/>
                <a:cs typeface="Times New Roman" panose="02020603050405020304" pitchFamily="18" charset="0"/>
              </a:rPr>
              <a:t>B</a:t>
            </a:r>
            <a:r>
              <a:rPr lang="zh-Hans" altLang="en-US" sz="2400" b="0" dirty="0">
                <a:solidFill>
                  <a:schemeClr val="tx1"/>
                </a:solidFill>
                <a:ea typeface="SimHei" panose="02010609060101010101" pitchFamily="49" charset="-122"/>
                <a:cs typeface="Times New Roman" panose="02020603050405020304" pitchFamily="18" charset="0"/>
              </a:rPr>
              <a:t>上</a:t>
            </a:r>
            <a:r>
              <a:rPr lang="en-US" altLang="zh-CN" sz="2400" b="0" dirty="0">
                <a:solidFill>
                  <a:schemeClr val="tx1"/>
                </a:solidFill>
                <a:ea typeface="SimHei" panose="02010609060101010101" pitchFamily="49" charset="-122"/>
                <a:cs typeface="Times New Roman" panose="02020603050405020304" pitchFamily="18" charset="0"/>
              </a:rPr>
              <a:t> bonds</a:t>
            </a:r>
            <a:r>
              <a:rPr lang="zh-Hans" altLang="en-US" sz="2400" b="0" dirty="0">
                <a:solidFill>
                  <a:schemeClr val="tx1"/>
                </a:solidFill>
                <a:ea typeface="SimHei" panose="02010609060101010101" pitchFamily="49" charset="-122"/>
                <a:cs typeface="Times New Roman" panose="02020603050405020304" pitchFamily="18" charset="0"/>
              </a:rPr>
              <a:t>，其它</a:t>
            </a:r>
            <a:r>
              <a:rPr lang="en-US" altLang="zh-Hans" sz="2400" b="0" dirty="0">
                <a:solidFill>
                  <a:schemeClr val="tx1"/>
                </a:solidFill>
                <a:ea typeface="SimHei" panose="02010609060101010101" pitchFamily="49" charset="-122"/>
                <a:cs typeface="Times New Roman" panose="02020603050405020304" pitchFamily="18" charset="0"/>
              </a:rPr>
              <a:t>4</a:t>
            </a:r>
            <a:r>
              <a:rPr lang="zh-Hans" altLang="en-US" sz="2400" b="0" dirty="0">
                <a:solidFill>
                  <a:schemeClr val="tx1"/>
                </a:solidFill>
                <a:ea typeface="SimHei" panose="02010609060101010101" pitchFamily="49" charset="-122"/>
                <a:cs typeface="Times New Roman" panose="02020603050405020304" pitchFamily="18" charset="0"/>
              </a:rPr>
              <a:t>个氢原子通过</a:t>
            </a:r>
            <a:r>
              <a:rPr lang="en-US" altLang="zh-Hans" sz="2400" b="0" dirty="0">
                <a:solidFill>
                  <a:schemeClr val="tx1"/>
                </a:solidFill>
                <a:ea typeface="SimHei" panose="02010609060101010101" pitchFamily="49" charset="-122"/>
                <a:cs typeface="Times New Roman" panose="02020603050405020304" pitchFamily="18" charset="0"/>
              </a:rPr>
              <a:t>B-H-B</a:t>
            </a:r>
            <a:r>
              <a:rPr lang="zh-Hans" altLang="en-US" sz="2400" b="0" dirty="0">
                <a:solidFill>
                  <a:schemeClr val="tx1"/>
                </a:solidFill>
                <a:ea typeface="SimHei" panose="02010609060101010101" pitchFamily="49" charset="-122"/>
                <a:cs typeface="Times New Roman" panose="02020603050405020304" pitchFamily="18" charset="0"/>
              </a:rPr>
              <a:t>多中心键桥联。</a:t>
            </a:r>
            <a:endParaRPr lang="en-US" altLang="zh-CN" sz="2400" b="0" dirty="0">
              <a:solidFill>
                <a:schemeClr val="tx1"/>
              </a:solidFill>
              <a:ea typeface="SimHei" panose="02010609060101010101" pitchFamily="49" charset="-122"/>
              <a:cs typeface="Times New Roman" panose="02020603050405020304" pitchFamily="18" charset="0"/>
            </a:endParaRPr>
          </a:p>
        </p:txBody>
      </p:sp>
      <p:sp>
        <p:nvSpPr>
          <p:cNvPr id="9" name="Rectangle 39">
            <a:extLst>
              <a:ext uri="{FF2B5EF4-FFF2-40B4-BE49-F238E27FC236}">
                <a16:creationId xmlns:a16="http://schemas.microsoft.com/office/drawing/2014/main" id="{2EE824A9-0694-874D-B3EB-5E56DD6D5CD6}"/>
              </a:ext>
            </a:extLst>
          </p:cNvPr>
          <p:cNvSpPr>
            <a:spLocks noChangeArrowheads="1"/>
          </p:cNvSpPr>
          <p:nvPr/>
        </p:nvSpPr>
        <p:spPr bwMode="auto">
          <a:xfrm>
            <a:off x="3556000" y="188640"/>
            <a:ext cx="22891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dirty="0">
                <a:solidFill>
                  <a:srgbClr val="C00000"/>
                </a:solidFill>
                <a:latin typeface="Arial" panose="020B0604020202020204" pitchFamily="34" charset="0"/>
                <a:ea typeface="黑体" panose="02010609060101010101" pitchFamily="49" charset="-122"/>
              </a:rPr>
              <a:t>硼氢化物</a:t>
            </a:r>
          </a:p>
        </p:txBody>
      </p:sp>
      <p:sp>
        <p:nvSpPr>
          <p:cNvPr id="10" name="矩形 9">
            <a:extLst>
              <a:ext uri="{FF2B5EF4-FFF2-40B4-BE49-F238E27FC236}">
                <a16:creationId xmlns:a16="http://schemas.microsoft.com/office/drawing/2014/main" id="{1A61AA64-31BA-314F-B45A-0FAA9B9C93AF}"/>
              </a:ext>
            </a:extLst>
          </p:cNvPr>
          <p:cNvSpPr/>
          <p:nvPr/>
        </p:nvSpPr>
        <p:spPr bwMode="auto">
          <a:xfrm>
            <a:off x="-78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3" name="矩形 2">
            <a:extLst>
              <a:ext uri="{FF2B5EF4-FFF2-40B4-BE49-F238E27FC236}">
                <a16:creationId xmlns:a16="http://schemas.microsoft.com/office/drawing/2014/main" id="{AFFB505A-B194-D246-9573-53A00AB87C39}"/>
              </a:ext>
            </a:extLst>
          </p:cNvPr>
          <p:cNvSpPr/>
          <p:nvPr/>
        </p:nvSpPr>
        <p:spPr>
          <a:xfrm>
            <a:off x="905203" y="4365104"/>
            <a:ext cx="2082621" cy="480131"/>
          </a:xfrm>
          <a:prstGeom prst="rect">
            <a:avLst/>
          </a:prstGeom>
        </p:spPr>
        <p:txBody>
          <a:bodyPr wrap="none">
            <a:spAutoFit/>
          </a:bodyPr>
          <a:lstStyle/>
          <a:p>
            <a:pPr eaLnBrk="1" hangingPunct="1">
              <a:lnSpc>
                <a:spcPct val="140000"/>
              </a:lnSpc>
              <a:spcBef>
                <a:spcPct val="40000"/>
              </a:spcBef>
              <a:buFontTx/>
              <a:buNone/>
              <a:defRPr/>
            </a:pPr>
            <a:r>
              <a:rPr lang="zh-CN" altLang="en-US" sz="1800" dirty="0">
                <a:latin typeface="Times New Roman" panose="02020603050405020304" pitchFamily="18" charset="0"/>
                <a:ea typeface="SimHei" panose="02010609060101010101" pitchFamily="49" charset="-122"/>
                <a:cs typeface="Times New Roman" panose="02020603050405020304" pitchFamily="18" charset="0"/>
              </a:rPr>
              <a:t>戊硼烷</a:t>
            </a:r>
            <a:r>
              <a:rPr lang="en-US" altLang="zh-CN" sz="1800" dirty="0">
                <a:latin typeface="Times New Roman" panose="02020603050405020304" pitchFamily="18" charset="0"/>
                <a:ea typeface="SimHei" panose="02010609060101010101" pitchFamily="49" charset="-122"/>
                <a:cs typeface="Times New Roman" panose="02020603050405020304" pitchFamily="18" charset="0"/>
              </a:rPr>
              <a:t>B</a:t>
            </a:r>
            <a:r>
              <a:rPr lang="en-US" altLang="zh-CN" sz="1800" baseline="-25000" dirty="0">
                <a:latin typeface="Times New Roman" panose="02020603050405020304" pitchFamily="18" charset="0"/>
                <a:ea typeface="SimHei" panose="02010609060101010101" pitchFamily="49" charset="-122"/>
                <a:cs typeface="Times New Roman" panose="02020603050405020304" pitchFamily="18" charset="0"/>
              </a:rPr>
              <a:t>5</a:t>
            </a:r>
            <a:r>
              <a:rPr lang="en-US" altLang="zh-CN" sz="1800" dirty="0">
                <a:latin typeface="Times New Roman" panose="02020603050405020304" pitchFamily="18" charset="0"/>
                <a:ea typeface="SimHei" panose="02010609060101010101" pitchFamily="49" charset="-122"/>
                <a:cs typeface="Times New Roman" panose="02020603050405020304" pitchFamily="18" charset="0"/>
              </a:rPr>
              <a:t>H</a:t>
            </a:r>
            <a:r>
              <a:rPr lang="en-US" altLang="zh-CN" sz="1800" baseline="-25000" dirty="0">
                <a:latin typeface="Times New Roman" panose="02020603050405020304" pitchFamily="18" charset="0"/>
                <a:ea typeface="SimHei" panose="02010609060101010101" pitchFamily="49" charset="-122"/>
                <a:cs typeface="Times New Roman" panose="02020603050405020304" pitchFamily="18" charset="0"/>
              </a:rPr>
              <a:t>9</a:t>
            </a:r>
            <a:r>
              <a:rPr lang="zh-CN" altLang="en-US" sz="1800" dirty="0">
                <a:latin typeface="Times New Roman" panose="02020603050405020304" pitchFamily="18" charset="0"/>
                <a:ea typeface="SimHei" panose="02010609060101010101" pitchFamily="49" charset="-122"/>
                <a:cs typeface="Times New Roman" panose="02020603050405020304" pitchFamily="18" charset="0"/>
              </a:rPr>
              <a:t>的结构</a:t>
            </a:r>
          </a:p>
        </p:txBody>
      </p:sp>
      <p:sp>
        <p:nvSpPr>
          <p:cNvPr id="13" name="Rectangle 3">
            <a:extLst>
              <a:ext uri="{FF2B5EF4-FFF2-40B4-BE49-F238E27FC236}">
                <a16:creationId xmlns:a16="http://schemas.microsoft.com/office/drawing/2014/main" id="{B09157BE-2594-A54A-9845-C25A0FFBB239}"/>
              </a:ext>
            </a:extLst>
          </p:cNvPr>
          <p:cNvSpPr txBox="1">
            <a:spLocks noChangeArrowheads="1"/>
          </p:cNvSpPr>
          <p:nvPr/>
        </p:nvSpPr>
        <p:spPr>
          <a:xfrm>
            <a:off x="395536" y="4876878"/>
            <a:ext cx="4248472" cy="18434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buFont typeface="Wingdings" pitchFamily="2" charset="2"/>
              <a:buChar char="n"/>
            </a:pPr>
            <a:r>
              <a:rPr kumimoji="0" lang="zh-CN" altLang="en-US" sz="2400" dirty="0">
                <a:latin typeface="SimHei" panose="02010609060101010101" pitchFamily="49" charset="-122"/>
                <a:ea typeface="SimHei" panose="02010609060101010101" pitchFamily="49" charset="-122"/>
              </a:rPr>
              <a:t> 热稳定性差</a:t>
            </a:r>
          </a:p>
          <a:p>
            <a:pPr fontAlgn="auto">
              <a:spcAft>
                <a:spcPts val="0"/>
              </a:spcAft>
              <a:buFont typeface="Wingdings" pitchFamily="2" charset="2"/>
              <a:buChar char="n"/>
            </a:pPr>
            <a:r>
              <a:rPr kumimoji="0" lang="zh-CN" altLang="en-US" sz="2400" dirty="0">
                <a:latin typeface="SimHei" panose="02010609060101010101" pitchFamily="49" charset="-122"/>
                <a:ea typeface="SimHei" panose="02010609060101010101" pitchFamily="49" charset="-122"/>
              </a:rPr>
              <a:t> 化学稳定性差</a:t>
            </a:r>
            <a:r>
              <a:rPr kumimoji="0" lang="en-US" altLang="zh-CN" sz="2400" dirty="0">
                <a:latin typeface="SimHei" panose="02010609060101010101" pitchFamily="49" charset="-122"/>
                <a:ea typeface="SimHei" panose="02010609060101010101" pitchFamily="49" charset="-122"/>
              </a:rPr>
              <a:t>(</a:t>
            </a:r>
            <a:r>
              <a:rPr kumimoji="0" lang="zh-CN" altLang="en-US" sz="2400" dirty="0">
                <a:latin typeface="SimHei" panose="02010609060101010101" pitchFamily="49" charset="-122"/>
                <a:ea typeface="SimHei" panose="02010609060101010101" pitchFamily="49" charset="-122"/>
              </a:rPr>
              <a:t>自燃</a:t>
            </a:r>
            <a:r>
              <a:rPr kumimoji="0" lang="en-US" altLang="zh-CN" sz="2400" dirty="0">
                <a:latin typeface="SimHei" panose="02010609060101010101" pitchFamily="49" charset="-122"/>
                <a:ea typeface="SimHei" panose="02010609060101010101" pitchFamily="49" charset="-122"/>
              </a:rPr>
              <a:t>, </a:t>
            </a:r>
            <a:r>
              <a:rPr kumimoji="0" lang="zh-CN" altLang="en-US" sz="2400" dirty="0">
                <a:latin typeface="SimHei" panose="02010609060101010101" pitchFamily="49" charset="-122"/>
                <a:ea typeface="SimHei" panose="02010609060101010101" pitchFamily="49" charset="-122"/>
              </a:rPr>
              <a:t>水解</a:t>
            </a:r>
            <a:r>
              <a:rPr kumimoji="0" lang="en-US" altLang="zh-CN" sz="2400" dirty="0">
                <a:latin typeface="SimHei" panose="02010609060101010101" pitchFamily="49" charset="-122"/>
                <a:ea typeface="SimHei" panose="02010609060101010101" pitchFamily="49" charset="-122"/>
              </a:rPr>
              <a:t>)</a:t>
            </a:r>
          </a:p>
          <a:p>
            <a:pPr fontAlgn="auto">
              <a:spcAft>
                <a:spcPts val="0"/>
              </a:spcAft>
              <a:buFont typeface="Wingdings" pitchFamily="2" charset="2"/>
              <a:buChar char="n"/>
            </a:pPr>
            <a:r>
              <a:rPr kumimoji="0" lang="zh-CN" altLang="en-US" sz="2400" dirty="0">
                <a:latin typeface="SimHei" panose="02010609060101010101" pitchFamily="49" charset="-122"/>
                <a:ea typeface="SimHei" panose="02010609060101010101" pitchFamily="49" charset="-122"/>
              </a:rPr>
              <a:t> 燃烧值大</a:t>
            </a:r>
            <a:endParaRPr kumimoji="0" lang="en-US" altLang="zh-CN" sz="2400" dirty="0">
              <a:latin typeface="SimHei" panose="02010609060101010101" pitchFamily="49" charset="-122"/>
              <a:ea typeface="SimHei" panose="02010609060101010101" pitchFamily="49" charset="-122"/>
              <a:sym typeface="Symbol" pitchFamily="2" charset="2"/>
            </a:endParaRPr>
          </a:p>
          <a:p>
            <a:pPr fontAlgn="auto">
              <a:spcAft>
                <a:spcPts val="0"/>
              </a:spcAft>
              <a:buFont typeface="Wingdings" pitchFamily="2" charset="2"/>
              <a:buChar char="n"/>
            </a:pPr>
            <a:r>
              <a:rPr kumimoji="0" lang="zh-CN" altLang="en-US" sz="2400" dirty="0">
                <a:latin typeface="SimHei" panose="02010609060101010101" pitchFamily="49" charset="-122"/>
                <a:ea typeface="SimHei" panose="02010609060101010101" pitchFamily="49" charset="-122"/>
              </a:rPr>
              <a:t> 毒性大</a:t>
            </a:r>
            <a:endParaRPr kumimoji="0" lang="en-US" altLang="zh-CN" sz="2400" dirty="0">
              <a:latin typeface="SimHei" panose="02010609060101010101" pitchFamily="49" charset="-122"/>
              <a:ea typeface="SimHei" panose="02010609060101010101" pitchFamily="49" charset="-122"/>
            </a:endParaRPr>
          </a:p>
        </p:txBody>
      </p:sp>
      <p:pic>
        <p:nvPicPr>
          <p:cNvPr id="14" name="Picture 8">
            <a:extLst>
              <a:ext uri="{FF2B5EF4-FFF2-40B4-BE49-F238E27FC236}">
                <a16:creationId xmlns:a16="http://schemas.microsoft.com/office/drawing/2014/main" id="{C58AD020-D373-AC42-8F00-CCD3A804778D}"/>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6615794" y="2103339"/>
            <a:ext cx="1997979" cy="2046150"/>
          </a:xfrm>
          <a:prstGeom prst="rect">
            <a:avLst/>
          </a:prstGeom>
          <a:noFill/>
          <a:ln w="9525">
            <a:noFill/>
            <a:miter lim="800000"/>
            <a:headEnd/>
            <a:tailEnd/>
          </a:ln>
        </p:spPr>
      </p:pic>
      <p:pic>
        <p:nvPicPr>
          <p:cNvPr id="15" name="Picture 8">
            <a:extLst>
              <a:ext uri="{FF2B5EF4-FFF2-40B4-BE49-F238E27FC236}">
                <a16:creationId xmlns:a16="http://schemas.microsoft.com/office/drawing/2014/main" id="{2696D79C-ABF7-8547-92B8-38C364B4F424}"/>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4426704" y="2080941"/>
            <a:ext cx="1976219" cy="2153806"/>
          </a:xfrm>
          <a:prstGeom prst="rect">
            <a:avLst/>
          </a:prstGeom>
          <a:noFill/>
          <a:ln w="9525">
            <a:noFill/>
            <a:miter lim="800000"/>
            <a:headEnd/>
            <a:tailEnd/>
          </a:ln>
        </p:spPr>
      </p:pic>
      <p:sp>
        <p:nvSpPr>
          <p:cNvPr id="4" name="矩形 3">
            <a:extLst>
              <a:ext uri="{FF2B5EF4-FFF2-40B4-BE49-F238E27FC236}">
                <a16:creationId xmlns:a16="http://schemas.microsoft.com/office/drawing/2014/main" id="{29AD178E-7848-2D4D-928D-EB240F82BD9D}"/>
              </a:ext>
            </a:extLst>
          </p:cNvPr>
          <p:cNvSpPr/>
          <p:nvPr/>
        </p:nvSpPr>
        <p:spPr>
          <a:xfrm>
            <a:off x="4644008" y="5813098"/>
            <a:ext cx="4186702" cy="784254"/>
          </a:xfrm>
          <a:prstGeom prst="rect">
            <a:avLst/>
          </a:prstGeom>
        </p:spPr>
        <p:txBody>
          <a:bodyPr wrap="square">
            <a:spAutoFit/>
          </a:bodyPr>
          <a:lstStyle/>
          <a:p>
            <a:pPr algn="ctr">
              <a:lnSpc>
                <a:spcPct val="150000"/>
              </a:lnSpc>
            </a:pPr>
            <a:r>
              <a:rPr lang="en-US" altLang="zh-CN" sz="1600" b="1" dirty="0">
                <a:solidFill>
                  <a:srgbClr val="0070C0"/>
                </a:solidFill>
              </a:rPr>
              <a:t>Wade </a:t>
            </a:r>
            <a:r>
              <a:rPr lang="zh-CN" altLang="en-US" sz="1600" b="1" dirty="0">
                <a:solidFill>
                  <a:srgbClr val="0070C0"/>
                </a:solidFill>
              </a:rPr>
              <a:t>规则</a:t>
            </a:r>
            <a:r>
              <a:rPr lang="zh-Hans" altLang="en-US" sz="1600" b="1" dirty="0">
                <a:solidFill>
                  <a:srgbClr val="0070C0"/>
                </a:solidFill>
              </a:rPr>
              <a:t>，</a:t>
            </a:r>
            <a:r>
              <a:rPr lang="zh-CN" altLang="en-US" sz="1600" b="1" dirty="0">
                <a:solidFill>
                  <a:srgbClr val="0070C0"/>
                </a:solidFill>
              </a:rPr>
              <a:t>一个稳定的封闭型由</a:t>
            </a:r>
            <a:r>
              <a:rPr lang="en-US" altLang="zh-Hans" sz="1600" b="1" dirty="0">
                <a:solidFill>
                  <a:srgbClr val="0070C0"/>
                </a:solidFill>
              </a:rPr>
              <a:t>n</a:t>
            </a:r>
            <a:r>
              <a:rPr lang="zh-CN" altLang="en-US" sz="1600" b="1" dirty="0">
                <a:solidFill>
                  <a:srgbClr val="0070C0"/>
                </a:solidFill>
              </a:rPr>
              <a:t>个顶点的原子簇化合物需要（</a:t>
            </a:r>
            <a:r>
              <a:rPr lang="en-US" altLang="zh-CN" sz="1600" b="1" dirty="0">
                <a:solidFill>
                  <a:srgbClr val="0070C0"/>
                </a:solidFill>
              </a:rPr>
              <a:t>2</a:t>
            </a:r>
            <a:r>
              <a:rPr lang="en-US" altLang="zh-Hans" sz="1600" b="1" dirty="0">
                <a:solidFill>
                  <a:srgbClr val="0070C0"/>
                </a:solidFill>
              </a:rPr>
              <a:t>n+2</a:t>
            </a:r>
            <a:r>
              <a:rPr lang="zh-Hans" altLang="en-US" sz="1600" b="1" dirty="0">
                <a:solidFill>
                  <a:srgbClr val="0070C0"/>
                </a:solidFill>
              </a:rPr>
              <a:t>）</a:t>
            </a:r>
            <a:r>
              <a:rPr lang="zh-CN" altLang="en-US" sz="1600" b="1" dirty="0">
                <a:solidFill>
                  <a:srgbClr val="0070C0"/>
                </a:solidFill>
              </a:rPr>
              <a:t>个骨干电子</a:t>
            </a:r>
            <a:endParaRPr lang="zh-CN" altLang="en-US" sz="1600" dirty="0">
              <a:solidFill>
                <a:srgbClr val="0070C0"/>
              </a:solidFill>
            </a:endParaRPr>
          </a:p>
        </p:txBody>
      </p:sp>
      <p:sp>
        <p:nvSpPr>
          <p:cNvPr id="5" name="矩形 4">
            <a:extLst>
              <a:ext uri="{FF2B5EF4-FFF2-40B4-BE49-F238E27FC236}">
                <a16:creationId xmlns:a16="http://schemas.microsoft.com/office/drawing/2014/main" id="{06C80549-3A53-9E47-894C-4C58F879C537}"/>
              </a:ext>
            </a:extLst>
          </p:cNvPr>
          <p:cNvSpPr/>
          <p:nvPr/>
        </p:nvSpPr>
        <p:spPr>
          <a:xfrm>
            <a:off x="4836814" y="4377488"/>
            <a:ext cx="3557960" cy="1323439"/>
          </a:xfrm>
          <a:prstGeom prst="rect">
            <a:avLst/>
          </a:prstGeom>
        </p:spPr>
        <p:txBody>
          <a:bodyPr wrap="square">
            <a:spAutoFit/>
          </a:bodyPr>
          <a:lstStyle/>
          <a:p>
            <a:pPr algn="ctr"/>
            <a:r>
              <a:rPr lang="zh-CN" altLang="en-US" sz="1600" dirty="0"/>
              <a:t>硼有16种同素异构体，但绝大多数都没有深入地鉴定。硼得最简单得同素异构体是a-三方硼（a-R12），它由近似于规则的 B12三角二十面体单位按略有变形的立方最密堆积组成。</a:t>
            </a:r>
          </a:p>
        </p:txBody>
      </p:sp>
      <p:pic>
        <p:nvPicPr>
          <p:cNvPr id="7" name="Picture 2" descr="FG23_20">
            <a:extLst>
              <a:ext uri="{FF2B5EF4-FFF2-40B4-BE49-F238E27FC236}">
                <a16:creationId xmlns:a16="http://schemas.microsoft.com/office/drawing/2014/main" id="{E9364E16-C101-F137-74C0-5751BC96134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a:xfrm>
            <a:off x="755576" y="1981122"/>
            <a:ext cx="2196417" cy="2399340"/>
          </a:xfrm>
          <a:prstGeom prst="rect">
            <a:avLst/>
          </a:prstGeom>
          <a:noFill/>
        </p:spPr>
      </p:pic>
    </p:spTree>
    <p:extLst>
      <p:ext uri="{BB962C8B-B14F-4D97-AF65-F5344CB8AC3E}">
        <p14:creationId xmlns:p14="http://schemas.microsoft.com/office/powerpoint/2010/main" val="32778613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508" name="Object 4">
            <a:extLst>
              <a:ext uri="{FF2B5EF4-FFF2-40B4-BE49-F238E27FC236}">
                <a16:creationId xmlns:a16="http://schemas.microsoft.com/office/drawing/2014/main" id="{31C7F55B-0EA6-1545-A156-E6A9F9F1374E}"/>
              </a:ext>
            </a:extLst>
          </p:cNvPr>
          <p:cNvGraphicFramePr>
            <a:graphicFrameLocks noChangeAspect="1"/>
          </p:cNvGraphicFramePr>
          <p:nvPr>
            <p:extLst>
              <p:ext uri="{D42A27DB-BD31-4B8C-83A1-F6EECF244321}">
                <p14:modId xmlns:p14="http://schemas.microsoft.com/office/powerpoint/2010/main" val="3056858166"/>
              </p:ext>
            </p:extLst>
          </p:nvPr>
        </p:nvGraphicFramePr>
        <p:xfrm>
          <a:off x="1102445" y="3284984"/>
          <a:ext cx="7062936" cy="3378822"/>
        </p:xfrm>
        <a:graphic>
          <a:graphicData uri="http://schemas.openxmlformats.org/presentationml/2006/ole">
            <mc:AlternateContent xmlns:mc="http://schemas.openxmlformats.org/markup-compatibility/2006">
              <mc:Choice xmlns:v="urn:schemas-microsoft-com:vml" Requires="v">
                <p:oleObj name="文档" r:id="rId2" imgW="1822450" imgH="952500" progId="Word.Document.8">
                  <p:embed/>
                </p:oleObj>
              </mc:Choice>
              <mc:Fallback>
                <p:oleObj name="文档" r:id="rId2" imgW="1822450" imgH="952500" progId="Word.Document.8">
                  <p:embed/>
                  <p:pic>
                    <p:nvPicPr>
                      <p:cNvPr id="21508" name="Object 4">
                        <a:extLst>
                          <a:ext uri="{FF2B5EF4-FFF2-40B4-BE49-F238E27FC236}">
                            <a16:creationId xmlns:a16="http://schemas.microsoft.com/office/drawing/2014/main" id="{31C7F55B-0EA6-1545-A156-E6A9F9F137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445" y="3284984"/>
                        <a:ext cx="7062936" cy="3378822"/>
                      </a:xfrm>
                      <a:prstGeom prst="rect">
                        <a:avLst/>
                      </a:prstGeom>
                      <a:solidFill>
                        <a:srgbClr val="EDF6F7"/>
                      </a:solidFill>
                      <a:ln>
                        <a:noFill/>
                      </a:ln>
                      <a:effectLst/>
                    </p:spPr>
                  </p:pic>
                </p:oleObj>
              </mc:Fallback>
            </mc:AlternateContent>
          </a:graphicData>
        </a:graphic>
      </p:graphicFrame>
      <p:sp>
        <p:nvSpPr>
          <p:cNvPr id="21509" name="Rectangle 5">
            <a:extLst>
              <a:ext uri="{FF2B5EF4-FFF2-40B4-BE49-F238E27FC236}">
                <a16:creationId xmlns:a16="http://schemas.microsoft.com/office/drawing/2014/main" id="{63008E6F-5B11-8E4E-AC11-A3E675BCC492}"/>
              </a:ext>
            </a:extLst>
          </p:cNvPr>
          <p:cNvSpPr>
            <a:spLocks noChangeArrowheads="1"/>
          </p:cNvSpPr>
          <p:nvPr/>
        </p:nvSpPr>
        <p:spPr bwMode="auto">
          <a:xfrm>
            <a:off x="353493" y="2707997"/>
            <a:ext cx="3138388" cy="461665"/>
          </a:xfrm>
          <a:prstGeom prst="rect">
            <a:avLst/>
          </a:prstGeom>
          <a:noFill/>
          <a:ln>
            <a:noFill/>
          </a:ln>
          <a:effectLst/>
        </p:spPr>
        <p:txBody>
          <a:bodyPr wrap="square">
            <a:spAutoFit/>
          </a:bodyPr>
          <a:lstStyle/>
          <a:p>
            <a:r>
              <a:rPr lang="zh-CN" altLang="en-US" dirty="0"/>
              <a:t>硼烷成键有</a:t>
            </a:r>
            <a:r>
              <a:rPr lang="en-US" altLang="zh-CN" dirty="0"/>
              <a:t>5</a:t>
            </a:r>
            <a:r>
              <a:rPr lang="zh-CN" altLang="en-US" dirty="0"/>
              <a:t>种类型： </a:t>
            </a:r>
          </a:p>
        </p:txBody>
      </p:sp>
      <p:sp>
        <p:nvSpPr>
          <p:cNvPr id="73728" name="Text Box 0">
            <a:extLst>
              <a:ext uri="{FF2B5EF4-FFF2-40B4-BE49-F238E27FC236}">
                <a16:creationId xmlns:a16="http://schemas.microsoft.com/office/drawing/2014/main" id="{12194828-699C-0F40-967B-9B715AE415B0}"/>
              </a:ext>
            </a:extLst>
          </p:cNvPr>
          <p:cNvSpPr txBox="1">
            <a:spLocks noChangeArrowheads="1"/>
          </p:cNvSpPr>
          <p:nvPr/>
        </p:nvSpPr>
        <p:spPr bwMode="auto">
          <a:xfrm>
            <a:off x="441325" y="5478463"/>
            <a:ext cx="18415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zh-CN"/>
          </a:p>
        </p:txBody>
      </p:sp>
      <p:grpSp>
        <p:nvGrpSpPr>
          <p:cNvPr id="73730" name="Group 2">
            <a:extLst>
              <a:ext uri="{FF2B5EF4-FFF2-40B4-BE49-F238E27FC236}">
                <a16:creationId xmlns:a16="http://schemas.microsoft.com/office/drawing/2014/main" id="{BB3FFC8D-5281-904B-9751-C4E0B5AFC6ED}"/>
              </a:ext>
            </a:extLst>
          </p:cNvPr>
          <p:cNvGrpSpPr>
            <a:grpSpLocks/>
          </p:cNvGrpSpPr>
          <p:nvPr/>
        </p:nvGrpSpPr>
        <p:grpSpPr bwMode="auto">
          <a:xfrm>
            <a:off x="611064" y="1124744"/>
            <a:ext cx="8209408" cy="1439863"/>
            <a:chOff x="793" y="2840"/>
            <a:chExt cx="4582" cy="1134"/>
          </a:xfrm>
        </p:grpSpPr>
        <p:pic>
          <p:nvPicPr>
            <p:cNvPr id="73731" name="Picture 3" descr="lipscomb">
              <a:extLst>
                <a:ext uri="{FF2B5EF4-FFF2-40B4-BE49-F238E27FC236}">
                  <a16:creationId xmlns:a16="http://schemas.microsoft.com/office/drawing/2014/main" id="{59921573-469B-8241-BAF4-ADED2A9118F8}"/>
                </a:ext>
              </a:extLst>
            </p:cNvPr>
            <p:cNvPicPr>
              <a:picLocks noChangeAspect="1" noChangeArrowheads="1"/>
            </p:cNvPicPr>
            <p:nvPr/>
          </p:nvPicPr>
          <p:blipFill>
            <a:blip r:embed="rId4">
              <a:lum contrast="6000"/>
              <a:extLst>
                <a:ext uri="{28A0092B-C50C-407E-A947-70E740481C1C}">
                  <a14:useLocalDpi xmlns:a14="http://schemas.microsoft.com/office/drawing/2010/main"/>
                </a:ext>
              </a:extLst>
            </a:blip>
            <a:srcRect/>
            <a:stretch>
              <a:fillRect/>
            </a:stretch>
          </p:blipFill>
          <p:spPr bwMode="auto">
            <a:xfrm>
              <a:off x="805" y="2840"/>
              <a:ext cx="805" cy="1134"/>
            </a:xfrm>
            <a:prstGeom prst="rect">
              <a:avLst/>
            </a:prstGeom>
            <a:noFill/>
            <a:extLst>
              <a:ext uri="{909E8E84-426E-40DD-AFC4-6F175D3DCCD1}">
                <a14:hiddenFill xmlns:a14="http://schemas.microsoft.com/office/drawing/2010/main">
                  <a:solidFill>
                    <a:srgbClr val="FFFFFF"/>
                  </a:solidFill>
                </a14:hiddenFill>
              </a:ext>
            </a:extLst>
          </p:spPr>
        </p:pic>
        <p:sp>
          <p:nvSpPr>
            <p:cNvPr id="73732" name="Text Box 4">
              <a:extLst>
                <a:ext uri="{FF2B5EF4-FFF2-40B4-BE49-F238E27FC236}">
                  <a16:creationId xmlns:a16="http://schemas.microsoft.com/office/drawing/2014/main" id="{67817FEE-879A-D140-8BE9-E73F933AAE38}"/>
                </a:ext>
              </a:extLst>
            </p:cNvPr>
            <p:cNvSpPr txBox="1">
              <a:spLocks noChangeArrowheads="1"/>
            </p:cNvSpPr>
            <p:nvPr/>
          </p:nvSpPr>
          <p:spPr bwMode="auto">
            <a:xfrm>
              <a:off x="1658" y="3002"/>
              <a:ext cx="3674" cy="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130000"/>
                </a:lnSpc>
                <a:spcBef>
                  <a:spcPct val="50000"/>
                </a:spcBef>
              </a:pPr>
              <a:r>
                <a:rPr lang="zh-CN" altLang="en-US" sz="2400" b="1" dirty="0">
                  <a:latin typeface="Times New Roman" panose="02020603050405020304" pitchFamily="18" charset="0"/>
                  <a:ea typeface="SimHei" panose="02010609060101010101" pitchFamily="49" charset="-122"/>
                  <a:cs typeface="Times New Roman" panose="02020603050405020304" pitchFamily="18" charset="0"/>
                </a:rPr>
                <a:t>美国物理化学家  </a:t>
              </a:r>
              <a:r>
                <a:rPr lang="en-US" altLang="zh-CN" sz="2400" b="1" i="1" dirty="0">
                  <a:latin typeface="Times New Roman" panose="02020603050405020304" pitchFamily="18" charset="0"/>
                  <a:ea typeface="SimHei" panose="02010609060101010101" pitchFamily="49" charset="-122"/>
                  <a:cs typeface="Times New Roman" panose="02020603050405020304" pitchFamily="18" charset="0"/>
                </a:rPr>
                <a:t>Lipscomb W   </a:t>
              </a:r>
              <a:r>
                <a:rPr lang="zh-CN" altLang="en-US" sz="2400" b="1" dirty="0">
                  <a:latin typeface="Times New Roman" panose="02020603050405020304" pitchFamily="18" charset="0"/>
                  <a:ea typeface="SimHei" panose="02010609060101010101" pitchFamily="49" charset="-122"/>
                  <a:cs typeface="Times New Roman" panose="02020603050405020304" pitchFamily="18" charset="0"/>
                </a:rPr>
                <a:t>关于硼烷和碳硼烷的研究获</a:t>
              </a:r>
              <a:r>
                <a:rPr lang="en-US" altLang="zh-CN" sz="2400" b="1" dirty="0">
                  <a:latin typeface="Times New Roman" panose="02020603050405020304" pitchFamily="18" charset="0"/>
                  <a:ea typeface="SimHei" panose="02010609060101010101" pitchFamily="49" charset="-122"/>
                  <a:cs typeface="Times New Roman" panose="02020603050405020304" pitchFamily="18" charset="0"/>
                </a:rPr>
                <a:t>1976</a:t>
              </a:r>
              <a:r>
                <a:rPr lang="zh-CN" altLang="en-US" sz="2400" b="1" dirty="0">
                  <a:latin typeface="Times New Roman" panose="02020603050405020304" pitchFamily="18" charset="0"/>
                  <a:ea typeface="SimHei" panose="02010609060101010101" pitchFamily="49" charset="-122"/>
                  <a:cs typeface="Times New Roman" panose="02020603050405020304" pitchFamily="18" charset="0"/>
                </a:rPr>
                <a:t>年诺贝尔化学奖</a:t>
              </a:r>
            </a:p>
          </p:txBody>
        </p:sp>
        <p:sp>
          <p:nvSpPr>
            <p:cNvPr id="73733" name="Rectangle 5">
              <a:extLst>
                <a:ext uri="{FF2B5EF4-FFF2-40B4-BE49-F238E27FC236}">
                  <a16:creationId xmlns:a16="http://schemas.microsoft.com/office/drawing/2014/main" id="{172812E8-13A9-7E43-A174-148DEE57CE91}"/>
                </a:ext>
              </a:extLst>
            </p:cNvPr>
            <p:cNvSpPr>
              <a:spLocks noChangeArrowheads="1"/>
            </p:cNvSpPr>
            <p:nvPr/>
          </p:nvSpPr>
          <p:spPr bwMode="auto">
            <a:xfrm>
              <a:off x="793" y="2840"/>
              <a:ext cx="4582" cy="1134"/>
            </a:xfrm>
            <a:prstGeom prst="rect">
              <a:avLst/>
            </a:prstGeom>
            <a:noFill/>
            <a:ln w="38100" cap="sq">
              <a:solidFill>
                <a:srgbClr val="0000CC"/>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sp>
        <p:nvSpPr>
          <p:cNvPr id="10" name="Rectangle 39">
            <a:extLst>
              <a:ext uri="{FF2B5EF4-FFF2-40B4-BE49-F238E27FC236}">
                <a16:creationId xmlns:a16="http://schemas.microsoft.com/office/drawing/2014/main" id="{025F1748-5CE5-0F4B-9AE5-EF4E513E98E1}"/>
              </a:ext>
            </a:extLst>
          </p:cNvPr>
          <p:cNvSpPr>
            <a:spLocks noChangeArrowheads="1"/>
          </p:cNvSpPr>
          <p:nvPr/>
        </p:nvSpPr>
        <p:spPr bwMode="auto">
          <a:xfrm>
            <a:off x="3556000" y="188640"/>
            <a:ext cx="22891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dirty="0">
                <a:solidFill>
                  <a:srgbClr val="C00000"/>
                </a:solidFill>
                <a:latin typeface="Arial" panose="020B0604020202020204" pitchFamily="34" charset="0"/>
                <a:ea typeface="黑体" panose="02010609060101010101" pitchFamily="49" charset="-122"/>
              </a:rPr>
              <a:t>硼</a:t>
            </a:r>
            <a:r>
              <a:rPr lang="zh-Hans" altLang="en-US" dirty="0">
                <a:solidFill>
                  <a:srgbClr val="C00000"/>
                </a:solidFill>
                <a:latin typeface="Arial" panose="020B0604020202020204" pitchFamily="34" charset="0"/>
                <a:ea typeface="黑体" panose="02010609060101010101" pitchFamily="49" charset="-122"/>
              </a:rPr>
              <a:t>烷</a:t>
            </a:r>
            <a:endParaRPr lang="zh-CN" altLang="en-US" dirty="0">
              <a:solidFill>
                <a:srgbClr val="C00000"/>
              </a:solidFill>
              <a:latin typeface="Arial" panose="020B0604020202020204" pitchFamily="34" charset="0"/>
              <a:ea typeface="黑体" panose="02010609060101010101" pitchFamily="49" charset="-122"/>
            </a:endParaRPr>
          </a:p>
        </p:txBody>
      </p:sp>
      <p:sp>
        <p:nvSpPr>
          <p:cNvPr id="11" name="矩形 10">
            <a:extLst>
              <a:ext uri="{FF2B5EF4-FFF2-40B4-BE49-F238E27FC236}">
                <a16:creationId xmlns:a16="http://schemas.microsoft.com/office/drawing/2014/main" id="{01C2BC22-B165-5047-81B9-7429113A8D4E}"/>
              </a:ext>
            </a:extLst>
          </p:cNvPr>
          <p:cNvSpPr/>
          <p:nvPr/>
        </p:nvSpPr>
        <p:spPr bwMode="auto">
          <a:xfrm>
            <a:off x="-78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12239259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a:extLst>
              <a:ext uri="{FF2B5EF4-FFF2-40B4-BE49-F238E27FC236}">
                <a16:creationId xmlns:a16="http://schemas.microsoft.com/office/drawing/2014/main" id="{B13ABD7F-9DA1-5D42-98F7-2207D45C7D7E}"/>
              </a:ext>
            </a:extLst>
          </p:cNvPr>
          <p:cNvSpPr>
            <a:spLocks noGrp="1"/>
          </p:cNvSpPr>
          <p:nvPr>
            <p:ph type="sldNum" sz="quarter" idx="12"/>
          </p:nvPr>
        </p:nvSpPr>
        <p:spPr/>
        <p:txBody>
          <a:bodyPr/>
          <a:lstStyle/>
          <a:p>
            <a:fld id="{F32996CC-1D28-6241-8C6B-4A2C005E6D1D}" type="slidenum">
              <a:rPr lang="en-US" altLang="zh-CN" smtClean="0"/>
              <a:pPr/>
              <a:t>24</a:t>
            </a:fld>
            <a:endParaRPr lang="en-US" altLang="zh-CN"/>
          </a:p>
        </p:txBody>
      </p:sp>
      <p:sp>
        <p:nvSpPr>
          <p:cNvPr id="3" name="Rectangle 7">
            <a:extLst>
              <a:ext uri="{FF2B5EF4-FFF2-40B4-BE49-F238E27FC236}">
                <a16:creationId xmlns:a16="http://schemas.microsoft.com/office/drawing/2014/main" id="{0C4015B4-50E8-F445-8ADE-66F4FE85B508}"/>
              </a:ext>
            </a:extLst>
          </p:cNvPr>
          <p:cNvSpPr txBox="1">
            <a:spLocks noChangeArrowheads="1"/>
          </p:cNvSpPr>
          <p:nvPr/>
        </p:nvSpPr>
        <p:spPr>
          <a:xfrm>
            <a:off x="2699792" y="188640"/>
            <a:ext cx="4032348" cy="648815"/>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kumimoji="0" lang="zh-CN" altLang="en-US" sz="3200" dirty="0">
                <a:solidFill>
                  <a:srgbClr val="C00000"/>
                </a:solidFill>
                <a:latin typeface="Heiti SC Medium" pitchFamily="2" charset="-128"/>
                <a:ea typeface="Heiti SC Medium" pitchFamily="2" charset="-128"/>
              </a:rPr>
              <a:t>硼</a:t>
            </a:r>
            <a:r>
              <a:rPr kumimoji="0" lang="zh-Hans" altLang="en-US" sz="3200" dirty="0">
                <a:solidFill>
                  <a:srgbClr val="C00000"/>
                </a:solidFill>
                <a:latin typeface="Heiti SC Medium" pitchFamily="2" charset="-128"/>
                <a:ea typeface="Heiti SC Medium" pitchFamily="2" charset="-128"/>
              </a:rPr>
              <a:t>的常见化合物</a:t>
            </a:r>
            <a:endParaRPr kumimoji="0" lang="zh-CN" altLang="en-US" sz="3200" dirty="0">
              <a:solidFill>
                <a:srgbClr val="C00000"/>
              </a:solidFill>
              <a:latin typeface="Heiti SC Medium" pitchFamily="2" charset="-128"/>
              <a:ea typeface="Heiti SC Medium" pitchFamily="2" charset="-128"/>
            </a:endParaRPr>
          </a:p>
        </p:txBody>
      </p:sp>
      <p:grpSp>
        <p:nvGrpSpPr>
          <p:cNvPr id="4" name="Group 13">
            <a:extLst>
              <a:ext uri="{FF2B5EF4-FFF2-40B4-BE49-F238E27FC236}">
                <a16:creationId xmlns:a16="http://schemas.microsoft.com/office/drawing/2014/main" id="{2451785A-E314-224D-B5F6-C8358FCF1384}"/>
              </a:ext>
            </a:extLst>
          </p:cNvPr>
          <p:cNvGrpSpPr>
            <a:grpSpLocks/>
          </p:cNvGrpSpPr>
          <p:nvPr/>
        </p:nvGrpSpPr>
        <p:grpSpPr bwMode="auto">
          <a:xfrm>
            <a:off x="239451" y="1544569"/>
            <a:ext cx="8517582" cy="4932784"/>
            <a:chOff x="480" y="952"/>
            <a:chExt cx="5638" cy="3272"/>
          </a:xfrm>
        </p:grpSpPr>
        <p:pic>
          <p:nvPicPr>
            <p:cNvPr id="5" name="Picture 3" descr="FG23_21">
              <a:extLst>
                <a:ext uri="{FF2B5EF4-FFF2-40B4-BE49-F238E27FC236}">
                  <a16:creationId xmlns:a16="http://schemas.microsoft.com/office/drawing/2014/main" id="{8835A14F-851C-A843-A544-B961385B6D7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80" y="952"/>
              <a:ext cx="5638" cy="3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4">
              <a:extLst>
                <a:ext uri="{FF2B5EF4-FFF2-40B4-BE49-F238E27FC236}">
                  <a16:creationId xmlns:a16="http://schemas.microsoft.com/office/drawing/2014/main" id="{457583AF-4883-B941-B8D8-5239F61A1879}"/>
                </a:ext>
              </a:extLst>
            </p:cNvPr>
            <p:cNvSpPr txBox="1">
              <a:spLocks noChangeArrowheads="1"/>
            </p:cNvSpPr>
            <p:nvPr/>
          </p:nvSpPr>
          <p:spPr bwMode="auto">
            <a:xfrm>
              <a:off x="4497" y="1035"/>
              <a:ext cx="735" cy="347"/>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eaLnBrk="1" hangingPunct="1"/>
              <a:r>
                <a:rPr kumimoji="0" lang="en-US" altLang="zh-CN" sz="2800" dirty="0">
                  <a:ln w="0"/>
                  <a:solidFill>
                    <a:srgbClr val="CC00FF"/>
                  </a:solidFill>
                  <a:effectLst>
                    <a:outerShdw blurRad="38100" dist="19050" dir="2700000" algn="tl" rotWithShape="0">
                      <a:schemeClr val="dk1">
                        <a:alpha val="40000"/>
                      </a:schemeClr>
                    </a:outerShdw>
                  </a:effectLst>
                </a:rPr>
                <a:t>(</a:t>
              </a:r>
              <a:r>
                <a:rPr kumimoji="0" lang="zh-CN" altLang="en-US" sz="2800" dirty="0">
                  <a:ln w="0"/>
                  <a:solidFill>
                    <a:srgbClr val="CC00FF"/>
                  </a:solidFill>
                  <a:effectLst>
                    <a:outerShdw blurRad="38100" dist="19050" dir="2700000" algn="tl" rotWithShape="0">
                      <a:schemeClr val="dk1">
                        <a:alpha val="40000"/>
                      </a:schemeClr>
                    </a:outerShdw>
                  </a:effectLst>
                </a:rPr>
                <a:t>硼砂</a:t>
              </a:r>
              <a:r>
                <a:rPr kumimoji="0" lang="en-US" altLang="zh-CN" sz="2800" dirty="0">
                  <a:ln w="0"/>
                  <a:solidFill>
                    <a:srgbClr val="CC00FF"/>
                  </a:solidFill>
                  <a:effectLst>
                    <a:outerShdw blurRad="38100" dist="19050" dir="2700000" algn="tl" rotWithShape="0">
                      <a:schemeClr val="dk1">
                        <a:alpha val="40000"/>
                      </a:schemeClr>
                    </a:outerShdw>
                  </a:effectLst>
                </a:rPr>
                <a:t>)</a:t>
              </a:r>
            </a:p>
          </p:txBody>
        </p:sp>
        <p:sp>
          <p:nvSpPr>
            <p:cNvPr id="7" name="Oval 12">
              <a:extLst>
                <a:ext uri="{FF2B5EF4-FFF2-40B4-BE49-F238E27FC236}">
                  <a16:creationId xmlns:a16="http://schemas.microsoft.com/office/drawing/2014/main" id="{21214EB4-1982-B842-BDD5-CD08EE80280A}"/>
                </a:ext>
              </a:extLst>
            </p:cNvPr>
            <p:cNvSpPr>
              <a:spLocks noChangeArrowheads="1"/>
            </p:cNvSpPr>
            <p:nvPr/>
          </p:nvSpPr>
          <p:spPr bwMode="auto">
            <a:xfrm>
              <a:off x="1152" y="1794"/>
              <a:ext cx="1968" cy="672"/>
            </a:xfrm>
            <a:prstGeom prst="ellipse">
              <a:avLst/>
            </a:prstGeom>
            <a:gradFill rotWithShape="0">
              <a:gsLst>
                <a:gs pos="0">
                  <a:schemeClr val="accent1"/>
                </a:gs>
                <a:gs pos="50000">
                  <a:schemeClr val="accent1">
                    <a:gamma/>
                    <a:tint val="0"/>
                    <a:invGamma/>
                  </a:schemeClr>
                </a:gs>
                <a:gs pos="100000">
                  <a:schemeClr val="accent1"/>
                </a:gs>
              </a:gsLst>
              <a:lin ang="5400000" scaled="1"/>
            </a:gradFill>
            <a:ln w="9525">
              <a:solidFill>
                <a:schemeClr val="accent1"/>
              </a:solidFill>
              <a:round/>
              <a:headEnd/>
              <a:tailEnd/>
            </a:ln>
            <a:effectLst/>
          </p:spPr>
          <p:txBody>
            <a:bodyPr wrap="none" lIns="91425" tIns="45712" rIns="91425" bIns="45712" anchor="ct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algn="ctr" eaLnBrk="1" hangingPunct="1">
                <a:lnSpc>
                  <a:spcPct val="120000"/>
                </a:lnSpc>
              </a:pPr>
              <a:r>
                <a:rPr kumimoji="0" lang="zh-CN" altLang="en-US" sz="2000" dirty="0">
                  <a:ln w="0"/>
                  <a:solidFill>
                    <a:srgbClr val="CC00FF"/>
                  </a:solidFill>
                  <a:effectLst>
                    <a:outerShdw blurRad="38100" dist="19050" dir="2700000" algn="tl" rotWithShape="0">
                      <a:schemeClr val="dk1">
                        <a:alpha val="40000"/>
                      </a:schemeClr>
                    </a:outerShdw>
                  </a:effectLst>
                </a:rPr>
                <a:t>硼酸为一元弱酸</a:t>
              </a:r>
            </a:p>
            <a:p>
              <a:pPr algn="ctr" eaLnBrk="1" hangingPunct="1">
                <a:lnSpc>
                  <a:spcPct val="120000"/>
                </a:lnSpc>
              </a:pPr>
              <a:r>
                <a:rPr kumimoji="0" lang="en-US" altLang="zh-CN" sz="1800" dirty="0">
                  <a:ln w="0"/>
                  <a:solidFill>
                    <a:srgbClr val="CC00FF"/>
                  </a:solidFill>
                  <a:effectLst>
                    <a:outerShdw blurRad="38100" dist="19050" dir="2700000" algn="tl" rotWithShape="0">
                      <a:schemeClr val="dk1">
                        <a:alpha val="40000"/>
                      </a:schemeClr>
                    </a:outerShdw>
                  </a:effectLst>
                </a:rPr>
                <a:t>H</a:t>
              </a:r>
              <a:r>
                <a:rPr kumimoji="0" lang="en-US" altLang="zh-CN" sz="1800" baseline="-25000" dirty="0">
                  <a:ln w="0"/>
                  <a:solidFill>
                    <a:srgbClr val="CC00FF"/>
                  </a:solidFill>
                  <a:effectLst>
                    <a:outerShdw blurRad="38100" dist="19050" dir="2700000" algn="tl" rotWithShape="0">
                      <a:schemeClr val="dk1">
                        <a:alpha val="40000"/>
                      </a:schemeClr>
                    </a:outerShdw>
                  </a:effectLst>
                </a:rPr>
                <a:t>3</a:t>
              </a:r>
              <a:r>
                <a:rPr kumimoji="0" lang="en-US" altLang="zh-CN" sz="1800" dirty="0">
                  <a:ln w="0"/>
                  <a:solidFill>
                    <a:srgbClr val="CC00FF"/>
                  </a:solidFill>
                  <a:effectLst>
                    <a:outerShdw blurRad="38100" dist="19050" dir="2700000" algn="tl" rotWithShape="0">
                      <a:schemeClr val="dk1">
                        <a:alpha val="40000"/>
                      </a:schemeClr>
                    </a:outerShdw>
                  </a:effectLst>
                </a:rPr>
                <a:t>BO</a:t>
              </a:r>
              <a:r>
                <a:rPr kumimoji="0" lang="en-US" altLang="zh-CN" sz="1800" baseline="-25000" dirty="0">
                  <a:ln w="0"/>
                  <a:solidFill>
                    <a:srgbClr val="CC00FF"/>
                  </a:solidFill>
                  <a:effectLst>
                    <a:outerShdw blurRad="38100" dist="19050" dir="2700000" algn="tl" rotWithShape="0">
                      <a:schemeClr val="dk1">
                        <a:alpha val="40000"/>
                      </a:schemeClr>
                    </a:outerShdw>
                  </a:effectLst>
                </a:rPr>
                <a:t>3</a:t>
              </a:r>
              <a:r>
                <a:rPr kumimoji="0" lang="en-US" altLang="zh-CN" sz="1800" dirty="0">
                  <a:ln w="0"/>
                  <a:solidFill>
                    <a:srgbClr val="CC00FF"/>
                  </a:solidFill>
                  <a:effectLst>
                    <a:outerShdw blurRad="38100" dist="19050" dir="2700000" algn="tl" rotWithShape="0">
                      <a:schemeClr val="dk1">
                        <a:alpha val="40000"/>
                      </a:schemeClr>
                    </a:outerShdw>
                  </a:effectLst>
                </a:rPr>
                <a:t>+H</a:t>
              </a:r>
              <a:r>
                <a:rPr kumimoji="0" lang="en-US" altLang="zh-CN" sz="1800" baseline="-25000" dirty="0">
                  <a:ln w="0"/>
                  <a:solidFill>
                    <a:srgbClr val="CC00FF"/>
                  </a:solidFill>
                  <a:effectLst>
                    <a:outerShdw blurRad="38100" dist="19050" dir="2700000" algn="tl" rotWithShape="0">
                      <a:schemeClr val="dk1">
                        <a:alpha val="40000"/>
                      </a:schemeClr>
                    </a:outerShdw>
                  </a:effectLst>
                </a:rPr>
                <a:t>2</a:t>
              </a:r>
              <a:r>
                <a:rPr kumimoji="0" lang="en-US" altLang="zh-CN" sz="1800" dirty="0">
                  <a:ln w="0"/>
                  <a:solidFill>
                    <a:srgbClr val="CC00FF"/>
                  </a:solidFill>
                  <a:effectLst>
                    <a:outerShdw blurRad="38100" dist="19050" dir="2700000" algn="tl" rotWithShape="0">
                      <a:schemeClr val="dk1">
                        <a:alpha val="40000"/>
                      </a:schemeClr>
                    </a:outerShdw>
                  </a:effectLst>
                </a:rPr>
                <a:t>O = B(OH)</a:t>
              </a:r>
              <a:r>
                <a:rPr kumimoji="0" lang="en-US" altLang="zh-CN" sz="1800" baseline="-25000" dirty="0">
                  <a:ln w="0"/>
                  <a:solidFill>
                    <a:srgbClr val="CC00FF"/>
                  </a:solidFill>
                  <a:effectLst>
                    <a:outerShdw blurRad="38100" dist="19050" dir="2700000" algn="tl" rotWithShape="0">
                      <a:schemeClr val="dk1">
                        <a:alpha val="40000"/>
                      </a:schemeClr>
                    </a:outerShdw>
                  </a:effectLst>
                </a:rPr>
                <a:t>4</a:t>
              </a:r>
              <a:r>
                <a:rPr kumimoji="0" lang="en-US" altLang="zh-CN" sz="1800" baseline="30000" dirty="0">
                  <a:ln w="0"/>
                  <a:solidFill>
                    <a:srgbClr val="CC00FF"/>
                  </a:solidFill>
                  <a:effectLst>
                    <a:outerShdw blurRad="38100" dist="19050" dir="2700000" algn="tl" rotWithShape="0">
                      <a:schemeClr val="dk1">
                        <a:alpha val="40000"/>
                      </a:schemeClr>
                    </a:outerShdw>
                  </a:effectLst>
                  <a:sym typeface="Symbol" charset="2"/>
                </a:rPr>
                <a:t></a:t>
              </a:r>
              <a:r>
                <a:rPr kumimoji="0" lang="en-US" altLang="zh-CN" sz="1800" dirty="0">
                  <a:ln w="0"/>
                  <a:solidFill>
                    <a:srgbClr val="CC00FF"/>
                  </a:solidFill>
                  <a:effectLst>
                    <a:outerShdw blurRad="38100" dist="19050" dir="2700000" algn="tl" rotWithShape="0">
                      <a:schemeClr val="dk1">
                        <a:alpha val="40000"/>
                      </a:schemeClr>
                    </a:outerShdw>
                  </a:effectLst>
                  <a:sym typeface="Symbol" charset="2"/>
                </a:rPr>
                <a:t> </a:t>
              </a:r>
              <a:r>
                <a:rPr kumimoji="0" lang="en-US" altLang="zh-CN" sz="1800" dirty="0">
                  <a:ln w="0"/>
                  <a:solidFill>
                    <a:srgbClr val="CC00FF"/>
                  </a:solidFill>
                  <a:effectLst>
                    <a:outerShdw blurRad="38100" dist="19050" dir="2700000" algn="tl" rotWithShape="0">
                      <a:schemeClr val="dk1">
                        <a:alpha val="40000"/>
                      </a:schemeClr>
                    </a:outerShdw>
                  </a:effectLst>
                </a:rPr>
                <a:t>+ H</a:t>
              </a:r>
              <a:r>
                <a:rPr kumimoji="0" lang="en-US" altLang="zh-CN" sz="1800" baseline="30000" dirty="0">
                  <a:ln w="0"/>
                  <a:solidFill>
                    <a:srgbClr val="CC00FF"/>
                  </a:solidFill>
                  <a:effectLst>
                    <a:outerShdw blurRad="38100" dist="19050" dir="2700000" algn="tl" rotWithShape="0">
                      <a:schemeClr val="dk1">
                        <a:alpha val="40000"/>
                      </a:schemeClr>
                    </a:outerShdw>
                  </a:effectLst>
                </a:rPr>
                <a:t>+</a:t>
              </a:r>
            </a:p>
            <a:p>
              <a:pPr algn="ctr" eaLnBrk="1" hangingPunct="1">
                <a:lnSpc>
                  <a:spcPct val="120000"/>
                </a:lnSpc>
              </a:pPr>
              <a:r>
                <a:rPr kumimoji="0" lang="en-US" altLang="zh-CN" sz="1800" i="1" dirty="0">
                  <a:ln w="0"/>
                  <a:solidFill>
                    <a:srgbClr val="CC00FF"/>
                  </a:solidFill>
                  <a:effectLst>
                    <a:outerShdw blurRad="38100" dist="19050" dir="2700000" algn="tl" rotWithShape="0">
                      <a:schemeClr val="dk1">
                        <a:alpha val="40000"/>
                      </a:schemeClr>
                    </a:outerShdw>
                  </a:effectLst>
                </a:rPr>
                <a:t>K</a:t>
              </a:r>
              <a:r>
                <a:rPr kumimoji="0" lang="en-US" altLang="zh-CN" sz="1800" dirty="0">
                  <a:ln w="0"/>
                  <a:solidFill>
                    <a:srgbClr val="CC00FF"/>
                  </a:solidFill>
                  <a:effectLst>
                    <a:outerShdw blurRad="38100" dist="19050" dir="2700000" algn="tl" rotWithShape="0">
                      <a:schemeClr val="dk1">
                        <a:alpha val="40000"/>
                      </a:schemeClr>
                    </a:outerShdw>
                  </a:effectLst>
                </a:rPr>
                <a:t> = 5.4</a:t>
              </a:r>
              <a:r>
                <a:rPr kumimoji="0" lang="en-US" altLang="zh-CN" sz="1800" dirty="0">
                  <a:ln w="0"/>
                  <a:solidFill>
                    <a:srgbClr val="CC00FF"/>
                  </a:solidFill>
                  <a:effectLst>
                    <a:outerShdw blurRad="38100" dist="19050" dir="2700000" algn="tl" rotWithShape="0">
                      <a:schemeClr val="dk1">
                        <a:alpha val="40000"/>
                      </a:schemeClr>
                    </a:outerShdw>
                  </a:effectLst>
                  <a:sym typeface="Symbol" charset="2"/>
                </a:rPr>
                <a:t></a:t>
              </a:r>
              <a:r>
                <a:rPr kumimoji="0" lang="en-US" altLang="zh-CN" sz="1800" dirty="0">
                  <a:ln w="0"/>
                  <a:solidFill>
                    <a:srgbClr val="CC00FF"/>
                  </a:solidFill>
                  <a:effectLst>
                    <a:outerShdw blurRad="38100" dist="19050" dir="2700000" algn="tl" rotWithShape="0">
                      <a:schemeClr val="dk1">
                        <a:alpha val="40000"/>
                      </a:schemeClr>
                    </a:outerShdw>
                  </a:effectLst>
                </a:rPr>
                <a:t>10</a:t>
              </a:r>
              <a:r>
                <a:rPr kumimoji="0" lang="en-US" altLang="zh-CN" sz="1800" baseline="30000" dirty="0">
                  <a:ln w="0"/>
                  <a:solidFill>
                    <a:srgbClr val="CC00FF"/>
                  </a:solidFill>
                  <a:effectLst>
                    <a:outerShdw blurRad="38100" dist="19050" dir="2700000" algn="tl" rotWithShape="0">
                      <a:schemeClr val="dk1">
                        <a:alpha val="40000"/>
                      </a:schemeClr>
                    </a:outerShdw>
                  </a:effectLst>
                  <a:sym typeface="Symbol" charset="2"/>
                </a:rPr>
                <a:t></a:t>
              </a:r>
              <a:r>
                <a:rPr kumimoji="0" lang="en-US" altLang="zh-CN" sz="1800" baseline="30000" dirty="0">
                  <a:ln w="0"/>
                  <a:solidFill>
                    <a:srgbClr val="CC00FF"/>
                  </a:solidFill>
                  <a:effectLst>
                    <a:outerShdw blurRad="38100" dist="19050" dir="2700000" algn="tl" rotWithShape="0">
                      <a:schemeClr val="dk1">
                        <a:alpha val="40000"/>
                      </a:schemeClr>
                    </a:outerShdw>
                  </a:effectLst>
                </a:rPr>
                <a:t>10</a:t>
              </a:r>
            </a:p>
          </p:txBody>
        </p:sp>
      </p:grpSp>
      <p:sp>
        <p:nvSpPr>
          <p:cNvPr id="8" name="AutoShape 5">
            <a:extLst>
              <a:ext uri="{FF2B5EF4-FFF2-40B4-BE49-F238E27FC236}">
                <a16:creationId xmlns:a16="http://schemas.microsoft.com/office/drawing/2014/main" id="{8BDCE2ED-37E6-7340-B630-9716B57549E4}"/>
              </a:ext>
            </a:extLst>
          </p:cNvPr>
          <p:cNvSpPr>
            <a:spLocks noChangeArrowheads="1"/>
          </p:cNvSpPr>
          <p:nvPr/>
        </p:nvSpPr>
        <p:spPr bwMode="auto">
          <a:xfrm>
            <a:off x="107504" y="1124744"/>
            <a:ext cx="3327846" cy="1253955"/>
          </a:xfrm>
          <a:prstGeom prst="cloudCallout">
            <a:avLst>
              <a:gd name="adj1" fmla="val 52241"/>
              <a:gd name="adj2" fmla="val 43079"/>
            </a:avLst>
          </a:prstGeom>
          <a:solidFill>
            <a:srgbClr val="66FFFF"/>
          </a:solidFill>
          <a:ln w="9525">
            <a:solidFill>
              <a:schemeClr val="tx1"/>
            </a:solidFill>
            <a:round/>
            <a:headEnd/>
            <a:tailEnd/>
          </a:ln>
          <a:effectLst/>
        </p:spPr>
        <p:txBody>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algn="ctr" eaLnBrk="1" hangingPunct="1"/>
            <a:r>
              <a:rPr kumimoji="0" lang="zh-CN" altLang="en-US">
                <a:ln w="0"/>
                <a:solidFill>
                  <a:srgbClr val="CC00FF"/>
                </a:solidFill>
                <a:effectLst>
                  <a:outerShdw blurRad="38100" dist="19050" dir="2700000" algn="tl" rotWithShape="0">
                    <a:schemeClr val="dk1">
                      <a:alpha val="40000"/>
                    </a:schemeClr>
                  </a:outerShdw>
                </a:effectLst>
              </a:rPr>
              <a:t>硼元素及其化合物的制备</a:t>
            </a:r>
          </a:p>
        </p:txBody>
      </p:sp>
      <p:sp>
        <p:nvSpPr>
          <p:cNvPr id="9" name="矩形 8">
            <a:extLst>
              <a:ext uri="{FF2B5EF4-FFF2-40B4-BE49-F238E27FC236}">
                <a16:creationId xmlns:a16="http://schemas.microsoft.com/office/drawing/2014/main" id="{09FD7A6F-BB5C-234C-9BE6-2DFA9F00BF6B}"/>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403305939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a:extLst>
              <a:ext uri="{FF2B5EF4-FFF2-40B4-BE49-F238E27FC236}">
                <a16:creationId xmlns:a16="http://schemas.microsoft.com/office/drawing/2014/main" id="{5DB158C4-9752-9742-A0C8-758366493C62}"/>
              </a:ext>
            </a:extLst>
          </p:cNvPr>
          <p:cNvSpPr>
            <a:spLocks noGrp="1"/>
          </p:cNvSpPr>
          <p:nvPr>
            <p:ph type="sldNum" sz="quarter" idx="12"/>
          </p:nvPr>
        </p:nvSpPr>
        <p:spPr/>
        <p:txBody>
          <a:bodyPr/>
          <a:lstStyle/>
          <a:p>
            <a:fld id="{F32996CC-1D28-6241-8C6B-4A2C005E6D1D}" type="slidenum">
              <a:rPr lang="en-US" altLang="zh-CN" smtClean="0"/>
              <a:pPr/>
              <a:t>25</a:t>
            </a:fld>
            <a:endParaRPr lang="en-US" altLang="zh-CN"/>
          </a:p>
        </p:txBody>
      </p:sp>
      <p:sp>
        <p:nvSpPr>
          <p:cNvPr id="3" name="Rectangle 3">
            <a:extLst>
              <a:ext uri="{FF2B5EF4-FFF2-40B4-BE49-F238E27FC236}">
                <a16:creationId xmlns:a16="http://schemas.microsoft.com/office/drawing/2014/main" id="{2642574F-F540-6944-9A04-7BE81F800595}"/>
              </a:ext>
            </a:extLst>
          </p:cNvPr>
          <p:cNvSpPr txBox="1">
            <a:spLocks noRot="1" noChangeArrowheads="1"/>
          </p:cNvSpPr>
          <p:nvPr/>
        </p:nvSpPr>
        <p:spPr>
          <a:xfrm>
            <a:off x="81617" y="1064129"/>
            <a:ext cx="8978900" cy="18716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kumimoji="0" lang="en-US" altLang="zh-CN" sz="2400" dirty="0">
                <a:latin typeface="Times New Roman" panose="02020603050405020304" pitchFamily="18" charset="0"/>
                <a:ea typeface="Heiti SC Medium" pitchFamily="2" charset="-128"/>
                <a:cs typeface="Times New Roman" panose="02020603050405020304" pitchFamily="18" charset="0"/>
              </a:rPr>
              <a:t>H</a:t>
            </a:r>
            <a:r>
              <a:rPr kumimoji="0" lang="en-US" altLang="zh-CN" sz="2400" baseline="-25000" dirty="0">
                <a:latin typeface="Times New Roman" panose="02020603050405020304" pitchFamily="18" charset="0"/>
                <a:ea typeface="Heiti SC Medium" pitchFamily="2" charset="-128"/>
                <a:cs typeface="Times New Roman" panose="02020603050405020304" pitchFamily="18" charset="0"/>
              </a:rPr>
              <a:t>3</a:t>
            </a:r>
            <a:r>
              <a:rPr kumimoji="0" lang="en-US" altLang="zh-CN" sz="2400" dirty="0">
                <a:latin typeface="Times New Roman" panose="02020603050405020304" pitchFamily="18" charset="0"/>
                <a:ea typeface="Heiti SC Medium" pitchFamily="2" charset="-128"/>
                <a:cs typeface="Times New Roman" panose="02020603050405020304" pitchFamily="18" charset="0"/>
              </a:rPr>
              <a:t>BO</a:t>
            </a:r>
            <a:r>
              <a:rPr kumimoji="0" lang="en-US" altLang="zh-CN" sz="2400" baseline="-25000" dirty="0">
                <a:latin typeface="Times New Roman" panose="02020603050405020304" pitchFamily="18" charset="0"/>
                <a:ea typeface="Heiti SC Medium" pitchFamily="2" charset="-128"/>
                <a:cs typeface="Times New Roman" panose="02020603050405020304" pitchFamily="18" charset="0"/>
              </a:rPr>
              <a:t>3</a:t>
            </a:r>
          </a:p>
          <a:p>
            <a:pPr lvl="1" fontAlgn="auto">
              <a:spcAft>
                <a:spcPts val="0"/>
              </a:spcAft>
            </a:pPr>
            <a:r>
              <a:rPr kumimoji="0" lang="zh-CN" altLang="en-US" dirty="0">
                <a:latin typeface="Times New Roman" panose="02020603050405020304" pitchFamily="18" charset="0"/>
                <a:ea typeface="Heiti SC Medium" pitchFamily="2" charset="-128"/>
                <a:cs typeface="Times New Roman" panose="02020603050405020304" pitchFamily="18" charset="0"/>
              </a:rPr>
              <a:t>平面三角形结构</a:t>
            </a:r>
          </a:p>
          <a:p>
            <a:pPr lvl="1" fontAlgn="auto">
              <a:spcAft>
                <a:spcPts val="0"/>
              </a:spcAft>
            </a:pPr>
            <a:r>
              <a:rPr kumimoji="0" lang="zh-CN" altLang="en-US" dirty="0">
                <a:latin typeface="Times New Roman" panose="02020603050405020304" pitchFamily="18" charset="0"/>
                <a:ea typeface="Heiti SC Medium" pitchFamily="2" charset="-128"/>
                <a:cs typeface="Times New Roman" panose="02020603050405020304" pitchFamily="18" charset="0"/>
              </a:rPr>
              <a:t>分子间氢键， 六角片状白色晶体</a:t>
            </a:r>
          </a:p>
          <a:p>
            <a:pPr lvl="1" fontAlgn="auto">
              <a:spcAft>
                <a:spcPts val="0"/>
              </a:spcAft>
            </a:pPr>
            <a:r>
              <a:rPr kumimoji="0" lang="zh-CN" altLang="en-US" dirty="0">
                <a:latin typeface="Times New Roman" panose="02020603050405020304" pitchFamily="18" charset="0"/>
                <a:ea typeface="Heiti SC Medium" pitchFamily="2" charset="-128"/>
                <a:cs typeface="Times New Roman" panose="02020603050405020304" pitchFamily="18" charset="0"/>
              </a:rPr>
              <a:t>典型的</a:t>
            </a:r>
            <a:r>
              <a:rPr kumimoji="0" lang="en-US" altLang="zh-CN" dirty="0">
                <a:latin typeface="Times New Roman" panose="02020603050405020304" pitchFamily="18" charset="0"/>
                <a:ea typeface="Heiti SC Medium" pitchFamily="2" charset="-128"/>
                <a:cs typeface="Times New Roman" panose="02020603050405020304" pitchFamily="18" charset="0"/>
              </a:rPr>
              <a:t>Lewis</a:t>
            </a:r>
            <a:r>
              <a:rPr kumimoji="0" lang="zh-CN" altLang="en-US" dirty="0">
                <a:latin typeface="Times New Roman" panose="02020603050405020304" pitchFamily="18" charset="0"/>
                <a:ea typeface="Heiti SC Medium" pitchFamily="2" charset="-128"/>
                <a:cs typeface="Times New Roman" panose="02020603050405020304" pitchFamily="18" charset="0"/>
              </a:rPr>
              <a:t>酸，</a:t>
            </a:r>
            <a:r>
              <a:rPr kumimoji="0" lang="zh-CN" altLang="en-US" dirty="0">
                <a:solidFill>
                  <a:srgbClr val="FF0000"/>
                </a:solidFill>
                <a:latin typeface="Times New Roman" panose="02020603050405020304" pitchFamily="18" charset="0"/>
                <a:ea typeface="Heiti SC Medium" pitchFamily="2" charset="-128"/>
                <a:cs typeface="Times New Roman" panose="02020603050405020304" pitchFamily="18" charset="0"/>
              </a:rPr>
              <a:t>一元弱酸</a:t>
            </a:r>
            <a:r>
              <a:rPr kumimoji="0" lang="en-US" altLang="zh-CN" dirty="0">
                <a:solidFill>
                  <a:srgbClr val="FF0000"/>
                </a:solidFill>
                <a:latin typeface="Times New Roman" panose="02020603050405020304" pitchFamily="18" charset="0"/>
                <a:ea typeface="Heiti SC Medium" pitchFamily="2" charset="-128"/>
                <a:cs typeface="Times New Roman" panose="02020603050405020304" pitchFamily="18" charset="0"/>
              </a:rPr>
              <a:t>, </a:t>
            </a:r>
            <a:r>
              <a:rPr kumimoji="0" lang="en-US" altLang="zh-CN" dirty="0" err="1">
                <a:latin typeface="Times New Roman" panose="02020603050405020304" pitchFamily="18" charset="0"/>
                <a:ea typeface="Heiti SC Medium" pitchFamily="2" charset="-128"/>
                <a:cs typeface="Times New Roman" panose="02020603050405020304" pitchFamily="18" charset="0"/>
              </a:rPr>
              <a:t>K</a:t>
            </a:r>
            <a:r>
              <a:rPr kumimoji="0" lang="en-US" altLang="zh-CN" baseline="-25000" dirty="0" err="1">
                <a:latin typeface="Times New Roman" panose="02020603050405020304" pitchFamily="18" charset="0"/>
                <a:ea typeface="Heiti SC Medium" pitchFamily="2" charset="-128"/>
                <a:cs typeface="Times New Roman" panose="02020603050405020304" pitchFamily="18" charset="0"/>
              </a:rPr>
              <a:t>a</a:t>
            </a:r>
            <a:r>
              <a:rPr kumimoji="0" lang="en-US" altLang="zh-CN" dirty="0">
                <a:latin typeface="Times New Roman" panose="02020603050405020304" pitchFamily="18" charset="0"/>
                <a:ea typeface="Heiti SC Medium" pitchFamily="2" charset="-128"/>
                <a:cs typeface="Times New Roman" panose="02020603050405020304" pitchFamily="18" charset="0"/>
              </a:rPr>
              <a:t>=5.8×10</a:t>
            </a:r>
            <a:r>
              <a:rPr kumimoji="0" lang="en-US" altLang="zh-CN" baseline="30000" dirty="0">
                <a:latin typeface="Times New Roman" panose="02020603050405020304" pitchFamily="18" charset="0"/>
                <a:ea typeface="Heiti SC Medium" pitchFamily="2" charset="-128"/>
                <a:cs typeface="Times New Roman" panose="02020603050405020304" pitchFamily="18" charset="0"/>
              </a:rPr>
              <a:t>-10</a:t>
            </a:r>
          </a:p>
          <a:p>
            <a:pPr lvl="1" fontAlgn="auto">
              <a:spcAft>
                <a:spcPts val="0"/>
              </a:spcAft>
            </a:pPr>
            <a:endParaRPr kumimoji="0" lang="en-US" altLang="zh-CN" baseline="-25000" dirty="0">
              <a:latin typeface="Times New Roman" panose="02020603050405020304" pitchFamily="18" charset="0"/>
              <a:ea typeface="Heiti SC Medium" pitchFamily="2" charset="-128"/>
              <a:cs typeface="Times New Roman" panose="02020603050405020304" pitchFamily="18" charset="0"/>
            </a:endParaRPr>
          </a:p>
        </p:txBody>
      </p:sp>
      <p:sp>
        <p:nvSpPr>
          <p:cNvPr id="4" name="Rectangle 4">
            <a:extLst>
              <a:ext uri="{FF2B5EF4-FFF2-40B4-BE49-F238E27FC236}">
                <a16:creationId xmlns:a16="http://schemas.microsoft.com/office/drawing/2014/main" id="{D411852C-4E77-0040-9D18-B4623C7F95F6}"/>
              </a:ext>
            </a:extLst>
          </p:cNvPr>
          <p:cNvSpPr txBox="1">
            <a:spLocks noRot="1" noChangeArrowheads="1"/>
          </p:cNvSpPr>
          <p:nvPr/>
        </p:nvSpPr>
        <p:spPr>
          <a:xfrm>
            <a:off x="2020202" y="156519"/>
            <a:ext cx="5610225" cy="647700"/>
          </a:xfrm>
          <a:prstGeom prst="rect">
            <a:avLst/>
          </a:prstGeom>
          <a:no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kumimoji="0" lang="zh-CN" altLang="en-US" sz="3200">
                <a:solidFill>
                  <a:srgbClr val="C00000"/>
                </a:solidFill>
                <a:latin typeface="SimHei" charset="0"/>
                <a:ea typeface="SimHei" charset="0"/>
                <a:cs typeface="SimHei" charset="0"/>
              </a:rPr>
              <a:t>硼酸和硼酸盐</a:t>
            </a:r>
            <a:endParaRPr kumimoji="0" lang="zh-CN" altLang="en-US" sz="3200" dirty="0">
              <a:solidFill>
                <a:srgbClr val="C00000"/>
              </a:solidFill>
              <a:latin typeface="SimHei" charset="0"/>
              <a:ea typeface="SimHei" charset="0"/>
              <a:cs typeface="SimHei" charset="0"/>
            </a:endParaRPr>
          </a:p>
        </p:txBody>
      </p:sp>
      <p:sp>
        <p:nvSpPr>
          <p:cNvPr id="5" name="Rectangle 36">
            <a:extLst>
              <a:ext uri="{FF2B5EF4-FFF2-40B4-BE49-F238E27FC236}">
                <a16:creationId xmlns:a16="http://schemas.microsoft.com/office/drawing/2014/main" id="{09E16579-1192-1040-844D-EAB1AB74705D}"/>
              </a:ext>
            </a:extLst>
          </p:cNvPr>
          <p:cNvSpPr>
            <a:spLocks noChangeArrowheads="1"/>
          </p:cNvSpPr>
          <p:nvPr/>
        </p:nvSpPr>
        <p:spPr bwMode="auto">
          <a:xfrm>
            <a:off x="217291" y="4503171"/>
            <a:ext cx="39798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algn="ctr" eaLnBrk="1" hangingPunct="1"/>
            <a:r>
              <a:rPr lang="en-US" altLang="zh-CN" b="1" dirty="0">
                <a:ea typeface="宋体" charset="0"/>
              </a:rPr>
              <a:t>H</a:t>
            </a:r>
            <a:r>
              <a:rPr lang="en-US" altLang="zh-CN" b="1" baseline="-30000" dirty="0">
                <a:ea typeface="宋体" charset="0"/>
              </a:rPr>
              <a:t>3</a:t>
            </a:r>
            <a:r>
              <a:rPr lang="en-US" altLang="zh-CN" b="1" dirty="0">
                <a:ea typeface="宋体" charset="0"/>
              </a:rPr>
              <a:t>BO</a:t>
            </a:r>
            <a:r>
              <a:rPr lang="en-US" altLang="zh-CN" b="1" baseline="-30000" dirty="0">
                <a:ea typeface="宋体" charset="0"/>
              </a:rPr>
              <a:t>3</a:t>
            </a:r>
            <a:r>
              <a:rPr lang="en-US" altLang="zh-CN" b="1" dirty="0">
                <a:ea typeface="宋体" charset="0"/>
                <a:cs typeface="Times New Roman" charset="0"/>
              </a:rPr>
              <a:t>≠</a:t>
            </a:r>
            <a:r>
              <a:rPr lang="en-US" altLang="zh-CN" b="1" dirty="0">
                <a:ea typeface="宋体" charset="0"/>
              </a:rPr>
              <a:t> H</a:t>
            </a:r>
            <a:r>
              <a:rPr lang="en-US" altLang="zh-CN" b="1" baseline="30000" dirty="0">
                <a:ea typeface="宋体" charset="0"/>
              </a:rPr>
              <a:t>+</a:t>
            </a:r>
            <a:r>
              <a:rPr lang="en-US" altLang="zh-CN" b="1" dirty="0">
                <a:ea typeface="宋体" charset="0"/>
              </a:rPr>
              <a:t>+ H</a:t>
            </a:r>
            <a:r>
              <a:rPr lang="en-US" altLang="zh-CN" b="1" baseline="-25000" dirty="0">
                <a:ea typeface="宋体" charset="0"/>
              </a:rPr>
              <a:t>2</a:t>
            </a:r>
            <a:r>
              <a:rPr lang="en-US" altLang="zh-CN" b="1" dirty="0">
                <a:ea typeface="宋体" charset="0"/>
              </a:rPr>
              <a:t>BO</a:t>
            </a:r>
            <a:r>
              <a:rPr lang="en-US" altLang="zh-CN" b="1" baseline="-25000" dirty="0">
                <a:ea typeface="宋体" charset="0"/>
              </a:rPr>
              <a:t>3</a:t>
            </a:r>
            <a:r>
              <a:rPr lang="en-US" altLang="zh-CN" b="1" baseline="30000" dirty="0">
                <a:ea typeface="宋体" charset="0"/>
              </a:rPr>
              <a:t>-</a:t>
            </a:r>
            <a:r>
              <a:rPr lang="en-US" altLang="zh-CN" b="1" dirty="0">
                <a:ea typeface="宋体" charset="0"/>
              </a:rPr>
              <a:t>       </a:t>
            </a:r>
            <a:endParaRPr lang="en-US" altLang="zh-CN" dirty="0">
              <a:ea typeface="宋体" charset="0"/>
            </a:endParaRPr>
          </a:p>
        </p:txBody>
      </p:sp>
      <p:grpSp>
        <p:nvGrpSpPr>
          <p:cNvPr id="6" name="Group 5">
            <a:extLst>
              <a:ext uri="{FF2B5EF4-FFF2-40B4-BE49-F238E27FC236}">
                <a16:creationId xmlns:a16="http://schemas.microsoft.com/office/drawing/2014/main" id="{00F816E9-453F-6A4A-B934-D2F00DC53385}"/>
              </a:ext>
            </a:extLst>
          </p:cNvPr>
          <p:cNvGrpSpPr>
            <a:grpSpLocks/>
          </p:cNvGrpSpPr>
          <p:nvPr/>
        </p:nvGrpSpPr>
        <p:grpSpPr bwMode="auto">
          <a:xfrm>
            <a:off x="683568" y="5108603"/>
            <a:ext cx="5532735" cy="1581993"/>
            <a:chOff x="414" y="2636"/>
            <a:chExt cx="4801" cy="1405"/>
          </a:xfrm>
        </p:grpSpPr>
        <p:sp>
          <p:nvSpPr>
            <p:cNvPr id="7" name="Rectangle 6">
              <a:extLst>
                <a:ext uri="{FF2B5EF4-FFF2-40B4-BE49-F238E27FC236}">
                  <a16:creationId xmlns:a16="http://schemas.microsoft.com/office/drawing/2014/main" id="{DE247325-D991-5347-8331-B7785F2378CD}"/>
                </a:ext>
              </a:extLst>
            </p:cNvPr>
            <p:cNvSpPr>
              <a:spLocks noChangeArrowheads="1"/>
            </p:cNvSpPr>
            <p:nvPr/>
          </p:nvSpPr>
          <p:spPr bwMode="auto">
            <a:xfrm>
              <a:off x="535" y="2636"/>
              <a:ext cx="832"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algn="ctr" eaLnBrk="1" hangingPunct="1"/>
              <a:r>
                <a:rPr lang="en-US" altLang="zh-CN" sz="1400" b="1">
                  <a:ea typeface="宋体" charset="0"/>
                </a:rPr>
                <a:t>OH  </a:t>
              </a:r>
              <a:endParaRPr lang="en-US" altLang="zh-CN" sz="1400">
                <a:ea typeface="宋体" charset="0"/>
              </a:endParaRPr>
            </a:p>
          </p:txBody>
        </p:sp>
        <p:sp>
          <p:nvSpPr>
            <p:cNvPr id="8" name="Rectangle 7">
              <a:extLst>
                <a:ext uri="{FF2B5EF4-FFF2-40B4-BE49-F238E27FC236}">
                  <a16:creationId xmlns:a16="http://schemas.microsoft.com/office/drawing/2014/main" id="{7C600A6A-05AB-F746-80F6-54015EB5BFCF}"/>
                </a:ext>
              </a:extLst>
            </p:cNvPr>
            <p:cNvSpPr>
              <a:spLocks noChangeArrowheads="1"/>
            </p:cNvSpPr>
            <p:nvPr/>
          </p:nvSpPr>
          <p:spPr bwMode="auto">
            <a:xfrm>
              <a:off x="4435" y="3067"/>
              <a:ext cx="780"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algn="ctr" eaLnBrk="1" hangingPunct="1"/>
              <a:r>
                <a:rPr lang="en-US" altLang="zh-CN" sz="1400" b="1">
                  <a:ea typeface="宋体" charset="0"/>
                </a:rPr>
                <a:t>+   H</a:t>
              </a:r>
              <a:r>
                <a:rPr lang="en-US" altLang="zh-CN" sz="1400" b="1" baseline="30000">
                  <a:ea typeface="宋体" charset="0"/>
                </a:rPr>
                <a:t>+</a:t>
              </a:r>
              <a:endParaRPr lang="en-US" altLang="zh-CN" sz="1400" b="1">
                <a:ea typeface="宋体" charset="0"/>
              </a:endParaRPr>
            </a:p>
          </p:txBody>
        </p:sp>
        <p:sp>
          <p:nvSpPr>
            <p:cNvPr id="9" name="Rectangle 12">
              <a:extLst>
                <a:ext uri="{FF2B5EF4-FFF2-40B4-BE49-F238E27FC236}">
                  <a16:creationId xmlns:a16="http://schemas.microsoft.com/office/drawing/2014/main" id="{BA71C1AC-8B96-5D4B-BF3F-72C85BB05845}"/>
                </a:ext>
              </a:extLst>
            </p:cNvPr>
            <p:cNvSpPr>
              <a:spLocks noChangeArrowheads="1"/>
            </p:cNvSpPr>
            <p:nvPr/>
          </p:nvSpPr>
          <p:spPr bwMode="auto">
            <a:xfrm>
              <a:off x="1103" y="3475"/>
              <a:ext cx="384"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algn="ctr" eaLnBrk="1" hangingPunct="1"/>
              <a:r>
                <a:rPr lang="en-US" altLang="zh-CN" sz="1400" b="1">
                  <a:ea typeface="宋体" charset="0"/>
                </a:rPr>
                <a:t>OH</a:t>
              </a:r>
            </a:p>
          </p:txBody>
        </p:sp>
        <p:sp>
          <p:nvSpPr>
            <p:cNvPr id="10" name="Rectangle 13">
              <a:extLst>
                <a:ext uri="{FF2B5EF4-FFF2-40B4-BE49-F238E27FC236}">
                  <a16:creationId xmlns:a16="http://schemas.microsoft.com/office/drawing/2014/main" id="{24B6875D-77C9-2744-8E24-CBC89388C920}"/>
                </a:ext>
              </a:extLst>
            </p:cNvPr>
            <p:cNvSpPr>
              <a:spLocks noChangeArrowheads="1"/>
            </p:cNvSpPr>
            <p:nvPr/>
          </p:nvSpPr>
          <p:spPr bwMode="auto">
            <a:xfrm>
              <a:off x="414" y="3498"/>
              <a:ext cx="393" cy="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algn="ctr" eaLnBrk="1" hangingPunct="1"/>
              <a:r>
                <a:rPr lang="en-US" altLang="zh-CN" sz="1400" b="1">
                  <a:ea typeface="宋体" charset="0"/>
                </a:rPr>
                <a:t>OH</a:t>
              </a:r>
            </a:p>
          </p:txBody>
        </p:sp>
        <p:sp>
          <p:nvSpPr>
            <p:cNvPr id="11" name="Line 15">
              <a:extLst>
                <a:ext uri="{FF2B5EF4-FFF2-40B4-BE49-F238E27FC236}">
                  <a16:creationId xmlns:a16="http://schemas.microsoft.com/office/drawing/2014/main" id="{2B9B309C-C4CF-D347-8796-BE81F010B6F3}"/>
                </a:ext>
              </a:extLst>
            </p:cNvPr>
            <p:cNvSpPr>
              <a:spLocks noChangeShapeType="1"/>
            </p:cNvSpPr>
            <p:nvPr/>
          </p:nvSpPr>
          <p:spPr bwMode="auto">
            <a:xfrm>
              <a:off x="943" y="2886"/>
              <a:ext cx="0" cy="2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12" name="Line 16">
              <a:extLst>
                <a:ext uri="{FF2B5EF4-FFF2-40B4-BE49-F238E27FC236}">
                  <a16:creationId xmlns:a16="http://schemas.microsoft.com/office/drawing/2014/main" id="{9FF09D36-9844-1248-9666-AE77DBA5DE97}"/>
                </a:ext>
              </a:extLst>
            </p:cNvPr>
            <p:cNvSpPr>
              <a:spLocks noChangeShapeType="1"/>
            </p:cNvSpPr>
            <p:nvPr/>
          </p:nvSpPr>
          <p:spPr bwMode="auto">
            <a:xfrm flipH="1">
              <a:off x="689" y="3339"/>
              <a:ext cx="208"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13" name="Line 17">
              <a:extLst>
                <a:ext uri="{FF2B5EF4-FFF2-40B4-BE49-F238E27FC236}">
                  <a16:creationId xmlns:a16="http://schemas.microsoft.com/office/drawing/2014/main" id="{9AD34BA6-1212-E149-9B51-3B15DF366C3A}"/>
                </a:ext>
              </a:extLst>
            </p:cNvPr>
            <p:cNvSpPr>
              <a:spLocks noChangeShapeType="1"/>
            </p:cNvSpPr>
            <p:nvPr/>
          </p:nvSpPr>
          <p:spPr bwMode="auto">
            <a:xfrm>
              <a:off x="988" y="3339"/>
              <a:ext cx="26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14" name="Oval 18">
              <a:extLst>
                <a:ext uri="{FF2B5EF4-FFF2-40B4-BE49-F238E27FC236}">
                  <a16:creationId xmlns:a16="http://schemas.microsoft.com/office/drawing/2014/main" id="{0FE9F00E-3195-934A-BFF6-880CD005AFBE}"/>
                </a:ext>
              </a:extLst>
            </p:cNvPr>
            <p:cNvSpPr>
              <a:spLocks noChangeArrowheads="1"/>
            </p:cNvSpPr>
            <p:nvPr/>
          </p:nvSpPr>
          <p:spPr bwMode="auto">
            <a:xfrm>
              <a:off x="1014" y="3099"/>
              <a:ext cx="156" cy="240"/>
            </a:xfrm>
            <a:prstGeom prst="ellipse">
              <a:avLst/>
            </a:prstGeom>
            <a:solidFill>
              <a:srgbClr val="FFFFFF"/>
            </a:solidFill>
            <a:ln w="9525">
              <a:solidFill>
                <a:srgbClr val="000000"/>
              </a:solidFill>
              <a:round/>
              <a:headEnd/>
              <a:tailEnd/>
            </a:ln>
          </p:spPr>
          <p:txBody>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eaLnBrk="1" hangingPunct="1"/>
              <a:endParaRPr kumimoji="0" lang="zh-CN" altLang="en-US" sz="1400">
                <a:latin typeface="Arial" charset="0"/>
                <a:ea typeface="宋体" charset="0"/>
              </a:endParaRPr>
            </a:p>
          </p:txBody>
        </p:sp>
        <p:sp>
          <p:nvSpPr>
            <p:cNvPr id="15" name="Line 28">
              <a:extLst>
                <a:ext uri="{FF2B5EF4-FFF2-40B4-BE49-F238E27FC236}">
                  <a16:creationId xmlns:a16="http://schemas.microsoft.com/office/drawing/2014/main" id="{25988E71-D9C5-704B-B22F-F03A72A7CED3}"/>
                </a:ext>
              </a:extLst>
            </p:cNvPr>
            <p:cNvSpPr>
              <a:spLocks noChangeShapeType="1"/>
            </p:cNvSpPr>
            <p:nvPr/>
          </p:nvSpPr>
          <p:spPr bwMode="auto">
            <a:xfrm>
              <a:off x="2036" y="3229"/>
              <a:ext cx="676"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600"/>
            </a:p>
          </p:txBody>
        </p:sp>
        <p:grpSp>
          <p:nvGrpSpPr>
            <p:cNvPr id="16" name="Group 15">
              <a:extLst>
                <a:ext uri="{FF2B5EF4-FFF2-40B4-BE49-F238E27FC236}">
                  <a16:creationId xmlns:a16="http://schemas.microsoft.com/office/drawing/2014/main" id="{E5EA9AA5-A283-D646-88DC-EB2C936514E0}"/>
                </a:ext>
              </a:extLst>
            </p:cNvPr>
            <p:cNvGrpSpPr>
              <a:grpSpLocks/>
            </p:cNvGrpSpPr>
            <p:nvPr/>
          </p:nvGrpSpPr>
          <p:grpSpPr bwMode="auto">
            <a:xfrm>
              <a:off x="2925" y="2704"/>
              <a:ext cx="104" cy="1337"/>
              <a:chOff x="2757" y="2886"/>
              <a:chExt cx="104" cy="1337"/>
            </a:xfrm>
          </p:grpSpPr>
          <p:sp>
            <p:nvSpPr>
              <p:cNvPr id="34" name="Line 30">
                <a:extLst>
                  <a:ext uri="{FF2B5EF4-FFF2-40B4-BE49-F238E27FC236}">
                    <a16:creationId xmlns:a16="http://schemas.microsoft.com/office/drawing/2014/main" id="{D1AD6AC0-CF49-414C-A3E8-7BFF05C9C2A6}"/>
                  </a:ext>
                </a:extLst>
              </p:cNvPr>
              <p:cNvSpPr>
                <a:spLocks noChangeShapeType="1"/>
              </p:cNvSpPr>
              <p:nvPr/>
            </p:nvSpPr>
            <p:spPr bwMode="auto">
              <a:xfrm>
                <a:off x="2757" y="2886"/>
                <a:ext cx="0" cy="133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35" name="Line 31">
                <a:extLst>
                  <a:ext uri="{FF2B5EF4-FFF2-40B4-BE49-F238E27FC236}">
                    <a16:creationId xmlns:a16="http://schemas.microsoft.com/office/drawing/2014/main" id="{2A0E91EC-E47C-0648-88DF-302948673C4C}"/>
                  </a:ext>
                </a:extLst>
              </p:cNvPr>
              <p:cNvSpPr>
                <a:spLocks noChangeShapeType="1"/>
              </p:cNvSpPr>
              <p:nvPr/>
            </p:nvSpPr>
            <p:spPr bwMode="auto">
              <a:xfrm>
                <a:off x="2757" y="2886"/>
                <a:ext cx="10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36" name="Line 32">
                <a:extLst>
                  <a:ext uri="{FF2B5EF4-FFF2-40B4-BE49-F238E27FC236}">
                    <a16:creationId xmlns:a16="http://schemas.microsoft.com/office/drawing/2014/main" id="{5045A812-DE4D-B540-AFEC-9BC947E8072B}"/>
                  </a:ext>
                </a:extLst>
              </p:cNvPr>
              <p:cNvSpPr>
                <a:spLocks noChangeShapeType="1"/>
              </p:cNvSpPr>
              <p:nvPr/>
            </p:nvSpPr>
            <p:spPr bwMode="auto">
              <a:xfrm>
                <a:off x="2757" y="4223"/>
                <a:ext cx="10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grpSp>
        <p:grpSp>
          <p:nvGrpSpPr>
            <p:cNvPr id="17" name="Group 19">
              <a:extLst>
                <a:ext uri="{FF2B5EF4-FFF2-40B4-BE49-F238E27FC236}">
                  <a16:creationId xmlns:a16="http://schemas.microsoft.com/office/drawing/2014/main" id="{F60D1D09-55C4-C248-964B-F8386B7DCE31}"/>
                </a:ext>
              </a:extLst>
            </p:cNvPr>
            <p:cNvGrpSpPr>
              <a:grpSpLocks/>
            </p:cNvGrpSpPr>
            <p:nvPr/>
          </p:nvGrpSpPr>
          <p:grpSpPr bwMode="auto">
            <a:xfrm>
              <a:off x="4163" y="2682"/>
              <a:ext cx="108" cy="1338"/>
              <a:chOff x="4282" y="2682"/>
              <a:chExt cx="108" cy="1338"/>
            </a:xfrm>
          </p:grpSpPr>
          <p:sp>
            <p:nvSpPr>
              <p:cNvPr id="31" name="Line 29">
                <a:extLst>
                  <a:ext uri="{FF2B5EF4-FFF2-40B4-BE49-F238E27FC236}">
                    <a16:creationId xmlns:a16="http://schemas.microsoft.com/office/drawing/2014/main" id="{8F1F875D-E5F8-1F49-90B9-384A9439AAE1}"/>
                  </a:ext>
                </a:extLst>
              </p:cNvPr>
              <p:cNvSpPr>
                <a:spLocks noChangeShapeType="1"/>
              </p:cNvSpPr>
              <p:nvPr/>
            </p:nvSpPr>
            <p:spPr bwMode="auto">
              <a:xfrm>
                <a:off x="4390" y="2682"/>
                <a:ext cx="0" cy="133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32" name="Line 33">
                <a:extLst>
                  <a:ext uri="{FF2B5EF4-FFF2-40B4-BE49-F238E27FC236}">
                    <a16:creationId xmlns:a16="http://schemas.microsoft.com/office/drawing/2014/main" id="{726DCC1A-5B38-7F47-A90C-3249890CC01D}"/>
                  </a:ext>
                </a:extLst>
              </p:cNvPr>
              <p:cNvSpPr>
                <a:spLocks noChangeShapeType="1"/>
              </p:cNvSpPr>
              <p:nvPr/>
            </p:nvSpPr>
            <p:spPr bwMode="auto">
              <a:xfrm flipH="1">
                <a:off x="4282" y="2688"/>
                <a:ext cx="10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33" name="Line 34">
                <a:extLst>
                  <a:ext uri="{FF2B5EF4-FFF2-40B4-BE49-F238E27FC236}">
                    <a16:creationId xmlns:a16="http://schemas.microsoft.com/office/drawing/2014/main" id="{C3DD95A7-2515-8B48-A72C-8E4C2C33E383}"/>
                  </a:ext>
                </a:extLst>
              </p:cNvPr>
              <p:cNvSpPr>
                <a:spLocks noChangeShapeType="1"/>
              </p:cNvSpPr>
              <p:nvPr/>
            </p:nvSpPr>
            <p:spPr bwMode="auto">
              <a:xfrm flipH="1">
                <a:off x="4283" y="4020"/>
                <a:ext cx="10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grpSp>
        <p:sp>
          <p:nvSpPr>
            <p:cNvPr id="18" name="Line 35">
              <a:extLst>
                <a:ext uri="{FF2B5EF4-FFF2-40B4-BE49-F238E27FC236}">
                  <a16:creationId xmlns:a16="http://schemas.microsoft.com/office/drawing/2014/main" id="{8A5DEA29-2759-D24F-8654-9CE0E3226AAD}"/>
                </a:ext>
              </a:extLst>
            </p:cNvPr>
            <p:cNvSpPr>
              <a:spLocks noChangeShapeType="1"/>
            </p:cNvSpPr>
            <p:nvPr/>
          </p:nvSpPr>
          <p:spPr bwMode="auto">
            <a:xfrm>
              <a:off x="4345" y="2704"/>
              <a:ext cx="10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19" name="Rectangle 24">
              <a:extLst>
                <a:ext uri="{FF2B5EF4-FFF2-40B4-BE49-F238E27FC236}">
                  <a16:creationId xmlns:a16="http://schemas.microsoft.com/office/drawing/2014/main" id="{575C41D8-E196-884D-AC90-B5AC96571B67}"/>
                </a:ext>
              </a:extLst>
            </p:cNvPr>
            <p:cNvSpPr>
              <a:spLocks noChangeArrowheads="1"/>
            </p:cNvSpPr>
            <p:nvPr/>
          </p:nvSpPr>
          <p:spPr bwMode="auto">
            <a:xfrm>
              <a:off x="807" y="3098"/>
              <a:ext cx="265" cy="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25" tIns="45712" rIns="91425" bIns="45712">
              <a:spAutoFit/>
            </a:bodyPr>
            <a:lstStyle/>
            <a:p>
              <a:r>
                <a:rPr lang="en-US" altLang="zh-CN" sz="1400" b="1"/>
                <a:t>B</a:t>
              </a:r>
              <a:endParaRPr lang="zh-CN" altLang="en-US" sz="1400" b="1"/>
            </a:p>
          </p:txBody>
        </p:sp>
        <p:sp>
          <p:nvSpPr>
            <p:cNvPr id="20" name="Rectangle 25">
              <a:extLst>
                <a:ext uri="{FF2B5EF4-FFF2-40B4-BE49-F238E27FC236}">
                  <a16:creationId xmlns:a16="http://schemas.microsoft.com/office/drawing/2014/main" id="{5BEA8394-16F1-C846-8F01-56AA795CDCED}"/>
                </a:ext>
              </a:extLst>
            </p:cNvPr>
            <p:cNvSpPr>
              <a:spLocks noChangeArrowheads="1"/>
            </p:cNvSpPr>
            <p:nvPr/>
          </p:nvSpPr>
          <p:spPr bwMode="auto">
            <a:xfrm>
              <a:off x="1306" y="3098"/>
              <a:ext cx="737" cy="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25" tIns="45712" rIns="91425" bIns="45712">
              <a:spAutoFit/>
            </a:bodyPr>
            <a:lstStyle/>
            <a:p>
              <a:r>
                <a:rPr lang="en-US" altLang="zh-CN" sz="1400" b="1"/>
                <a:t>+ H</a:t>
              </a:r>
              <a:r>
                <a:rPr lang="en-US" altLang="zh-CN" sz="1400" b="1">
                  <a:sym typeface="Symbol" charset="2"/>
                </a:rPr>
                <a:t></a:t>
              </a:r>
              <a:r>
                <a:rPr lang="en-US" altLang="zh-CN" sz="1400" b="1"/>
                <a:t>OH</a:t>
              </a:r>
              <a:endParaRPr lang="zh-CN" altLang="en-US" sz="1400" b="1"/>
            </a:p>
          </p:txBody>
        </p:sp>
        <p:grpSp>
          <p:nvGrpSpPr>
            <p:cNvPr id="21" name="Group 26">
              <a:extLst>
                <a:ext uri="{FF2B5EF4-FFF2-40B4-BE49-F238E27FC236}">
                  <a16:creationId xmlns:a16="http://schemas.microsoft.com/office/drawing/2014/main" id="{E61353D2-4287-3641-A2EC-898B95730BE3}"/>
                </a:ext>
              </a:extLst>
            </p:cNvPr>
            <p:cNvGrpSpPr>
              <a:grpSpLocks/>
            </p:cNvGrpSpPr>
            <p:nvPr/>
          </p:nvGrpSpPr>
          <p:grpSpPr bwMode="auto">
            <a:xfrm>
              <a:off x="3029" y="2704"/>
              <a:ext cx="1145" cy="1293"/>
              <a:chOff x="3029" y="2665"/>
              <a:chExt cx="1145" cy="1293"/>
            </a:xfrm>
          </p:grpSpPr>
          <p:sp>
            <p:nvSpPr>
              <p:cNvPr id="22" name="Rectangle 8">
                <a:extLst>
                  <a:ext uri="{FF2B5EF4-FFF2-40B4-BE49-F238E27FC236}">
                    <a16:creationId xmlns:a16="http://schemas.microsoft.com/office/drawing/2014/main" id="{C93291DE-60D2-4F48-83AC-F7C92664C289}"/>
                  </a:ext>
                </a:extLst>
              </p:cNvPr>
              <p:cNvSpPr>
                <a:spLocks noChangeArrowheads="1"/>
              </p:cNvSpPr>
              <p:nvPr/>
            </p:nvSpPr>
            <p:spPr bwMode="auto">
              <a:xfrm>
                <a:off x="3360" y="2665"/>
                <a:ext cx="419"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algn="ctr" eaLnBrk="1" hangingPunct="1"/>
                <a:r>
                  <a:rPr lang="en-US" altLang="zh-CN" sz="1400" b="1">
                    <a:ea typeface="宋体" charset="0"/>
                  </a:rPr>
                  <a:t>OH</a:t>
                </a:r>
              </a:p>
            </p:txBody>
          </p:sp>
          <p:sp>
            <p:nvSpPr>
              <p:cNvPr id="23" name="Line 24">
                <a:extLst>
                  <a:ext uri="{FF2B5EF4-FFF2-40B4-BE49-F238E27FC236}">
                    <a16:creationId xmlns:a16="http://schemas.microsoft.com/office/drawing/2014/main" id="{55217542-C6B8-AA4A-B7DE-B8DFA5351848}"/>
                  </a:ext>
                </a:extLst>
              </p:cNvPr>
              <p:cNvSpPr>
                <a:spLocks noChangeShapeType="1"/>
              </p:cNvSpPr>
              <p:nvPr/>
            </p:nvSpPr>
            <p:spPr bwMode="auto">
              <a:xfrm>
                <a:off x="3574" y="2879"/>
                <a:ext cx="0"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24" name="Line 25">
                <a:extLst>
                  <a:ext uri="{FF2B5EF4-FFF2-40B4-BE49-F238E27FC236}">
                    <a16:creationId xmlns:a16="http://schemas.microsoft.com/office/drawing/2014/main" id="{96419CC4-0C1E-D44B-84A0-1CC91A982B7A}"/>
                  </a:ext>
                </a:extLst>
              </p:cNvPr>
              <p:cNvSpPr>
                <a:spLocks noChangeShapeType="1"/>
              </p:cNvSpPr>
              <p:nvPr/>
            </p:nvSpPr>
            <p:spPr bwMode="auto">
              <a:xfrm flipH="1">
                <a:off x="3301" y="3294"/>
                <a:ext cx="208"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25" name="Line 26">
                <a:extLst>
                  <a:ext uri="{FF2B5EF4-FFF2-40B4-BE49-F238E27FC236}">
                    <a16:creationId xmlns:a16="http://schemas.microsoft.com/office/drawing/2014/main" id="{F9D2A0CA-5121-C246-A54C-7AAE1A5B9955}"/>
                  </a:ext>
                </a:extLst>
              </p:cNvPr>
              <p:cNvSpPr>
                <a:spLocks noChangeShapeType="1"/>
              </p:cNvSpPr>
              <p:nvPr/>
            </p:nvSpPr>
            <p:spPr bwMode="auto">
              <a:xfrm>
                <a:off x="3664" y="3294"/>
                <a:ext cx="208" cy="19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26" name="Line 27">
                <a:extLst>
                  <a:ext uri="{FF2B5EF4-FFF2-40B4-BE49-F238E27FC236}">
                    <a16:creationId xmlns:a16="http://schemas.microsoft.com/office/drawing/2014/main" id="{41ACFC61-C1AD-8F40-A960-5AE2FFD3F114}"/>
                  </a:ext>
                </a:extLst>
              </p:cNvPr>
              <p:cNvSpPr>
                <a:spLocks noChangeShapeType="1"/>
              </p:cNvSpPr>
              <p:nvPr/>
            </p:nvSpPr>
            <p:spPr bwMode="auto">
              <a:xfrm flipH="1">
                <a:off x="3483" y="3339"/>
                <a:ext cx="104" cy="384"/>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600"/>
              </a:p>
            </p:txBody>
          </p:sp>
          <p:sp>
            <p:nvSpPr>
              <p:cNvPr id="27" name="Rectangle 32">
                <a:extLst>
                  <a:ext uri="{FF2B5EF4-FFF2-40B4-BE49-F238E27FC236}">
                    <a16:creationId xmlns:a16="http://schemas.microsoft.com/office/drawing/2014/main" id="{20A1E3E1-1C2B-BF46-8379-87BCF1AE4775}"/>
                  </a:ext>
                </a:extLst>
              </p:cNvPr>
              <p:cNvSpPr>
                <a:spLocks noChangeArrowheads="1"/>
              </p:cNvSpPr>
              <p:nvPr/>
            </p:nvSpPr>
            <p:spPr bwMode="auto">
              <a:xfrm>
                <a:off x="3477" y="3068"/>
                <a:ext cx="265" cy="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25" tIns="45712" rIns="91425" bIns="45712">
                <a:spAutoFit/>
              </a:bodyPr>
              <a:lstStyle/>
              <a:p>
                <a:r>
                  <a:rPr lang="en-US" altLang="zh-CN" sz="1400" b="1"/>
                  <a:t>B</a:t>
                </a:r>
                <a:endParaRPr lang="zh-CN" altLang="en-US" sz="1400" b="1"/>
              </a:p>
            </p:txBody>
          </p:sp>
          <p:sp>
            <p:nvSpPr>
              <p:cNvPr id="28" name="Rectangle 8">
                <a:extLst>
                  <a:ext uri="{FF2B5EF4-FFF2-40B4-BE49-F238E27FC236}">
                    <a16:creationId xmlns:a16="http://schemas.microsoft.com/office/drawing/2014/main" id="{FD3C890C-AE2C-C341-933F-0709B3F06C45}"/>
                  </a:ext>
                </a:extLst>
              </p:cNvPr>
              <p:cNvSpPr>
                <a:spLocks noChangeArrowheads="1"/>
              </p:cNvSpPr>
              <p:nvPr/>
            </p:nvSpPr>
            <p:spPr bwMode="auto">
              <a:xfrm>
                <a:off x="3029" y="3439"/>
                <a:ext cx="419"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algn="ctr" eaLnBrk="1" hangingPunct="1"/>
                <a:r>
                  <a:rPr lang="en-US" altLang="zh-CN" sz="1400" b="1">
                    <a:ea typeface="宋体" charset="0"/>
                  </a:rPr>
                  <a:t>OH</a:t>
                </a:r>
              </a:p>
            </p:txBody>
          </p:sp>
          <p:sp>
            <p:nvSpPr>
              <p:cNvPr id="29" name="Rectangle 8">
                <a:extLst>
                  <a:ext uri="{FF2B5EF4-FFF2-40B4-BE49-F238E27FC236}">
                    <a16:creationId xmlns:a16="http://schemas.microsoft.com/office/drawing/2014/main" id="{5695C19A-17D4-3E43-B56B-5154F502D4BC}"/>
                  </a:ext>
                </a:extLst>
              </p:cNvPr>
              <p:cNvSpPr>
                <a:spLocks noChangeArrowheads="1"/>
              </p:cNvSpPr>
              <p:nvPr/>
            </p:nvSpPr>
            <p:spPr bwMode="auto">
              <a:xfrm>
                <a:off x="3279" y="3685"/>
                <a:ext cx="419"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algn="ctr" eaLnBrk="1" hangingPunct="1"/>
                <a:r>
                  <a:rPr lang="en-US" altLang="zh-CN" sz="1400" b="1">
                    <a:ea typeface="宋体" charset="0"/>
                  </a:rPr>
                  <a:t>OH</a:t>
                </a:r>
              </a:p>
            </p:txBody>
          </p:sp>
          <p:sp>
            <p:nvSpPr>
              <p:cNvPr id="30" name="Rectangle 8">
                <a:extLst>
                  <a:ext uri="{FF2B5EF4-FFF2-40B4-BE49-F238E27FC236}">
                    <a16:creationId xmlns:a16="http://schemas.microsoft.com/office/drawing/2014/main" id="{7BA5BE3E-596E-0049-8168-21D728926E0E}"/>
                  </a:ext>
                </a:extLst>
              </p:cNvPr>
              <p:cNvSpPr>
                <a:spLocks noChangeArrowheads="1"/>
              </p:cNvSpPr>
              <p:nvPr/>
            </p:nvSpPr>
            <p:spPr bwMode="auto">
              <a:xfrm>
                <a:off x="3755" y="3475"/>
                <a:ext cx="419" cy="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algn="ctr" eaLnBrk="1" hangingPunct="1"/>
                <a:r>
                  <a:rPr lang="en-US" altLang="zh-CN" sz="1400" b="1">
                    <a:ea typeface="宋体" charset="0"/>
                  </a:rPr>
                  <a:t>OH</a:t>
                </a:r>
              </a:p>
            </p:txBody>
          </p:sp>
        </p:grpSp>
      </p:grpSp>
      <p:sp>
        <p:nvSpPr>
          <p:cNvPr id="37" name="矩形 36">
            <a:extLst>
              <a:ext uri="{FF2B5EF4-FFF2-40B4-BE49-F238E27FC236}">
                <a16:creationId xmlns:a16="http://schemas.microsoft.com/office/drawing/2014/main" id="{DA9289EB-0EC0-7043-A2BB-076DAD0FEADB}"/>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pic>
        <p:nvPicPr>
          <p:cNvPr id="38" name="Picture 4" descr="硼酸结构">
            <a:extLst>
              <a:ext uri="{FF2B5EF4-FFF2-40B4-BE49-F238E27FC236}">
                <a16:creationId xmlns:a16="http://schemas.microsoft.com/office/drawing/2014/main" id="{17DE6A26-AA39-2046-AED7-3B586B21C3D7}"/>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851920" y="2699694"/>
            <a:ext cx="4197368" cy="21663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00485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a:extLst>
              <a:ext uri="{FF2B5EF4-FFF2-40B4-BE49-F238E27FC236}">
                <a16:creationId xmlns:a16="http://schemas.microsoft.com/office/drawing/2014/main" id="{538B0012-B921-7E46-8ED7-313B38971418}"/>
              </a:ext>
            </a:extLst>
          </p:cNvPr>
          <p:cNvSpPr>
            <a:spLocks noGrp="1"/>
          </p:cNvSpPr>
          <p:nvPr>
            <p:ph type="sldNum" sz="quarter" idx="12"/>
          </p:nvPr>
        </p:nvSpPr>
        <p:spPr/>
        <p:txBody>
          <a:bodyPr/>
          <a:lstStyle/>
          <a:p>
            <a:fld id="{F32996CC-1D28-6241-8C6B-4A2C005E6D1D}" type="slidenum">
              <a:rPr lang="en-US" altLang="zh-CN" smtClean="0"/>
              <a:pPr/>
              <a:t>26</a:t>
            </a:fld>
            <a:endParaRPr lang="en-US" altLang="zh-CN"/>
          </a:p>
        </p:txBody>
      </p:sp>
      <p:sp>
        <p:nvSpPr>
          <p:cNvPr id="3" name="Rectangle 3">
            <a:extLst>
              <a:ext uri="{FF2B5EF4-FFF2-40B4-BE49-F238E27FC236}">
                <a16:creationId xmlns:a16="http://schemas.microsoft.com/office/drawing/2014/main" id="{6D8CA89D-F594-694B-810B-137D196D4618}"/>
              </a:ext>
            </a:extLst>
          </p:cNvPr>
          <p:cNvSpPr txBox="1">
            <a:spLocks noRot="1" noChangeArrowheads="1"/>
          </p:cNvSpPr>
          <p:nvPr/>
        </p:nvSpPr>
        <p:spPr>
          <a:xfrm>
            <a:off x="345752" y="1136904"/>
            <a:ext cx="4610100" cy="7270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kumimoji="0" lang="en-US" altLang="zh-CN" dirty="0">
                <a:latin typeface="Times New Roman" panose="02020603050405020304" pitchFamily="18" charset="0"/>
                <a:ea typeface="Heiti SC Medium" pitchFamily="2" charset="-128"/>
                <a:cs typeface="Times New Roman" panose="02020603050405020304" pitchFamily="18" charset="0"/>
              </a:rPr>
              <a:t>H</a:t>
            </a:r>
            <a:r>
              <a:rPr kumimoji="0" lang="en-US" altLang="zh-CN" baseline="-25000" dirty="0">
                <a:latin typeface="Times New Roman" panose="02020603050405020304" pitchFamily="18" charset="0"/>
                <a:ea typeface="Heiti SC Medium" pitchFamily="2" charset="-128"/>
                <a:cs typeface="Times New Roman" panose="02020603050405020304" pitchFamily="18" charset="0"/>
              </a:rPr>
              <a:t>3</a:t>
            </a:r>
            <a:r>
              <a:rPr kumimoji="0" lang="en-US" altLang="zh-CN" dirty="0">
                <a:latin typeface="Times New Roman" panose="02020603050405020304" pitchFamily="18" charset="0"/>
                <a:ea typeface="Heiti SC Medium" pitchFamily="2" charset="-128"/>
                <a:cs typeface="Times New Roman" panose="02020603050405020304" pitchFamily="18" charset="0"/>
              </a:rPr>
              <a:t>BO</a:t>
            </a:r>
            <a:r>
              <a:rPr kumimoji="0" lang="en-US" altLang="zh-CN" baseline="-25000" dirty="0">
                <a:latin typeface="Times New Roman" panose="02020603050405020304" pitchFamily="18" charset="0"/>
                <a:ea typeface="Heiti SC Medium" pitchFamily="2" charset="-128"/>
                <a:cs typeface="Times New Roman" panose="02020603050405020304" pitchFamily="18" charset="0"/>
              </a:rPr>
              <a:t>3</a:t>
            </a:r>
            <a:r>
              <a:rPr kumimoji="0" lang="zh-CN" altLang="en-US" dirty="0">
                <a:latin typeface="Times New Roman" panose="02020603050405020304" pitchFamily="18" charset="0"/>
                <a:ea typeface="Heiti SC Medium" pitchFamily="2" charset="-128"/>
                <a:cs typeface="Times New Roman" panose="02020603050405020304" pitchFamily="18" charset="0"/>
              </a:rPr>
              <a:t>的脱水反应</a:t>
            </a:r>
          </a:p>
        </p:txBody>
      </p:sp>
      <p:graphicFrame>
        <p:nvGraphicFramePr>
          <p:cNvPr id="4" name="Object 5">
            <a:extLst>
              <a:ext uri="{FF2B5EF4-FFF2-40B4-BE49-F238E27FC236}">
                <a16:creationId xmlns:a16="http://schemas.microsoft.com/office/drawing/2014/main" id="{320EC332-0433-5949-8FA9-10962C1E264A}"/>
              </a:ext>
            </a:extLst>
          </p:cNvPr>
          <p:cNvGraphicFramePr>
            <a:graphicFrameLocks noChangeAspect="1"/>
          </p:cNvGraphicFramePr>
          <p:nvPr>
            <p:extLst>
              <p:ext uri="{D42A27DB-BD31-4B8C-83A1-F6EECF244321}">
                <p14:modId xmlns:p14="http://schemas.microsoft.com/office/powerpoint/2010/main" val="572576567"/>
              </p:ext>
            </p:extLst>
          </p:nvPr>
        </p:nvGraphicFramePr>
        <p:xfrm>
          <a:off x="939477" y="1929067"/>
          <a:ext cx="7943850" cy="1273175"/>
        </p:xfrm>
        <a:graphic>
          <a:graphicData uri="http://schemas.openxmlformats.org/presentationml/2006/ole">
            <mc:AlternateContent xmlns:mc="http://schemas.openxmlformats.org/markup-compatibility/2006">
              <mc:Choice xmlns:v="urn:schemas-microsoft-com:vml" Requires="v">
                <p:oleObj name="公式" r:id="rId2" imgW="4559040" imgH="787320" progId="Equation.3">
                  <p:embed/>
                </p:oleObj>
              </mc:Choice>
              <mc:Fallback>
                <p:oleObj name="公式" r:id="rId2" imgW="4559040" imgH="787320" progId="Equation.3">
                  <p:embed/>
                  <p:pic>
                    <p:nvPicPr>
                      <p:cNvPr id="3" name="Object 5">
                        <a:extLst>
                          <a:ext uri="{FF2B5EF4-FFF2-40B4-BE49-F238E27FC236}">
                            <a16:creationId xmlns:a16="http://schemas.microsoft.com/office/drawing/2014/main" id="{50998AB7-9E23-4843-8AC2-D5B8DFFB49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477" y="1929067"/>
                        <a:ext cx="7943850" cy="1273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Rectangle 12">
            <a:extLst>
              <a:ext uri="{FF2B5EF4-FFF2-40B4-BE49-F238E27FC236}">
                <a16:creationId xmlns:a16="http://schemas.microsoft.com/office/drawing/2014/main" id="{C6999186-E60B-5C46-9551-563E163CDFFA}"/>
              </a:ext>
            </a:extLst>
          </p:cNvPr>
          <p:cNvSpPr>
            <a:spLocks noRot="1" noChangeArrowheads="1"/>
          </p:cNvSpPr>
          <p:nvPr/>
        </p:nvSpPr>
        <p:spPr bwMode="auto">
          <a:xfrm>
            <a:off x="706115" y="3368930"/>
            <a:ext cx="4610100"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eaLnBrk="1" hangingPunct="1">
              <a:spcBef>
                <a:spcPct val="20000"/>
              </a:spcBef>
              <a:buClr>
                <a:schemeClr val="hlink"/>
              </a:buClr>
              <a:buSzPct val="70000"/>
              <a:buFont typeface="Wingdings" charset="2"/>
              <a:buChar char="v"/>
            </a:pPr>
            <a:r>
              <a:rPr kumimoji="0" lang="en-US" altLang="zh-CN" sz="2800" b="1">
                <a:latin typeface="Arial" charset="0"/>
                <a:ea typeface="宋体" charset="0"/>
              </a:rPr>
              <a:t>H</a:t>
            </a:r>
            <a:r>
              <a:rPr kumimoji="0" lang="en-US" altLang="zh-CN" sz="2800" b="1" baseline="-25000">
                <a:latin typeface="Arial" charset="0"/>
                <a:ea typeface="宋体" charset="0"/>
              </a:rPr>
              <a:t>3</a:t>
            </a:r>
            <a:r>
              <a:rPr kumimoji="0" lang="en-US" altLang="zh-CN" sz="2800" b="1">
                <a:latin typeface="Arial" charset="0"/>
                <a:ea typeface="宋体" charset="0"/>
              </a:rPr>
              <a:t>BO</a:t>
            </a:r>
            <a:r>
              <a:rPr kumimoji="0" lang="en-US" altLang="zh-CN" sz="2800" b="1" baseline="-25000">
                <a:latin typeface="Arial" charset="0"/>
                <a:ea typeface="宋体" charset="0"/>
              </a:rPr>
              <a:t>3</a:t>
            </a:r>
            <a:r>
              <a:rPr kumimoji="0" lang="zh-CN" altLang="en-US" sz="2800" b="1">
                <a:latin typeface="Arial" charset="0"/>
                <a:ea typeface="宋体" charset="0"/>
              </a:rPr>
              <a:t>的酯化反应</a:t>
            </a:r>
          </a:p>
        </p:txBody>
      </p:sp>
      <p:sp>
        <p:nvSpPr>
          <p:cNvPr id="6" name="Rectangle 13">
            <a:extLst>
              <a:ext uri="{FF2B5EF4-FFF2-40B4-BE49-F238E27FC236}">
                <a16:creationId xmlns:a16="http://schemas.microsoft.com/office/drawing/2014/main" id="{FA1DB0BE-118D-744E-ACBD-D8E2780C18B3}"/>
              </a:ext>
            </a:extLst>
          </p:cNvPr>
          <p:cNvSpPr>
            <a:spLocks noChangeArrowheads="1"/>
          </p:cNvSpPr>
          <p:nvPr/>
        </p:nvSpPr>
        <p:spPr bwMode="auto">
          <a:xfrm>
            <a:off x="790252" y="4234116"/>
            <a:ext cx="767018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algn="just" eaLnBrk="1" hangingPunct="1"/>
            <a:r>
              <a:rPr lang="en-US" altLang="zh-CN" b="1" dirty="0">
                <a:ea typeface="宋体" charset="0"/>
              </a:rPr>
              <a:t>H</a:t>
            </a:r>
            <a:r>
              <a:rPr lang="en-US" altLang="zh-CN" b="1" baseline="-30000" dirty="0">
                <a:ea typeface="宋体" charset="0"/>
              </a:rPr>
              <a:t>3</a:t>
            </a:r>
            <a:r>
              <a:rPr lang="en-US" altLang="zh-CN" b="1" dirty="0">
                <a:ea typeface="宋体" charset="0"/>
              </a:rPr>
              <a:t>BO</a:t>
            </a:r>
            <a:r>
              <a:rPr lang="en-US" altLang="zh-CN" b="1" baseline="-30000" dirty="0">
                <a:ea typeface="宋体" charset="0"/>
              </a:rPr>
              <a:t>3</a:t>
            </a:r>
            <a:r>
              <a:rPr lang="en-US" altLang="zh-CN" b="1" dirty="0">
                <a:ea typeface="宋体" charset="0"/>
              </a:rPr>
              <a:t>+3C</a:t>
            </a:r>
            <a:r>
              <a:rPr lang="en-US" altLang="zh-CN" b="1" baseline="-30000" dirty="0">
                <a:ea typeface="宋体" charset="0"/>
              </a:rPr>
              <a:t>2</a:t>
            </a:r>
            <a:r>
              <a:rPr lang="en-US" altLang="zh-CN" b="1" dirty="0">
                <a:ea typeface="宋体" charset="0"/>
              </a:rPr>
              <a:t>H</a:t>
            </a:r>
            <a:r>
              <a:rPr lang="en-US" altLang="zh-CN" b="1" baseline="-30000" dirty="0">
                <a:ea typeface="宋体" charset="0"/>
              </a:rPr>
              <a:t>5</a:t>
            </a:r>
            <a:r>
              <a:rPr lang="en-US" altLang="zh-CN" b="1" dirty="0">
                <a:ea typeface="宋体" charset="0"/>
              </a:rPr>
              <a:t>OH                         (C</a:t>
            </a:r>
            <a:r>
              <a:rPr lang="en-US" altLang="zh-CN" b="1" baseline="-30000" dirty="0">
                <a:ea typeface="宋体" charset="0"/>
              </a:rPr>
              <a:t>2</a:t>
            </a:r>
            <a:r>
              <a:rPr lang="en-US" altLang="zh-CN" b="1" dirty="0">
                <a:ea typeface="宋体" charset="0"/>
              </a:rPr>
              <a:t>H</a:t>
            </a:r>
            <a:r>
              <a:rPr lang="en-US" altLang="zh-CN" b="1" baseline="-30000" dirty="0">
                <a:ea typeface="宋体" charset="0"/>
              </a:rPr>
              <a:t>5</a:t>
            </a:r>
            <a:r>
              <a:rPr lang="en-US" altLang="zh-CN" b="1" dirty="0">
                <a:ea typeface="宋体" charset="0"/>
              </a:rPr>
              <a:t>O)</a:t>
            </a:r>
            <a:r>
              <a:rPr lang="en-US" altLang="zh-CN" b="1" baseline="-30000" dirty="0">
                <a:ea typeface="宋体" charset="0"/>
              </a:rPr>
              <a:t>3</a:t>
            </a:r>
            <a:r>
              <a:rPr lang="en-US" altLang="zh-CN" b="1" dirty="0">
                <a:ea typeface="宋体" charset="0"/>
              </a:rPr>
              <a:t>B+3H</a:t>
            </a:r>
            <a:r>
              <a:rPr lang="en-US" altLang="zh-CN" b="1" baseline="-30000" dirty="0">
                <a:ea typeface="宋体" charset="0"/>
              </a:rPr>
              <a:t>2</a:t>
            </a:r>
            <a:r>
              <a:rPr lang="en-US" altLang="zh-CN" b="1" dirty="0">
                <a:ea typeface="宋体" charset="0"/>
              </a:rPr>
              <a:t>O</a:t>
            </a:r>
            <a:endParaRPr lang="en-US" altLang="zh-CN" dirty="0">
              <a:ea typeface="宋体" charset="0"/>
            </a:endParaRPr>
          </a:p>
        </p:txBody>
      </p:sp>
      <p:graphicFrame>
        <p:nvGraphicFramePr>
          <p:cNvPr id="7" name="Object 14">
            <a:extLst>
              <a:ext uri="{FF2B5EF4-FFF2-40B4-BE49-F238E27FC236}">
                <a16:creationId xmlns:a16="http://schemas.microsoft.com/office/drawing/2014/main" id="{9FC63439-988D-7F45-862D-A9F914E56BD0}"/>
              </a:ext>
            </a:extLst>
          </p:cNvPr>
          <p:cNvGraphicFramePr>
            <a:graphicFrameLocks noChangeAspect="1"/>
          </p:cNvGraphicFramePr>
          <p:nvPr>
            <p:extLst>
              <p:ext uri="{D42A27DB-BD31-4B8C-83A1-F6EECF244321}">
                <p14:modId xmlns:p14="http://schemas.microsoft.com/office/powerpoint/2010/main" val="2518701642"/>
              </p:ext>
            </p:extLst>
          </p:nvPr>
        </p:nvGraphicFramePr>
        <p:xfrm>
          <a:off x="3462462" y="4161563"/>
          <a:ext cx="1636712" cy="481012"/>
        </p:xfrm>
        <a:graphic>
          <a:graphicData uri="http://schemas.openxmlformats.org/presentationml/2006/ole">
            <mc:AlternateContent xmlns:mc="http://schemas.openxmlformats.org/markup-compatibility/2006">
              <mc:Choice xmlns:v="urn:schemas-microsoft-com:vml" Requires="v">
                <p:oleObj name="公式" r:id="rId4" imgW="990360" imgH="330120" progId="Equation.3">
                  <p:embed/>
                </p:oleObj>
              </mc:Choice>
              <mc:Fallback>
                <p:oleObj name="公式" r:id="rId4" imgW="990360" imgH="330120" progId="Equation.3">
                  <p:embed/>
                  <p:pic>
                    <p:nvPicPr>
                      <p:cNvPr id="6" name="Object 14">
                        <a:extLst>
                          <a:ext uri="{FF2B5EF4-FFF2-40B4-BE49-F238E27FC236}">
                            <a16:creationId xmlns:a16="http://schemas.microsoft.com/office/drawing/2014/main" id="{6F8B3082-201A-6B47-A04A-40AF156A4F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2462" y="4161563"/>
                        <a:ext cx="1636712" cy="4810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Rectangle 15">
            <a:extLst>
              <a:ext uri="{FF2B5EF4-FFF2-40B4-BE49-F238E27FC236}">
                <a16:creationId xmlns:a16="http://schemas.microsoft.com/office/drawing/2014/main" id="{F7422F34-2545-D843-B1BA-4C3DF89E1DE3}"/>
              </a:ext>
            </a:extLst>
          </p:cNvPr>
          <p:cNvSpPr>
            <a:spLocks noChangeArrowheads="1"/>
          </p:cNvSpPr>
          <p:nvPr/>
        </p:nvSpPr>
        <p:spPr bwMode="auto">
          <a:xfrm>
            <a:off x="706115" y="4881817"/>
            <a:ext cx="8113712" cy="164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66700"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algn="just" eaLnBrk="1" hangingPunct="1">
              <a:lnSpc>
                <a:spcPct val="120000"/>
              </a:lnSpc>
            </a:pPr>
            <a:r>
              <a:rPr lang="en-US" altLang="zh-CN" b="1" dirty="0">
                <a:ea typeface="宋体" charset="0"/>
              </a:rPr>
              <a:t>(C</a:t>
            </a:r>
            <a:r>
              <a:rPr lang="en-US" altLang="zh-CN" b="1" baseline="-30000" dirty="0">
                <a:ea typeface="宋体" charset="0"/>
              </a:rPr>
              <a:t>2</a:t>
            </a:r>
            <a:r>
              <a:rPr lang="en-US" altLang="zh-CN" b="1" dirty="0">
                <a:ea typeface="宋体" charset="0"/>
              </a:rPr>
              <a:t>H</a:t>
            </a:r>
            <a:r>
              <a:rPr lang="en-US" altLang="zh-CN" b="1" baseline="-30000" dirty="0">
                <a:ea typeface="宋体" charset="0"/>
              </a:rPr>
              <a:t>5</a:t>
            </a:r>
            <a:r>
              <a:rPr lang="en-US" altLang="zh-CN" b="1" dirty="0">
                <a:ea typeface="宋体" charset="0"/>
              </a:rPr>
              <a:t>O)</a:t>
            </a:r>
            <a:r>
              <a:rPr lang="en-US" altLang="zh-CN" b="1" baseline="-30000" dirty="0">
                <a:ea typeface="宋体" charset="0"/>
              </a:rPr>
              <a:t>3</a:t>
            </a:r>
            <a:r>
              <a:rPr lang="en-US" altLang="zh-CN" b="1" dirty="0">
                <a:ea typeface="宋体" charset="0"/>
              </a:rPr>
              <a:t>B</a:t>
            </a:r>
            <a:r>
              <a:rPr lang="zh-CN" altLang="en-US" b="1" dirty="0">
                <a:ea typeface="宋体" charset="0"/>
              </a:rPr>
              <a:t>易水解</a:t>
            </a:r>
            <a:r>
              <a:rPr lang="en-US" altLang="zh-CN" b="1" dirty="0">
                <a:ea typeface="宋体" charset="0"/>
              </a:rPr>
              <a:t>, </a:t>
            </a:r>
            <a:r>
              <a:rPr lang="zh-CN" altLang="en-US" b="1" dirty="0">
                <a:ea typeface="宋体" charset="0"/>
              </a:rPr>
              <a:t>易挥发</a:t>
            </a:r>
            <a:r>
              <a:rPr lang="en-US" altLang="zh-CN" b="1" dirty="0">
                <a:ea typeface="宋体" charset="0"/>
              </a:rPr>
              <a:t>, </a:t>
            </a:r>
            <a:r>
              <a:rPr lang="zh-CN" altLang="en-US" b="1" dirty="0">
                <a:ea typeface="宋体" charset="0"/>
              </a:rPr>
              <a:t>易燃</a:t>
            </a:r>
          </a:p>
          <a:p>
            <a:pPr algn="just" eaLnBrk="1" hangingPunct="1">
              <a:lnSpc>
                <a:spcPct val="120000"/>
              </a:lnSpc>
            </a:pPr>
            <a:r>
              <a:rPr lang="zh-CN" altLang="en-US" b="1" dirty="0">
                <a:ea typeface="宋体" charset="0"/>
              </a:rPr>
              <a:t>（呈</a:t>
            </a:r>
            <a:r>
              <a:rPr lang="zh-CN" altLang="en-US" b="1" dirty="0">
                <a:solidFill>
                  <a:srgbClr val="00B050"/>
                </a:solidFill>
                <a:ea typeface="宋体" charset="0"/>
              </a:rPr>
              <a:t>绿色</a:t>
            </a:r>
            <a:r>
              <a:rPr lang="zh-CN" altLang="en-US" b="1" dirty="0">
                <a:ea typeface="宋体" charset="0"/>
              </a:rPr>
              <a:t>火焰，鉴定硼化合物）</a:t>
            </a:r>
            <a:endParaRPr lang="zh-CN" altLang="en-US" dirty="0">
              <a:ea typeface="宋体" charset="0"/>
            </a:endParaRPr>
          </a:p>
          <a:p>
            <a:pPr>
              <a:lnSpc>
                <a:spcPct val="120000"/>
              </a:lnSpc>
            </a:pPr>
            <a:endParaRPr lang="en-US" altLang="zh-CN" sz="3600" dirty="0">
              <a:ea typeface="宋体" charset="0"/>
            </a:endParaRPr>
          </a:p>
        </p:txBody>
      </p:sp>
      <p:sp>
        <p:nvSpPr>
          <p:cNvPr id="9" name="Rectangle 4">
            <a:extLst>
              <a:ext uri="{FF2B5EF4-FFF2-40B4-BE49-F238E27FC236}">
                <a16:creationId xmlns:a16="http://schemas.microsoft.com/office/drawing/2014/main" id="{31C17781-63EC-4449-92A3-C36713BCE70A}"/>
              </a:ext>
            </a:extLst>
          </p:cNvPr>
          <p:cNvSpPr txBox="1">
            <a:spLocks noRot="1" noChangeArrowheads="1"/>
          </p:cNvSpPr>
          <p:nvPr/>
        </p:nvSpPr>
        <p:spPr>
          <a:xfrm>
            <a:off x="2020202" y="156519"/>
            <a:ext cx="5610225" cy="647700"/>
          </a:xfrm>
          <a:prstGeom prst="rect">
            <a:avLst/>
          </a:prstGeom>
          <a:no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kumimoji="0" lang="zh-CN" altLang="en-US" sz="3200">
                <a:solidFill>
                  <a:srgbClr val="C00000"/>
                </a:solidFill>
                <a:latin typeface="SimHei" charset="0"/>
                <a:ea typeface="SimHei" charset="0"/>
                <a:cs typeface="SimHei" charset="0"/>
              </a:rPr>
              <a:t>硼酸和硼酸盐</a:t>
            </a:r>
            <a:endParaRPr kumimoji="0" lang="zh-CN" altLang="en-US" sz="3200" dirty="0">
              <a:solidFill>
                <a:srgbClr val="C00000"/>
              </a:solidFill>
              <a:latin typeface="SimHei" charset="0"/>
              <a:ea typeface="SimHei" charset="0"/>
              <a:cs typeface="SimHei" charset="0"/>
            </a:endParaRPr>
          </a:p>
        </p:txBody>
      </p:sp>
      <p:sp>
        <p:nvSpPr>
          <p:cNvPr id="10" name="矩形 9">
            <a:extLst>
              <a:ext uri="{FF2B5EF4-FFF2-40B4-BE49-F238E27FC236}">
                <a16:creationId xmlns:a16="http://schemas.microsoft.com/office/drawing/2014/main" id="{A9E61F71-4720-9D41-BA45-BB370ACFE289}"/>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35936601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a:extLst>
              <a:ext uri="{FF2B5EF4-FFF2-40B4-BE49-F238E27FC236}">
                <a16:creationId xmlns:a16="http://schemas.microsoft.com/office/drawing/2014/main" id="{EB1F3B12-E589-DF46-8D41-4DE4A3BB96F2}"/>
              </a:ext>
            </a:extLst>
          </p:cNvPr>
          <p:cNvSpPr>
            <a:spLocks noGrp="1"/>
          </p:cNvSpPr>
          <p:nvPr>
            <p:ph type="sldNum" sz="quarter" idx="12"/>
          </p:nvPr>
        </p:nvSpPr>
        <p:spPr/>
        <p:txBody>
          <a:bodyPr/>
          <a:lstStyle/>
          <a:p>
            <a:fld id="{F32996CC-1D28-6241-8C6B-4A2C005E6D1D}" type="slidenum">
              <a:rPr lang="en-US" altLang="zh-CN" smtClean="0"/>
              <a:pPr/>
              <a:t>27</a:t>
            </a:fld>
            <a:endParaRPr lang="en-US" altLang="zh-CN"/>
          </a:p>
        </p:txBody>
      </p:sp>
      <p:sp>
        <p:nvSpPr>
          <p:cNvPr id="3" name="Rectangle 3">
            <a:extLst>
              <a:ext uri="{FF2B5EF4-FFF2-40B4-BE49-F238E27FC236}">
                <a16:creationId xmlns:a16="http://schemas.microsoft.com/office/drawing/2014/main" id="{D5D3DE48-FC28-BD4B-B8F6-0276137239CF}"/>
              </a:ext>
            </a:extLst>
          </p:cNvPr>
          <p:cNvSpPr txBox="1">
            <a:spLocks noRot="1" noChangeArrowheads="1"/>
          </p:cNvSpPr>
          <p:nvPr/>
        </p:nvSpPr>
        <p:spPr>
          <a:xfrm>
            <a:off x="242888" y="1143000"/>
            <a:ext cx="5265216" cy="15843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150000"/>
              </a:lnSpc>
              <a:spcAft>
                <a:spcPts val="0"/>
              </a:spcAft>
              <a:buFont typeface="Arial" panose="020B0604020202020204" pitchFamily="34" charset="0"/>
              <a:buNone/>
            </a:pPr>
            <a:r>
              <a:rPr kumimoji="0" lang="zh-CN" altLang="en-US" sz="2400">
                <a:latin typeface="SimHei" charset="0"/>
                <a:ea typeface="SimHei" charset="0"/>
                <a:cs typeface="SimHei" charset="0"/>
              </a:rPr>
              <a:t>四硼酸及其盐</a:t>
            </a:r>
          </a:p>
          <a:p>
            <a:pPr marL="457200" lvl="1" indent="0" fontAlgn="auto">
              <a:lnSpc>
                <a:spcPct val="150000"/>
              </a:lnSpc>
              <a:spcAft>
                <a:spcPts val="0"/>
              </a:spcAft>
              <a:buFont typeface="Arial" panose="020B0604020202020204" pitchFamily="34" charset="0"/>
              <a:buNone/>
            </a:pPr>
            <a:r>
              <a:rPr kumimoji="0" lang="zh-CN" altLang="en-US">
                <a:latin typeface="SimHei" charset="0"/>
                <a:ea typeface="SimHei" charset="0"/>
                <a:cs typeface="SimHei" charset="0"/>
              </a:rPr>
              <a:t>四硼酸是弱酸，</a:t>
            </a:r>
            <a:r>
              <a:rPr kumimoji="0" lang="en-US" altLang="zh-CN">
                <a:latin typeface="SimHei" charset="0"/>
                <a:ea typeface="SimHei" charset="0"/>
                <a:cs typeface="SimHei" charset="0"/>
              </a:rPr>
              <a:t>K</a:t>
            </a:r>
            <a:r>
              <a:rPr kumimoji="0" lang="en-US" altLang="zh-CN" baseline="-25000">
                <a:latin typeface="SimHei" charset="0"/>
                <a:ea typeface="SimHei" charset="0"/>
                <a:cs typeface="SimHei" charset="0"/>
              </a:rPr>
              <a:t>a1</a:t>
            </a:r>
            <a:r>
              <a:rPr kumimoji="0" lang="en-US" altLang="zh-CN">
                <a:latin typeface="SimHei" charset="0"/>
                <a:ea typeface="SimHei" charset="0"/>
                <a:cs typeface="SimHei" charset="0"/>
              </a:rPr>
              <a:t>=1.5×10</a:t>
            </a:r>
            <a:r>
              <a:rPr kumimoji="0" lang="en-US" altLang="zh-CN" baseline="30000">
                <a:latin typeface="SimHei" charset="0"/>
                <a:ea typeface="SimHei" charset="0"/>
                <a:cs typeface="SimHei" charset="0"/>
              </a:rPr>
              <a:t>-7</a:t>
            </a:r>
            <a:endParaRPr kumimoji="0" lang="en-US" altLang="zh-CN" baseline="30000" dirty="0">
              <a:latin typeface="SimHei" charset="0"/>
              <a:ea typeface="SimHei" charset="0"/>
              <a:cs typeface="SimHei" charset="0"/>
            </a:endParaRPr>
          </a:p>
        </p:txBody>
      </p:sp>
      <p:sp>
        <p:nvSpPr>
          <p:cNvPr id="4" name="Rectangle 25">
            <a:extLst>
              <a:ext uri="{FF2B5EF4-FFF2-40B4-BE49-F238E27FC236}">
                <a16:creationId xmlns:a16="http://schemas.microsoft.com/office/drawing/2014/main" id="{22E6A68F-5367-9048-909F-9F452AB1A6CC}"/>
              </a:ext>
            </a:extLst>
          </p:cNvPr>
          <p:cNvSpPr>
            <a:spLocks noChangeArrowheads="1"/>
          </p:cNvSpPr>
          <p:nvPr/>
        </p:nvSpPr>
        <p:spPr bwMode="auto">
          <a:xfrm>
            <a:off x="158030" y="2755776"/>
            <a:ext cx="59261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algn="just" eaLnBrk="1" hangingPunct="1"/>
            <a:r>
              <a:rPr lang="en-US" altLang="zh-CN" b="1">
                <a:ea typeface="宋体" charset="0"/>
              </a:rPr>
              <a:t>H</a:t>
            </a:r>
            <a:r>
              <a:rPr lang="en-US" altLang="zh-CN" b="1" baseline="-30000">
                <a:ea typeface="宋体" charset="0"/>
              </a:rPr>
              <a:t>2</a:t>
            </a:r>
            <a:r>
              <a:rPr lang="en-US" altLang="zh-CN" b="1">
                <a:ea typeface="宋体" charset="0"/>
              </a:rPr>
              <a:t>B</a:t>
            </a:r>
            <a:r>
              <a:rPr lang="en-US" altLang="zh-CN" b="1" baseline="-30000">
                <a:ea typeface="宋体" charset="0"/>
              </a:rPr>
              <a:t>4</a:t>
            </a:r>
            <a:r>
              <a:rPr lang="en-US" altLang="zh-CN" b="1">
                <a:ea typeface="宋体" charset="0"/>
              </a:rPr>
              <a:t>O</a:t>
            </a:r>
            <a:r>
              <a:rPr lang="en-US" altLang="zh-CN" b="1" baseline="-30000">
                <a:ea typeface="宋体" charset="0"/>
              </a:rPr>
              <a:t>7</a:t>
            </a:r>
            <a:r>
              <a:rPr lang="en-US" altLang="zh-CN" b="1">
                <a:ea typeface="宋体" charset="0"/>
              </a:rPr>
              <a:t> +2H</a:t>
            </a:r>
            <a:r>
              <a:rPr lang="en-US" altLang="zh-CN" b="1" baseline="-30000">
                <a:ea typeface="宋体" charset="0"/>
              </a:rPr>
              <a:t>2</a:t>
            </a:r>
            <a:r>
              <a:rPr lang="en-US" altLang="zh-CN" b="1">
                <a:ea typeface="宋体" charset="0"/>
              </a:rPr>
              <a:t>O = [B</a:t>
            </a:r>
            <a:r>
              <a:rPr lang="en-US" altLang="zh-CN" b="1" baseline="-30000">
                <a:ea typeface="宋体" charset="0"/>
              </a:rPr>
              <a:t>4</a:t>
            </a:r>
            <a:r>
              <a:rPr lang="en-US" altLang="zh-CN" b="1">
                <a:ea typeface="宋体" charset="0"/>
              </a:rPr>
              <a:t>O</a:t>
            </a:r>
            <a:r>
              <a:rPr lang="en-US" altLang="zh-CN" b="1" baseline="-30000">
                <a:ea typeface="宋体" charset="0"/>
              </a:rPr>
              <a:t>5</a:t>
            </a:r>
            <a:r>
              <a:rPr lang="en-US" altLang="zh-CN" b="1">
                <a:ea typeface="宋体" charset="0"/>
              </a:rPr>
              <a:t>(OH)</a:t>
            </a:r>
            <a:r>
              <a:rPr lang="en-US" altLang="zh-CN" b="1" baseline="-30000">
                <a:ea typeface="宋体" charset="0"/>
              </a:rPr>
              <a:t>4</a:t>
            </a:r>
            <a:r>
              <a:rPr lang="en-US" altLang="zh-CN" b="1">
                <a:ea typeface="宋体" charset="0"/>
              </a:rPr>
              <a:t>]</a:t>
            </a:r>
            <a:r>
              <a:rPr lang="en-US" altLang="zh-CN" b="1" baseline="30000">
                <a:ea typeface="宋体" charset="0"/>
              </a:rPr>
              <a:t>2</a:t>
            </a:r>
            <a:r>
              <a:rPr lang="en-US" altLang="zh-CN" baseline="30000">
                <a:ea typeface="宋体" charset="0"/>
              </a:rPr>
              <a:t>-</a:t>
            </a:r>
            <a:r>
              <a:rPr lang="en-US" altLang="zh-CN" b="1">
                <a:ea typeface="宋体" charset="0"/>
              </a:rPr>
              <a:t>+2H</a:t>
            </a:r>
            <a:r>
              <a:rPr lang="en-US" altLang="zh-CN" b="1" baseline="30000">
                <a:ea typeface="宋体" charset="0"/>
              </a:rPr>
              <a:t>+</a:t>
            </a:r>
            <a:endParaRPr lang="en-US" altLang="zh-CN">
              <a:ea typeface="宋体" charset="0"/>
            </a:endParaRPr>
          </a:p>
        </p:txBody>
      </p:sp>
      <p:pic>
        <p:nvPicPr>
          <p:cNvPr id="5" name="Picture 26">
            <a:extLst>
              <a:ext uri="{FF2B5EF4-FFF2-40B4-BE49-F238E27FC236}">
                <a16:creationId xmlns:a16="http://schemas.microsoft.com/office/drawing/2014/main" id="{75041681-D185-8F42-87EC-2E81847585D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053138" y="1586746"/>
            <a:ext cx="2783085" cy="1842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27">
            <a:extLst>
              <a:ext uri="{FF2B5EF4-FFF2-40B4-BE49-F238E27FC236}">
                <a16:creationId xmlns:a16="http://schemas.microsoft.com/office/drawing/2014/main" id="{8537C1ED-0520-5E46-BA15-55EC02DB2D0E}"/>
              </a:ext>
            </a:extLst>
          </p:cNvPr>
          <p:cNvSpPr txBox="1">
            <a:spLocks noChangeArrowheads="1"/>
          </p:cNvSpPr>
          <p:nvPr/>
        </p:nvSpPr>
        <p:spPr bwMode="auto">
          <a:xfrm>
            <a:off x="6340672" y="955552"/>
            <a:ext cx="7016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eaLnBrk="1" hangingPunct="1">
              <a:spcBef>
                <a:spcPct val="50000"/>
              </a:spcBef>
            </a:pPr>
            <a:r>
              <a:rPr kumimoji="0" lang="en-US" altLang="zh-CN" sz="1800" b="1">
                <a:latin typeface="Arial" charset="0"/>
                <a:ea typeface="宋体" charset="0"/>
              </a:rPr>
              <a:t>sp</a:t>
            </a:r>
            <a:r>
              <a:rPr kumimoji="0" lang="en-US" altLang="zh-CN" sz="1800" b="1" baseline="30000">
                <a:latin typeface="Arial" charset="0"/>
                <a:ea typeface="宋体" charset="0"/>
              </a:rPr>
              <a:t>3</a:t>
            </a:r>
          </a:p>
        </p:txBody>
      </p:sp>
      <p:sp>
        <p:nvSpPr>
          <p:cNvPr id="7" name="Text Box 28">
            <a:extLst>
              <a:ext uri="{FF2B5EF4-FFF2-40B4-BE49-F238E27FC236}">
                <a16:creationId xmlns:a16="http://schemas.microsoft.com/office/drawing/2014/main" id="{B6F70A01-C53D-3640-9B7D-3FFABAE18842}"/>
              </a:ext>
            </a:extLst>
          </p:cNvPr>
          <p:cNvSpPr txBox="1">
            <a:spLocks noChangeArrowheads="1"/>
          </p:cNvSpPr>
          <p:nvPr/>
        </p:nvSpPr>
        <p:spPr bwMode="auto">
          <a:xfrm>
            <a:off x="6084168" y="3261345"/>
            <a:ext cx="70167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eaLnBrk="1" hangingPunct="1">
              <a:spcBef>
                <a:spcPct val="50000"/>
              </a:spcBef>
            </a:pPr>
            <a:r>
              <a:rPr kumimoji="0" lang="en-US" altLang="zh-CN" sz="1800" b="1" dirty="0">
                <a:latin typeface="Arial" charset="0"/>
                <a:ea typeface="宋体" charset="0"/>
              </a:rPr>
              <a:t>sp</a:t>
            </a:r>
            <a:r>
              <a:rPr kumimoji="0" lang="en-US" altLang="zh-CN" sz="1800" b="1" baseline="30000" dirty="0">
                <a:latin typeface="Arial" charset="0"/>
                <a:ea typeface="宋体" charset="0"/>
              </a:rPr>
              <a:t>2</a:t>
            </a:r>
          </a:p>
        </p:txBody>
      </p:sp>
      <p:sp>
        <p:nvSpPr>
          <p:cNvPr id="8" name="Line 29">
            <a:extLst>
              <a:ext uri="{FF2B5EF4-FFF2-40B4-BE49-F238E27FC236}">
                <a16:creationId xmlns:a16="http://schemas.microsoft.com/office/drawing/2014/main" id="{E903BE45-0F4C-9E41-A8D1-5BCB4986EA56}"/>
              </a:ext>
            </a:extLst>
          </p:cNvPr>
          <p:cNvSpPr>
            <a:spLocks noChangeShapeType="1"/>
          </p:cNvSpPr>
          <p:nvPr/>
        </p:nvSpPr>
        <p:spPr bwMode="auto">
          <a:xfrm>
            <a:off x="6770091" y="1322264"/>
            <a:ext cx="469981" cy="732086"/>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 name="Line 30">
            <a:extLst>
              <a:ext uri="{FF2B5EF4-FFF2-40B4-BE49-F238E27FC236}">
                <a16:creationId xmlns:a16="http://schemas.microsoft.com/office/drawing/2014/main" id="{F98CB064-D3FB-314C-882B-43BAA57A0D3F}"/>
              </a:ext>
            </a:extLst>
          </p:cNvPr>
          <p:cNvSpPr>
            <a:spLocks noChangeShapeType="1"/>
          </p:cNvSpPr>
          <p:nvPr/>
        </p:nvSpPr>
        <p:spPr bwMode="auto">
          <a:xfrm flipV="1">
            <a:off x="6516216" y="2630364"/>
            <a:ext cx="253875" cy="63098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 name="Line 31">
            <a:extLst>
              <a:ext uri="{FF2B5EF4-FFF2-40B4-BE49-F238E27FC236}">
                <a16:creationId xmlns:a16="http://schemas.microsoft.com/office/drawing/2014/main" id="{B4E0868C-F053-D64A-B4EA-325811F1273F}"/>
              </a:ext>
            </a:extLst>
          </p:cNvPr>
          <p:cNvSpPr>
            <a:spLocks noChangeShapeType="1"/>
          </p:cNvSpPr>
          <p:nvPr/>
        </p:nvSpPr>
        <p:spPr bwMode="auto">
          <a:xfrm>
            <a:off x="4139952" y="4293096"/>
            <a:ext cx="9366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nvGrpSpPr>
          <p:cNvPr id="11" name="组合 15">
            <a:extLst>
              <a:ext uri="{FF2B5EF4-FFF2-40B4-BE49-F238E27FC236}">
                <a16:creationId xmlns:a16="http://schemas.microsoft.com/office/drawing/2014/main" id="{E6C97911-B051-4849-B697-B060651A029F}"/>
              </a:ext>
            </a:extLst>
          </p:cNvPr>
          <p:cNvGrpSpPr>
            <a:grpSpLocks/>
          </p:cNvGrpSpPr>
          <p:nvPr/>
        </p:nvGrpSpPr>
        <p:grpSpPr bwMode="auto">
          <a:xfrm>
            <a:off x="103882" y="3218482"/>
            <a:ext cx="8913876" cy="1290638"/>
            <a:chOff x="285750" y="2781300"/>
            <a:chExt cx="8227846" cy="1290638"/>
          </a:xfrm>
        </p:grpSpPr>
        <p:sp>
          <p:nvSpPr>
            <p:cNvPr id="12" name="Rectangle 4">
              <a:extLst>
                <a:ext uri="{FF2B5EF4-FFF2-40B4-BE49-F238E27FC236}">
                  <a16:creationId xmlns:a16="http://schemas.microsoft.com/office/drawing/2014/main" id="{9B9B3D74-D64D-C848-B864-6D2B3A7B67DB}"/>
                </a:ext>
              </a:extLst>
            </p:cNvPr>
            <p:cNvSpPr>
              <a:spLocks noChangeArrowheads="1"/>
            </p:cNvSpPr>
            <p:nvPr/>
          </p:nvSpPr>
          <p:spPr bwMode="auto">
            <a:xfrm>
              <a:off x="3348038" y="2925763"/>
              <a:ext cx="23764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eaLnBrk="1" hangingPunct="1"/>
              <a:r>
                <a:rPr lang="en-US" altLang="zh-CN" b="1">
                  <a:ea typeface="宋体" charset="0"/>
                </a:rPr>
                <a:t>+2NaOH+8H</a:t>
              </a:r>
              <a:r>
                <a:rPr lang="en-US" altLang="zh-CN" b="1" baseline="-30000">
                  <a:ea typeface="宋体" charset="0"/>
                </a:rPr>
                <a:t>2</a:t>
              </a:r>
              <a:r>
                <a:rPr lang="en-US" altLang="zh-CN" b="1">
                  <a:ea typeface="宋体" charset="0"/>
                </a:rPr>
                <a:t>O</a:t>
              </a:r>
              <a:r>
                <a:rPr lang="en-US" altLang="zh-CN">
                  <a:ea typeface="宋体" charset="0"/>
                </a:rPr>
                <a:t> </a:t>
              </a:r>
            </a:p>
          </p:txBody>
        </p:sp>
        <p:sp>
          <p:nvSpPr>
            <p:cNvPr id="13" name="Rectangle 5">
              <a:extLst>
                <a:ext uri="{FF2B5EF4-FFF2-40B4-BE49-F238E27FC236}">
                  <a16:creationId xmlns:a16="http://schemas.microsoft.com/office/drawing/2014/main" id="{5B37EB32-5DAA-F448-A397-37E9D5974F46}"/>
                </a:ext>
              </a:extLst>
            </p:cNvPr>
            <p:cNvSpPr>
              <a:spLocks noChangeArrowheads="1"/>
            </p:cNvSpPr>
            <p:nvPr/>
          </p:nvSpPr>
          <p:spPr bwMode="auto">
            <a:xfrm>
              <a:off x="285750" y="3430588"/>
              <a:ext cx="4392613"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algn="just" eaLnBrk="1" hangingPunct="1"/>
              <a:r>
                <a:rPr lang="en-US" altLang="zh-CN" sz="3600" b="1" dirty="0">
                  <a:ea typeface="宋体" charset="0"/>
                </a:rPr>
                <a:t> </a:t>
              </a:r>
              <a:r>
                <a:rPr lang="en-US" altLang="zh-CN" b="1" dirty="0">
                  <a:ea typeface="宋体" charset="0"/>
                </a:rPr>
                <a:t>Na</a:t>
              </a:r>
              <a:r>
                <a:rPr lang="en-US" altLang="zh-CN" b="1" baseline="-30000" dirty="0">
                  <a:ea typeface="宋体" charset="0"/>
                </a:rPr>
                <a:t>2</a:t>
              </a:r>
              <a:r>
                <a:rPr lang="en-US" altLang="zh-CN" b="1" dirty="0">
                  <a:ea typeface="宋体" charset="0"/>
                </a:rPr>
                <a:t>[B</a:t>
              </a:r>
              <a:r>
                <a:rPr lang="en-US" altLang="zh-CN" b="1" baseline="-30000" dirty="0">
                  <a:ea typeface="宋体" charset="0"/>
                </a:rPr>
                <a:t>4</a:t>
              </a:r>
              <a:r>
                <a:rPr lang="en-US" altLang="zh-CN" b="1" dirty="0">
                  <a:ea typeface="宋体" charset="0"/>
                </a:rPr>
                <a:t>O</a:t>
              </a:r>
              <a:r>
                <a:rPr lang="en-US" altLang="zh-CN" b="1" baseline="-30000" dirty="0">
                  <a:ea typeface="宋体" charset="0"/>
                </a:rPr>
                <a:t>5</a:t>
              </a:r>
              <a:r>
                <a:rPr lang="en-US" altLang="zh-CN" b="1" dirty="0">
                  <a:ea typeface="宋体" charset="0"/>
                </a:rPr>
                <a:t>(OH)</a:t>
              </a:r>
              <a:r>
                <a:rPr lang="en-US" altLang="zh-CN" b="1" baseline="-30000" dirty="0">
                  <a:ea typeface="宋体" charset="0"/>
                </a:rPr>
                <a:t>4</a:t>
              </a:r>
              <a:r>
                <a:rPr lang="en-US" altLang="zh-CN" b="1" dirty="0">
                  <a:ea typeface="宋体" charset="0"/>
                </a:rPr>
                <a:t>]</a:t>
              </a:r>
              <a:r>
                <a:rPr lang="en-US" altLang="zh-CN" b="1" dirty="0">
                  <a:ea typeface="宋体" charset="0"/>
                  <a:sym typeface="Symbol" charset="2"/>
                </a:rPr>
                <a:t></a:t>
              </a:r>
              <a:r>
                <a:rPr lang="en-US" altLang="zh-CN" b="1" dirty="0">
                  <a:ea typeface="宋体" charset="0"/>
                </a:rPr>
                <a:t>8H</a:t>
              </a:r>
              <a:r>
                <a:rPr lang="en-US" altLang="zh-CN" b="1" baseline="-30000" dirty="0">
                  <a:ea typeface="宋体" charset="0"/>
                  <a:sym typeface="Symbol" charset="2"/>
                </a:rPr>
                <a:t>2</a:t>
              </a:r>
              <a:r>
                <a:rPr lang="en-US" altLang="zh-CN" b="1" dirty="0">
                  <a:ea typeface="宋体" charset="0"/>
                  <a:sym typeface="Symbol" charset="2"/>
                </a:rPr>
                <a:t>O(</a:t>
              </a:r>
              <a:r>
                <a:rPr lang="zh-CN" altLang="en-US" b="1" dirty="0">
                  <a:solidFill>
                    <a:srgbClr val="FF0000"/>
                  </a:solidFill>
                  <a:ea typeface="宋体" charset="0"/>
                  <a:sym typeface="Symbol" charset="2"/>
                </a:rPr>
                <a:t>硼砂</a:t>
              </a:r>
              <a:r>
                <a:rPr lang="en-US" altLang="zh-CN" b="1" dirty="0">
                  <a:ea typeface="宋体" charset="0"/>
                  <a:sym typeface="Symbol" charset="2"/>
                </a:rPr>
                <a:t>)</a:t>
              </a:r>
            </a:p>
          </p:txBody>
        </p:sp>
        <p:sp>
          <p:nvSpPr>
            <p:cNvPr id="14" name="Line 6">
              <a:extLst>
                <a:ext uri="{FF2B5EF4-FFF2-40B4-BE49-F238E27FC236}">
                  <a16:creationId xmlns:a16="http://schemas.microsoft.com/office/drawing/2014/main" id="{5CEF5571-BA20-C145-AE2B-D9D2840560BB}"/>
                </a:ext>
              </a:extLst>
            </p:cNvPr>
            <p:cNvSpPr>
              <a:spLocks noChangeShapeType="1"/>
            </p:cNvSpPr>
            <p:nvPr/>
          </p:nvSpPr>
          <p:spPr bwMode="auto">
            <a:xfrm>
              <a:off x="3348038" y="2781300"/>
              <a:ext cx="0" cy="7620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 name="Text Box 32">
              <a:extLst>
                <a:ext uri="{FF2B5EF4-FFF2-40B4-BE49-F238E27FC236}">
                  <a16:creationId xmlns:a16="http://schemas.microsoft.com/office/drawing/2014/main" id="{17BE72AB-4C52-3749-ADBF-AE189A4295FB}"/>
                </a:ext>
              </a:extLst>
            </p:cNvPr>
            <p:cNvSpPr txBox="1">
              <a:spLocks noChangeArrowheads="1"/>
            </p:cNvSpPr>
            <p:nvPr/>
          </p:nvSpPr>
          <p:spPr bwMode="auto">
            <a:xfrm>
              <a:off x="3834190" y="3417193"/>
              <a:ext cx="143986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eaLnBrk="1" hangingPunct="1">
                <a:spcBef>
                  <a:spcPct val="50000"/>
                </a:spcBef>
              </a:pPr>
              <a:r>
                <a:rPr kumimoji="0" lang="en-US" altLang="zh-CN" sz="1800" b="1" dirty="0">
                  <a:latin typeface="Arial" charset="0"/>
                  <a:ea typeface="宋体" charset="0"/>
                </a:rPr>
                <a:t>350-400</a:t>
              </a:r>
              <a:r>
                <a:rPr kumimoji="0" lang="en-US" altLang="zh-CN" sz="1800" b="1" dirty="0">
                  <a:latin typeface="宋体" charset="0"/>
                  <a:ea typeface="宋体" charset="0"/>
                </a:rPr>
                <a:t>℃</a:t>
              </a:r>
            </a:p>
          </p:txBody>
        </p:sp>
        <p:sp>
          <p:nvSpPr>
            <p:cNvPr id="16" name="Text Box 33">
              <a:extLst>
                <a:ext uri="{FF2B5EF4-FFF2-40B4-BE49-F238E27FC236}">
                  <a16:creationId xmlns:a16="http://schemas.microsoft.com/office/drawing/2014/main" id="{86A3373C-6BFA-FB42-9EC7-4077F1DF5DC9}"/>
                </a:ext>
              </a:extLst>
            </p:cNvPr>
            <p:cNvSpPr txBox="1">
              <a:spLocks noChangeArrowheads="1"/>
            </p:cNvSpPr>
            <p:nvPr/>
          </p:nvSpPr>
          <p:spPr bwMode="auto">
            <a:xfrm>
              <a:off x="4941721" y="3571875"/>
              <a:ext cx="357187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eaLnBrk="1" hangingPunct="1">
                <a:spcBef>
                  <a:spcPct val="50000"/>
                </a:spcBef>
              </a:pPr>
              <a:r>
                <a:rPr kumimoji="0" lang="en-US" altLang="zh-CN" b="1" dirty="0">
                  <a:latin typeface="Arial" charset="0"/>
                  <a:ea typeface="宋体" charset="0"/>
                </a:rPr>
                <a:t>Na</a:t>
              </a:r>
              <a:r>
                <a:rPr kumimoji="0" lang="en-US" altLang="zh-CN" b="1" baseline="-25000" dirty="0">
                  <a:latin typeface="Arial" charset="0"/>
                  <a:ea typeface="宋体" charset="0"/>
                </a:rPr>
                <a:t>2</a:t>
              </a:r>
              <a:r>
                <a:rPr kumimoji="0" lang="en-US" altLang="zh-CN" b="1" dirty="0">
                  <a:latin typeface="Arial" charset="0"/>
                  <a:ea typeface="宋体" charset="0"/>
                </a:rPr>
                <a:t>B</a:t>
              </a:r>
              <a:r>
                <a:rPr kumimoji="0" lang="en-US" altLang="zh-CN" b="1" baseline="-25000" dirty="0">
                  <a:latin typeface="Arial" charset="0"/>
                  <a:ea typeface="宋体" charset="0"/>
                </a:rPr>
                <a:t>4</a:t>
              </a:r>
              <a:r>
                <a:rPr kumimoji="0" lang="en-US" altLang="zh-CN" b="1" dirty="0">
                  <a:latin typeface="Arial" charset="0"/>
                  <a:ea typeface="宋体" charset="0"/>
                </a:rPr>
                <a:t>O</a:t>
              </a:r>
              <a:r>
                <a:rPr kumimoji="0" lang="en-US" altLang="zh-CN" b="1" baseline="-25000" dirty="0">
                  <a:latin typeface="Arial" charset="0"/>
                  <a:ea typeface="宋体" charset="0"/>
                </a:rPr>
                <a:t>7</a:t>
              </a:r>
              <a:r>
                <a:rPr kumimoji="0" lang="en-US" altLang="zh-CN" b="1" dirty="0">
                  <a:latin typeface="Arial" charset="0"/>
                  <a:ea typeface="宋体" charset="0"/>
                </a:rPr>
                <a:t>(2NaBO</a:t>
              </a:r>
              <a:r>
                <a:rPr kumimoji="0" lang="en-US" altLang="zh-CN" b="1" baseline="-25000" dirty="0">
                  <a:latin typeface="Arial" charset="0"/>
                  <a:ea typeface="宋体" charset="0"/>
                </a:rPr>
                <a:t>2</a:t>
              </a:r>
              <a:r>
                <a:rPr kumimoji="0" lang="en-US" altLang="zh-CN" b="1" dirty="0">
                  <a:latin typeface="Arial" charset="0"/>
                  <a:ea typeface="宋体" charset="0"/>
                </a:rPr>
                <a:t> · B</a:t>
              </a:r>
              <a:r>
                <a:rPr kumimoji="0" lang="en-US" altLang="zh-CN" b="1" baseline="-25000" dirty="0">
                  <a:latin typeface="Arial" charset="0"/>
                  <a:ea typeface="宋体" charset="0"/>
                </a:rPr>
                <a:t>2</a:t>
              </a:r>
              <a:r>
                <a:rPr kumimoji="0" lang="en-US" altLang="zh-CN" b="1" dirty="0">
                  <a:latin typeface="Arial" charset="0"/>
                  <a:ea typeface="宋体" charset="0"/>
                </a:rPr>
                <a:t>O</a:t>
              </a:r>
              <a:r>
                <a:rPr kumimoji="0" lang="en-US" altLang="zh-CN" b="1" baseline="-25000" dirty="0">
                  <a:latin typeface="Arial" charset="0"/>
                  <a:ea typeface="宋体" charset="0"/>
                </a:rPr>
                <a:t>3</a:t>
              </a:r>
              <a:r>
                <a:rPr kumimoji="0" lang="en-US" altLang="zh-CN" b="1" dirty="0">
                  <a:latin typeface="Arial" charset="0"/>
                  <a:ea typeface="宋体" charset="0"/>
                </a:rPr>
                <a:t>)</a:t>
              </a:r>
            </a:p>
          </p:txBody>
        </p:sp>
      </p:grpSp>
      <p:sp>
        <p:nvSpPr>
          <p:cNvPr id="17" name="Rectangle 34">
            <a:extLst>
              <a:ext uri="{FF2B5EF4-FFF2-40B4-BE49-F238E27FC236}">
                <a16:creationId xmlns:a16="http://schemas.microsoft.com/office/drawing/2014/main" id="{E6DC47DF-7570-6547-9FB8-C2C803482AF1}"/>
              </a:ext>
            </a:extLst>
          </p:cNvPr>
          <p:cNvSpPr>
            <a:spLocks noRot="1" noChangeArrowheads="1"/>
          </p:cNvSpPr>
          <p:nvPr/>
        </p:nvSpPr>
        <p:spPr bwMode="auto">
          <a:xfrm>
            <a:off x="263031" y="4869135"/>
            <a:ext cx="81121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marL="800100" lvl="1" indent="-342900" eaLnBrk="1" hangingPunct="1">
              <a:spcBef>
                <a:spcPct val="20000"/>
              </a:spcBef>
              <a:buClr>
                <a:schemeClr val="accent2"/>
              </a:buClr>
              <a:buSzPct val="85000"/>
              <a:buFont typeface="Wingdings" charset="2"/>
              <a:buChar char="Ø"/>
            </a:pPr>
            <a:r>
              <a:rPr kumimoji="0" lang="zh-CN" altLang="en-US" b="1" dirty="0">
                <a:latin typeface="Arial" charset="0"/>
                <a:ea typeface="宋体" charset="0"/>
              </a:rPr>
              <a:t>硼砂珠实验</a:t>
            </a:r>
            <a:r>
              <a:rPr kumimoji="0" lang="en-US" altLang="zh-CN" b="1" dirty="0">
                <a:latin typeface="Arial" charset="0"/>
                <a:ea typeface="宋体" charset="0"/>
              </a:rPr>
              <a:t>-</a:t>
            </a:r>
            <a:r>
              <a:rPr kumimoji="0" lang="zh-CN" altLang="en-US" b="1" dirty="0">
                <a:latin typeface="Arial" charset="0"/>
                <a:ea typeface="宋体" charset="0"/>
              </a:rPr>
              <a:t>鉴定金属离子</a:t>
            </a:r>
            <a:endParaRPr kumimoji="0" lang="en-US" altLang="zh-CN" b="1" dirty="0">
              <a:latin typeface="Arial" charset="0"/>
              <a:ea typeface="宋体" charset="0"/>
            </a:endParaRPr>
          </a:p>
          <a:p>
            <a:pPr marL="457200" lvl="1" indent="0" eaLnBrk="1" hangingPunct="1">
              <a:spcBef>
                <a:spcPct val="20000"/>
              </a:spcBef>
              <a:buClr>
                <a:schemeClr val="accent2"/>
              </a:buClr>
              <a:buSzPct val="85000"/>
            </a:pPr>
            <a:r>
              <a:rPr kumimoji="0" lang="en-US" altLang="zh-CN" sz="2000" b="1" dirty="0">
                <a:latin typeface="Arial" charset="0"/>
                <a:ea typeface="宋体" charset="0"/>
                <a:cs typeface="Arial" charset="0"/>
              </a:rPr>
              <a:t>	Na</a:t>
            </a:r>
            <a:r>
              <a:rPr kumimoji="0" lang="en-US" altLang="zh-CN" sz="2000" b="1" baseline="-25000" dirty="0">
                <a:latin typeface="Arial" charset="0"/>
                <a:ea typeface="宋体" charset="0"/>
                <a:cs typeface="Arial" charset="0"/>
              </a:rPr>
              <a:t>2</a:t>
            </a:r>
            <a:r>
              <a:rPr kumimoji="0" lang="en-US" altLang="zh-CN" sz="2000" b="1" dirty="0">
                <a:latin typeface="Arial" charset="0"/>
                <a:ea typeface="宋体" charset="0"/>
                <a:cs typeface="Arial" charset="0"/>
              </a:rPr>
              <a:t>B</a:t>
            </a:r>
            <a:r>
              <a:rPr kumimoji="0" lang="en-US" altLang="zh-CN" sz="2000" b="1" baseline="-25000" dirty="0">
                <a:latin typeface="Arial" charset="0"/>
                <a:ea typeface="宋体" charset="0"/>
                <a:cs typeface="Arial" charset="0"/>
              </a:rPr>
              <a:t>4</a:t>
            </a:r>
            <a:r>
              <a:rPr kumimoji="0" lang="en-US" altLang="zh-CN" sz="2000" b="1" dirty="0">
                <a:latin typeface="Arial" charset="0"/>
                <a:ea typeface="宋体" charset="0"/>
                <a:cs typeface="Arial" charset="0"/>
              </a:rPr>
              <a:t>O</a:t>
            </a:r>
            <a:r>
              <a:rPr kumimoji="0" lang="en-US" altLang="zh-CN" sz="2000" b="1" baseline="-25000" dirty="0">
                <a:latin typeface="Arial" charset="0"/>
                <a:ea typeface="宋体" charset="0"/>
                <a:cs typeface="Arial" charset="0"/>
              </a:rPr>
              <a:t>7</a:t>
            </a:r>
            <a:r>
              <a:rPr kumimoji="0" lang="en-US" altLang="zh-CN" sz="2000" b="1" dirty="0">
                <a:latin typeface="Arial" charset="0"/>
                <a:ea typeface="宋体" charset="0"/>
                <a:cs typeface="Arial" charset="0"/>
              </a:rPr>
              <a:t> + MO= 2NaBO</a:t>
            </a:r>
            <a:r>
              <a:rPr kumimoji="0" lang="en-US" altLang="zh-CN" sz="2000" b="1" baseline="-25000" dirty="0">
                <a:latin typeface="Arial" charset="0"/>
                <a:ea typeface="宋体" charset="0"/>
                <a:cs typeface="Arial" charset="0"/>
              </a:rPr>
              <a:t>2</a:t>
            </a:r>
            <a:r>
              <a:rPr kumimoji="0" lang="en-US" altLang="zh-CN" sz="2000" b="1" dirty="0">
                <a:latin typeface="Arial" charset="0"/>
                <a:ea typeface="宋体" charset="0"/>
                <a:cs typeface="Arial" charset="0"/>
              </a:rPr>
              <a:t>·M(BO</a:t>
            </a:r>
            <a:r>
              <a:rPr kumimoji="0" lang="en-US" altLang="zh-CN" sz="2000" b="1" baseline="-25000" dirty="0">
                <a:latin typeface="Arial" charset="0"/>
                <a:ea typeface="宋体" charset="0"/>
                <a:cs typeface="Arial" charset="0"/>
              </a:rPr>
              <a:t>2</a:t>
            </a:r>
            <a:r>
              <a:rPr kumimoji="0" lang="en-US" altLang="zh-CN" sz="2000" b="1" dirty="0">
                <a:latin typeface="Arial" charset="0"/>
                <a:ea typeface="宋体" charset="0"/>
                <a:cs typeface="Arial" charset="0"/>
              </a:rPr>
              <a:t>)</a:t>
            </a:r>
            <a:r>
              <a:rPr kumimoji="0" lang="en-US" altLang="zh-CN" sz="2000" b="1" baseline="-25000" dirty="0">
                <a:latin typeface="Arial" charset="0"/>
                <a:ea typeface="宋体" charset="0"/>
                <a:cs typeface="Arial" charset="0"/>
              </a:rPr>
              <a:t>2</a:t>
            </a:r>
          </a:p>
          <a:p>
            <a:pPr marL="800100" lvl="1" indent="-342900" eaLnBrk="1" hangingPunct="1">
              <a:spcBef>
                <a:spcPct val="20000"/>
              </a:spcBef>
              <a:buClr>
                <a:schemeClr val="accent2"/>
              </a:buClr>
              <a:buSzPct val="85000"/>
              <a:buFont typeface="Wingdings" charset="2"/>
              <a:buChar char="Ø"/>
            </a:pPr>
            <a:r>
              <a:rPr kumimoji="0" lang="zh-CN" altLang="en-US" b="1" dirty="0">
                <a:latin typeface="Arial" charset="0"/>
                <a:ea typeface="宋体" charset="0"/>
              </a:rPr>
              <a:t>硼砂缓冲溶液 </a:t>
            </a:r>
            <a:r>
              <a:rPr kumimoji="0" lang="en-US" altLang="zh-CN" b="1" dirty="0">
                <a:latin typeface="Arial" charset="0"/>
                <a:ea typeface="宋体" charset="0"/>
              </a:rPr>
              <a:t>(</a:t>
            </a:r>
            <a:r>
              <a:rPr kumimoji="0" lang="en-US" altLang="zh-CN" b="1" dirty="0" err="1">
                <a:latin typeface="Arial" charset="0"/>
                <a:ea typeface="宋体" charset="0"/>
              </a:rPr>
              <a:t>pKa</a:t>
            </a:r>
            <a:r>
              <a:rPr kumimoji="0" lang="en-US" altLang="zh-CN" b="1" dirty="0">
                <a:latin typeface="Arial" charset="0"/>
                <a:ea typeface="宋体" charset="0"/>
              </a:rPr>
              <a:t>=9.24)</a:t>
            </a:r>
            <a:endParaRPr kumimoji="0" lang="zh-CN" altLang="en-US" b="1" dirty="0">
              <a:latin typeface="Arial" charset="0"/>
              <a:ea typeface="宋体" charset="0"/>
            </a:endParaRPr>
          </a:p>
          <a:p>
            <a:pPr marL="914400" lvl="2" indent="0" eaLnBrk="1" hangingPunct="1">
              <a:spcBef>
                <a:spcPct val="20000"/>
              </a:spcBef>
              <a:buClr>
                <a:schemeClr val="hlink"/>
              </a:buClr>
              <a:buSzPct val="80000"/>
            </a:pPr>
            <a:r>
              <a:rPr kumimoji="0" lang="en-US" altLang="zh-CN" sz="2000" b="1" dirty="0">
                <a:latin typeface="Arial" charset="0"/>
                <a:ea typeface="宋体" charset="0"/>
              </a:rPr>
              <a:t>B</a:t>
            </a:r>
            <a:r>
              <a:rPr kumimoji="0" lang="en-US" altLang="zh-CN" sz="2000" b="1" baseline="-25000" dirty="0">
                <a:latin typeface="Arial" charset="0"/>
                <a:ea typeface="宋体" charset="0"/>
              </a:rPr>
              <a:t>4</a:t>
            </a:r>
            <a:r>
              <a:rPr kumimoji="0" lang="en-US" altLang="zh-CN" sz="2000" b="1" dirty="0">
                <a:latin typeface="Arial" charset="0"/>
                <a:ea typeface="宋体" charset="0"/>
              </a:rPr>
              <a:t>O</a:t>
            </a:r>
            <a:r>
              <a:rPr kumimoji="0" lang="en-US" altLang="zh-CN" sz="2000" b="1" baseline="-25000" dirty="0">
                <a:latin typeface="Arial" charset="0"/>
                <a:ea typeface="宋体" charset="0"/>
              </a:rPr>
              <a:t>5</a:t>
            </a:r>
            <a:r>
              <a:rPr kumimoji="0" lang="en-US" altLang="zh-CN" sz="2000" b="1" dirty="0">
                <a:latin typeface="Arial" charset="0"/>
                <a:ea typeface="宋体" charset="0"/>
              </a:rPr>
              <a:t>(OH)</a:t>
            </a:r>
            <a:r>
              <a:rPr kumimoji="0" lang="en-US" altLang="zh-CN" sz="2000" b="1" baseline="-25000" dirty="0">
                <a:latin typeface="Arial" charset="0"/>
                <a:ea typeface="宋体" charset="0"/>
              </a:rPr>
              <a:t>4</a:t>
            </a:r>
            <a:r>
              <a:rPr kumimoji="0" lang="en-US" altLang="zh-CN" sz="2000" b="1" baseline="30000" dirty="0">
                <a:latin typeface="Arial" charset="0"/>
                <a:ea typeface="宋体" charset="0"/>
              </a:rPr>
              <a:t>2-</a:t>
            </a:r>
            <a:r>
              <a:rPr kumimoji="0" lang="en-US" altLang="zh-CN" sz="2000" b="1" dirty="0">
                <a:latin typeface="Arial" charset="0"/>
                <a:ea typeface="宋体" charset="0"/>
              </a:rPr>
              <a:t> + 5H</a:t>
            </a:r>
            <a:r>
              <a:rPr kumimoji="0" lang="en-US" altLang="zh-CN" sz="2000" b="1" baseline="-25000" dirty="0">
                <a:latin typeface="Arial" charset="0"/>
                <a:ea typeface="宋体" charset="0"/>
              </a:rPr>
              <a:t>2</a:t>
            </a:r>
            <a:r>
              <a:rPr kumimoji="0" lang="en-US" altLang="zh-CN" sz="2000" b="1" dirty="0">
                <a:latin typeface="Arial" charset="0"/>
                <a:ea typeface="宋体" charset="0"/>
              </a:rPr>
              <a:t>O= 2H</a:t>
            </a:r>
            <a:r>
              <a:rPr kumimoji="0" lang="en-US" altLang="zh-CN" sz="2000" b="1" baseline="-25000" dirty="0">
                <a:latin typeface="Arial" charset="0"/>
                <a:ea typeface="宋体" charset="0"/>
              </a:rPr>
              <a:t>3</a:t>
            </a:r>
            <a:r>
              <a:rPr kumimoji="0" lang="en-US" altLang="zh-CN" sz="2000" b="1" dirty="0">
                <a:latin typeface="Arial" charset="0"/>
                <a:ea typeface="宋体" charset="0"/>
              </a:rPr>
              <a:t>BO</a:t>
            </a:r>
            <a:r>
              <a:rPr kumimoji="0" lang="en-US" altLang="zh-CN" sz="2000" b="1" baseline="-25000" dirty="0">
                <a:latin typeface="Arial" charset="0"/>
                <a:ea typeface="宋体" charset="0"/>
              </a:rPr>
              <a:t>3</a:t>
            </a:r>
            <a:r>
              <a:rPr kumimoji="0" lang="en-US" altLang="zh-CN" sz="2000" b="1" dirty="0">
                <a:latin typeface="Arial" charset="0"/>
                <a:ea typeface="宋体" charset="0"/>
              </a:rPr>
              <a:t> + 2B(OH)</a:t>
            </a:r>
            <a:r>
              <a:rPr kumimoji="0" lang="en-US" altLang="zh-CN" sz="2000" b="1" baseline="-25000" dirty="0">
                <a:latin typeface="Arial" charset="0"/>
                <a:ea typeface="宋体" charset="0"/>
              </a:rPr>
              <a:t>4</a:t>
            </a:r>
            <a:r>
              <a:rPr kumimoji="0" lang="en-US" altLang="zh-CN" sz="2000" b="1" baseline="30000" dirty="0">
                <a:latin typeface="Arial" charset="0"/>
                <a:ea typeface="宋体" charset="0"/>
              </a:rPr>
              <a:t>-</a:t>
            </a:r>
          </a:p>
          <a:p>
            <a:pPr marL="800100" lvl="1" indent="-342900" eaLnBrk="1" hangingPunct="1">
              <a:spcBef>
                <a:spcPct val="20000"/>
              </a:spcBef>
              <a:buClr>
                <a:schemeClr val="accent2"/>
              </a:buClr>
              <a:buSzPct val="85000"/>
              <a:buFont typeface="Wingdings" charset="2"/>
              <a:buChar char="Ø"/>
            </a:pPr>
            <a:endParaRPr kumimoji="0" lang="en-US" altLang="zh-CN" b="1" dirty="0">
              <a:latin typeface="Arial" charset="0"/>
              <a:ea typeface="宋体" charset="0"/>
            </a:endParaRPr>
          </a:p>
        </p:txBody>
      </p:sp>
      <p:sp>
        <p:nvSpPr>
          <p:cNvPr id="18" name="Rectangle 4">
            <a:extLst>
              <a:ext uri="{FF2B5EF4-FFF2-40B4-BE49-F238E27FC236}">
                <a16:creationId xmlns:a16="http://schemas.microsoft.com/office/drawing/2014/main" id="{47D69B3C-6AB2-0545-9460-BDCDB3D433FF}"/>
              </a:ext>
            </a:extLst>
          </p:cNvPr>
          <p:cNvSpPr txBox="1">
            <a:spLocks noRot="1" noChangeArrowheads="1"/>
          </p:cNvSpPr>
          <p:nvPr/>
        </p:nvSpPr>
        <p:spPr>
          <a:xfrm>
            <a:off x="2020202" y="156519"/>
            <a:ext cx="5610225" cy="647700"/>
          </a:xfrm>
          <a:prstGeom prst="rect">
            <a:avLst/>
          </a:prstGeom>
          <a:no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kumimoji="0" lang="zh-CN" altLang="en-US" sz="3200">
                <a:solidFill>
                  <a:srgbClr val="C00000"/>
                </a:solidFill>
                <a:latin typeface="SimHei" charset="0"/>
                <a:ea typeface="SimHei" charset="0"/>
                <a:cs typeface="SimHei" charset="0"/>
              </a:rPr>
              <a:t>硼酸和硼酸盐</a:t>
            </a:r>
            <a:endParaRPr kumimoji="0" lang="zh-CN" altLang="en-US" sz="3200" dirty="0">
              <a:solidFill>
                <a:srgbClr val="C00000"/>
              </a:solidFill>
              <a:latin typeface="SimHei" charset="0"/>
              <a:ea typeface="SimHei" charset="0"/>
              <a:cs typeface="SimHei" charset="0"/>
            </a:endParaRPr>
          </a:p>
        </p:txBody>
      </p:sp>
      <p:sp>
        <p:nvSpPr>
          <p:cNvPr id="19" name="矩形 18">
            <a:extLst>
              <a:ext uri="{FF2B5EF4-FFF2-40B4-BE49-F238E27FC236}">
                <a16:creationId xmlns:a16="http://schemas.microsoft.com/office/drawing/2014/main" id="{1D407A8F-7E7C-9B4B-B7AD-BCFF4665BAFC}"/>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12842407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02" name="Text Box 2">
            <a:extLst>
              <a:ext uri="{FF2B5EF4-FFF2-40B4-BE49-F238E27FC236}">
                <a16:creationId xmlns:a16="http://schemas.microsoft.com/office/drawing/2014/main" id="{025A5069-4E24-2741-8620-F59E80B7BDCF}"/>
              </a:ext>
            </a:extLst>
          </p:cNvPr>
          <p:cNvSpPr txBox="1">
            <a:spLocks noChangeArrowheads="1"/>
          </p:cNvSpPr>
          <p:nvPr/>
        </p:nvSpPr>
        <p:spPr bwMode="auto">
          <a:xfrm>
            <a:off x="209154" y="3068960"/>
            <a:ext cx="8751277" cy="1689309"/>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400">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400">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400">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49" charset="-122"/>
              </a:defRPr>
            </a:lvl9pPr>
          </a:lstStyle>
          <a:p>
            <a:pPr eaLnBrk="1" hangingPunct="1">
              <a:lnSpc>
                <a:spcPct val="120000"/>
              </a:lnSpc>
              <a:spcBef>
                <a:spcPct val="50000"/>
              </a:spcBef>
              <a:buClr>
                <a:schemeClr val="tx2"/>
              </a:buClr>
              <a:buFont typeface="Wingdings" pitchFamily="2" charset="2"/>
              <a:buNone/>
            </a:pPr>
            <a:r>
              <a:rPr kumimoji="0" lang="zh-CN" altLang="en-US" sz="2215" b="1" dirty="0">
                <a:effectLst>
                  <a:outerShdw blurRad="38100" dist="38100" dir="2700000" algn="tl">
                    <a:srgbClr val="C0C0C0"/>
                  </a:outerShdw>
                </a:effectLst>
              </a:rPr>
              <a:t>刚玉（</a:t>
            </a:r>
            <a:r>
              <a:rPr kumimoji="0" lang="en-US" altLang="zh-CN" sz="2215" b="1" dirty="0">
                <a:effectLst>
                  <a:outerShdw blurRad="38100" dist="38100" dir="2700000" algn="tl">
                    <a:srgbClr val="C0C0C0"/>
                  </a:outerShdw>
                </a:effectLst>
              </a:rPr>
              <a:t>Al</a:t>
            </a:r>
            <a:r>
              <a:rPr kumimoji="0" lang="en-US" altLang="zh-CN" sz="2215" b="1" baseline="-25000" dirty="0">
                <a:effectLst>
                  <a:outerShdw blurRad="38100" dist="38100" dir="2700000" algn="tl">
                    <a:srgbClr val="C0C0C0"/>
                  </a:outerShdw>
                </a:effectLst>
              </a:rPr>
              <a:t>2</a:t>
            </a:r>
            <a:r>
              <a:rPr kumimoji="0" lang="en-US" altLang="zh-CN" sz="2215" b="1" dirty="0">
                <a:effectLst>
                  <a:outerShdw blurRad="38100" dist="38100" dir="2700000" algn="tl">
                    <a:srgbClr val="C0C0C0"/>
                  </a:outerShdw>
                </a:effectLst>
              </a:rPr>
              <a:t>O</a:t>
            </a:r>
            <a:r>
              <a:rPr kumimoji="0" lang="en-US" altLang="zh-CN" sz="2215" b="1" baseline="-25000" dirty="0">
                <a:effectLst>
                  <a:outerShdw blurRad="38100" dist="38100" dir="2700000" algn="tl">
                    <a:srgbClr val="C0C0C0"/>
                  </a:outerShdw>
                </a:effectLst>
              </a:rPr>
              <a:t>3</a:t>
            </a:r>
            <a:r>
              <a:rPr kumimoji="0" lang="zh-CN" altLang="en-US" sz="2215" b="1" dirty="0">
                <a:effectLst>
                  <a:outerShdw blurRad="38100" dist="38100" dir="2700000" algn="tl">
                    <a:srgbClr val="C0C0C0"/>
                  </a:outerShdw>
                </a:effectLst>
              </a:rPr>
              <a:t>）是天然的晶态氧化铝，颜色白如玉，硬度仅次于金刚石（摩氏硬度为</a:t>
            </a:r>
            <a:r>
              <a:rPr kumimoji="0" lang="en-US" altLang="zh-CN" sz="2215" b="1" dirty="0">
                <a:effectLst>
                  <a:outerShdw blurRad="38100" dist="38100" dir="2700000" algn="tl">
                    <a:srgbClr val="C0C0C0"/>
                  </a:outerShdw>
                </a:effectLst>
              </a:rPr>
              <a:t>9</a:t>
            </a:r>
            <a:r>
              <a:rPr kumimoji="0" lang="zh-CN" altLang="en-US" sz="2215" b="1" dirty="0">
                <a:effectLst>
                  <a:outerShdw blurRad="38100" dist="38100" dir="2700000" algn="tl">
                    <a:srgbClr val="C0C0C0"/>
                  </a:outerShdw>
                </a:effectLst>
              </a:rPr>
              <a:t>），所以取名为刚玉，宜作轴承，磨料等。含少量铬</a:t>
            </a:r>
            <a:r>
              <a:rPr kumimoji="0" lang="en-US" altLang="zh-CN" sz="2215" b="1" dirty="0">
                <a:effectLst>
                  <a:outerShdw blurRad="38100" dist="38100" dir="2700000" algn="tl">
                    <a:srgbClr val="C0C0C0"/>
                  </a:outerShdw>
                </a:effectLst>
              </a:rPr>
              <a:t>Cr</a:t>
            </a:r>
            <a:r>
              <a:rPr kumimoji="0" lang="zh-CN" altLang="en-US" sz="2215" b="1" dirty="0">
                <a:effectLst>
                  <a:outerShdw blurRad="38100" dist="38100" dir="2700000" algn="tl">
                    <a:srgbClr val="C0C0C0"/>
                  </a:outerShdw>
                </a:effectLst>
              </a:rPr>
              <a:t>的</a:t>
            </a:r>
            <a:r>
              <a:rPr kumimoji="0" lang="en-US" altLang="zh-CN" sz="2215" b="1" dirty="0">
                <a:effectLst>
                  <a:outerShdw blurRad="38100" dist="38100" dir="2700000" algn="tl">
                    <a:srgbClr val="C0C0C0"/>
                  </a:outerShdw>
                </a:effectLst>
              </a:rPr>
              <a:t>Al</a:t>
            </a:r>
            <a:r>
              <a:rPr kumimoji="0" lang="en-US" altLang="zh-CN" sz="2215" b="1" baseline="-25000" dirty="0">
                <a:effectLst>
                  <a:outerShdw blurRad="38100" dist="38100" dir="2700000" algn="tl">
                    <a:srgbClr val="C0C0C0"/>
                  </a:outerShdw>
                </a:effectLst>
              </a:rPr>
              <a:t>2</a:t>
            </a:r>
            <a:r>
              <a:rPr kumimoji="0" lang="en-US" altLang="zh-CN" sz="2215" b="1" dirty="0">
                <a:effectLst>
                  <a:outerShdw blurRad="38100" dist="38100" dir="2700000" algn="tl">
                    <a:srgbClr val="C0C0C0"/>
                  </a:outerShdw>
                </a:effectLst>
              </a:rPr>
              <a:t>O</a:t>
            </a:r>
            <a:r>
              <a:rPr kumimoji="0" lang="en-US" altLang="zh-CN" sz="2215" b="1" baseline="-25000" dirty="0">
                <a:effectLst>
                  <a:outerShdw blurRad="38100" dist="38100" dir="2700000" algn="tl">
                    <a:srgbClr val="C0C0C0"/>
                  </a:outerShdw>
                </a:effectLst>
              </a:rPr>
              <a:t>3</a:t>
            </a:r>
            <a:r>
              <a:rPr kumimoji="0" lang="zh-CN" altLang="en-US" sz="2215" b="1" dirty="0">
                <a:effectLst>
                  <a:outerShdw blurRad="38100" dist="38100" dir="2700000" algn="tl">
                    <a:srgbClr val="C0C0C0"/>
                  </a:outerShdw>
                </a:effectLst>
              </a:rPr>
              <a:t>显红色称红宝石，含少量</a:t>
            </a:r>
            <a:r>
              <a:rPr kumimoji="0" lang="en-US" altLang="zh-CN" sz="2215" b="1" dirty="0">
                <a:effectLst>
                  <a:outerShdw blurRad="38100" dist="38100" dir="2700000" algn="tl">
                    <a:srgbClr val="C0C0C0"/>
                  </a:outerShdw>
                </a:effectLst>
              </a:rPr>
              <a:t>Fe</a:t>
            </a:r>
            <a:r>
              <a:rPr kumimoji="0" lang="en-US" altLang="zh-CN" sz="2215" b="1" baseline="-25000" dirty="0">
                <a:effectLst>
                  <a:outerShdw blurRad="38100" dist="38100" dir="2700000" algn="tl">
                    <a:srgbClr val="C0C0C0"/>
                  </a:outerShdw>
                </a:effectLst>
              </a:rPr>
              <a:t>2</a:t>
            </a:r>
            <a:r>
              <a:rPr kumimoji="0" lang="en-US" altLang="zh-CN" sz="2215" b="1" dirty="0">
                <a:effectLst>
                  <a:outerShdw blurRad="38100" dist="38100" dir="2700000" algn="tl">
                    <a:srgbClr val="C0C0C0"/>
                  </a:outerShdw>
                </a:effectLst>
              </a:rPr>
              <a:t>O</a:t>
            </a:r>
            <a:r>
              <a:rPr kumimoji="0" lang="en-US" altLang="zh-CN" sz="2215" b="1" baseline="-25000" dirty="0">
                <a:effectLst>
                  <a:outerShdw blurRad="38100" dist="38100" dir="2700000" algn="tl">
                    <a:srgbClr val="C0C0C0"/>
                  </a:outerShdw>
                </a:effectLst>
              </a:rPr>
              <a:t>3</a:t>
            </a:r>
            <a:r>
              <a:rPr kumimoji="0" lang="zh-CN" altLang="en-US" sz="2215" b="1" dirty="0">
                <a:effectLst>
                  <a:outerShdw blurRad="38100" dist="38100" dir="2700000" algn="tl">
                    <a:srgbClr val="C0C0C0"/>
                  </a:outerShdw>
                </a:effectLst>
              </a:rPr>
              <a:t>及</a:t>
            </a:r>
            <a:r>
              <a:rPr kumimoji="0" lang="en-US" altLang="zh-CN" sz="2215" b="1" dirty="0">
                <a:effectLst>
                  <a:outerShdw blurRad="38100" dist="38100" dir="2700000" algn="tl">
                    <a:srgbClr val="C0C0C0"/>
                  </a:outerShdw>
                </a:effectLst>
              </a:rPr>
              <a:t>TiO</a:t>
            </a:r>
            <a:r>
              <a:rPr kumimoji="0" lang="en-US" altLang="zh-CN" sz="2215" b="1" baseline="-25000" dirty="0">
                <a:effectLst>
                  <a:outerShdw blurRad="38100" dist="38100" dir="2700000" algn="tl">
                    <a:srgbClr val="C0C0C0"/>
                  </a:outerShdw>
                </a:effectLst>
              </a:rPr>
              <a:t>2</a:t>
            </a:r>
            <a:r>
              <a:rPr kumimoji="0" lang="zh-CN" altLang="en-US" sz="2215" b="1" dirty="0">
                <a:effectLst>
                  <a:outerShdw blurRad="38100" dist="38100" dir="2700000" algn="tl">
                    <a:srgbClr val="C0C0C0"/>
                  </a:outerShdw>
                </a:effectLst>
              </a:rPr>
              <a:t>的</a:t>
            </a:r>
            <a:r>
              <a:rPr kumimoji="0" lang="en-US" altLang="zh-CN" sz="2215" b="1" dirty="0">
                <a:effectLst>
                  <a:outerShdw blurRad="38100" dist="38100" dir="2700000" algn="tl">
                    <a:srgbClr val="C0C0C0"/>
                  </a:outerShdw>
                </a:effectLst>
              </a:rPr>
              <a:t>Al</a:t>
            </a:r>
            <a:r>
              <a:rPr kumimoji="0" lang="en-US" altLang="zh-CN" sz="2215" b="1" baseline="-25000" dirty="0">
                <a:effectLst>
                  <a:outerShdw blurRad="38100" dist="38100" dir="2700000" algn="tl">
                    <a:srgbClr val="C0C0C0"/>
                  </a:outerShdw>
                </a:effectLst>
              </a:rPr>
              <a:t>2</a:t>
            </a:r>
            <a:r>
              <a:rPr kumimoji="0" lang="en-US" altLang="zh-CN" sz="2215" b="1" dirty="0">
                <a:effectLst>
                  <a:outerShdw blurRad="38100" dist="38100" dir="2700000" algn="tl">
                    <a:srgbClr val="C0C0C0"/>
                  </a:outerShdw>
                </a:effectLst>
              </a:rPr>
              <a:t>O</a:t>
            </a:r>
            <a:r>
              <a:rPr kumimoji="0" lang="en-US" altLang="zh-CN" sz="2215" b="1" baseline="-25000" dirty="0">
                <a:effectLst>
                  <a:outerShdw blurRad="38100" dist="38100" dir="2700000" algn="tl">
                    <a:srgbClr val="C0C0C0"/>
                  </a:outerShdw>
                </a:effectLst>
              </a:rPr>
              <a:t>3 </a:t>
            </a:r>
            <a:r>
              <a:rPr kumimoji="0" lang="zh-CN" altLang="en-US" sz="2215" b="1" dirty="0">
                <a:effectLst>
                  <a:outerShdw blurRad="38100" dist="38100" dir="2700000" algn="tl">
                    <a:srgbClr val="C0C0C0"/>
                  </a:outerShdw>
                </a:effectLst>
              </a:rPr>
              <a:t>显蓝色称蓝宝石，不少精密仪器需要用这类宝石。</a:t>
            </a:r>
          </a:p>
        </p:txBody>
      </p:sp>
      <p:sp>
        <p:nvSpPr>
          <p:cNvPr id="684035" name="Rectangle 3">
            <a:extLst>
              <a:ext uri="{FF2B5EF4-FFF2-40B4-BE49-F238E27FC236}">
                <a16:creationId xmlns:a16="http://schemas.microsoft.com/office/drawing/2014/main" id="{8BB05FA0-2ABE-4142-B141-4E282618155F}"/>
              </a:ext>
            </a:extLst>
          </p:cNvPr>
          <p:cNvSpPr>
            <a:spLocks noGrp="1" noChangeArrowheads="1"/>
          </p:cNvSpPr>
          <p:nvPr>
            <p:ph type="title"/>
          </p:nvPr>
        </p:nvSpPr>
        <p:spPr>
          <a:xfrm>
            <a:off x="2411760" y="131677"/>
            <a:ext cx="4882662" cy="600808"/>
          </a:xfrm>
        </p:spPr>
        <p:txBody>
          <a:bodyPr/>
          <a:lstStyle/>
          <a:p>
            <a:pPr algn="ctr"/>
            <a:r>
              <a:rPr lang="zh-CN" altLang="en-US" dirty="0"/>
              <a:t>铝</a:t>
            </a:r>
          </a:p>
        </p:txBody>
      </p:sp>
      <p:sp>
        <p:nvSpPr>
          <p:cNvPr id="5" name="矩形 4">
            <a:extLst>
              <a:ext uri="{FF2B5EF4-FFF2-40B4-BE49-F238E27FC236}">
                <a16:creationId xmlns:a16="http://schemas.microsoft.com/office/drawing/2014/main" id="{57C53AF2-8A40-2D44-86DC-478890941CBF}"/>
              </a:ext>
            </a:extLst>
          </p:cNvPr>
          <p:cNvSpPr/>
          <p:nvPr/>
        </p:nvSpPr>
        <p:spPr bwMode="auto">
          <a:xfrm>
            <a:off x="1" y="811552"/>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defPPr>
              <a:defRPr lang="zh-CN"/>
            </a:defPPr>
            <a:lvl1pPr algn="l" rtl="0" fontAlgn="base">
              <a:spcBef>
                <a:spcPct val="0"/>
              </a:spcBef>
              <a:spcAft>
                <a:spcPct val="0"/>
              </a:spcAft>
              <a:defRPr kumimoji="1" sz="2400" kern="1200">
                <a:solidFill>
                  <a:schemeClr val="tx1"/>
                </a:solidFill>
                <a:latin typeface="Times New Roman" charset="0"/>
                <a:ea typeface="黑体" charset="0"/>
                <a:cs typeface="+mn-cs"/>
              </a:defRPr>
            </a:lvl1pPr>
            <a:lvl2pPr marL="457200" algn="l" rtl="0" fontAlgn="base">
              <a:spcBef>
                <a:spcPct val="0"/>
              </a:spcBef>
              <a:spcAft>
                <a:spcPct val="0"/>
              </a:spcAft>
              <a:defRPr kumimoji="1" sz="2400" kern="1200">
                <a:solidFill>
                  <a:schemeClr val="tx1"/>
                </a:solidFill>
                <a:latin typeface="Times New Roman" charset="0"/>
                <a:ea typeface="黑体" charset="0"/>
                <a:cs typeface="+mn-cs"/>
              </a:defRPr>
            </a:lvl2pPr>
            <a:lvl3pPr marL="914400" algn="l" rtl="0" fontAlgn="base">
              <a:spcBef>
                <a:spcPct val="0"/>
              </a:spcBef>
              <a:spcAft>
                <a:spcPct val="0"/>
              </a:spcAft>
              <a:defRPr kumimoji="1" sz="2400" kern="1200">
                <a:solidFill>
                  <a:schemeClr val="tx1"/>
                </a:solidFill>
                <a:latin typeface="Times New Roman" charset="0"/>
                <a:ea typeface="黑体" charset="0"/>
                <a:cs typeface="+mn-cs"/>
              </a:defRPr>
            </a:lvl3pPr>
            <a:lvl4pPr marL="1371600" algn="l" rtl="0" fontAlgn="base">
              <a:spcBef>
                <a:spcPct val="0"/>
              </a:spcBef>
              <a:spcAft>
                <a:spcPct val="0"/>
              </a:spcAft>
              <a:defRPr kumimoji="1" sz="2400" kern="1200">
                <a:solidFill>
                  <a:schemeClr val="tx1"/>
                </a:solidFill>
                <a:latin typeface="Times New Roman" charset="0"/>
                <a:ea typeface="黑体" charset="0"/>
                <a:cs typeface="+mn-cs"/>
              </a:defRPr>
            </a:lvl4pPr>
            <a:lvl5pPr marL="1828800" algn="l" rtl="0" fontAlgn="base">
              <a:spcBef>
                <a:spcPct val="0"/>
              </a:spcBef>
              <a:spcAft>
                <a:spcPct val="0"/>
              </a:spcAft>
              <a:defRPr kumimoji="1" sz="2400" kern="1200">
                <a:solidFill>
                  <a:schemeClr val="tx1"/>
                </a:solidFill>
                <a:latin typeface="Times New Roman" charset="0"/>
                <a:ea typeface="黑体" charset="0"/>
                <a:cs typeface="+mn-cs"/>
              </a:defRPr>
            </a:lvl5pPr>
            <a:lvl6pPr marL="2286000" algn="l" defTabSz="914400" rtl="0" eaLnBrk="1" latinLnBrk="0" hangingPunct="1">
              <a:defRPr kumimoji="1" sz="2400" kern="1200">
                <a:solidFill>
                  <a:schemeClr val="tx1"/>
                </a:solidFill>
                <a:latin typeface="Times New Roman" charset="0"/>
                <a:ea typeface="黑体" charset="0"/>
                <a:cs typeface="+mn-cs"/>
              </a:defRPr>
            </a:lvl6pPr>
            <a:lvl7pPr marL="2743200" algn="l" defTabSz="914400" rtl="0" eaLnBrk="1" latinLnBrk="0" hangingPunct="1">
              <a:defRPr kumimoji="1" sz="2400" kern="1200">
                <a:solidFill>
                  <a:schemeClr val="tx1"/>
                </a:solidFill>
                <a:latin typeface="Times New Roman" charset="0"/>
                <a:ea typeface="黑体" charset="0"/>
                <a:cs typeface="+mn-cs"/>
              </a:defRPr>
            </a:lvl7pPr>
            <a:lvl8pPr marL="3200400" algn="l" defTabSz="914400" rtl="0" eaLnBrk="1" latinLnBrk="0" hangingPunct="1">
              <a:defRPr kumimoji="1" sz="2400" kern="1200">
                <a:solidFill>
                  <a:schemeClr val="tx1"/>
                </a:solidFill>
                <a:latin typeface="Times New Roman" charset="0"/>
                <a:ea typeface="黑体" charset="0"/>
                <a:cs typeface="+mn-cs"/>
              </a:defRPr>
            </a:lvl8pPr>
            <a:lvl9pPr marL="3657600" algn="l" defTabSz="914400" rtl="0" eaLnBrk="1" latinLnBrk="0" hangingPunct="1">
              <a:defRPr kumimoji="1" sz="2400" kern="1200">
                <a:solidFill>
                  <a:schemeClr val="tx1"/>
                </a:solidFill>
                <a:latin typeface="Times New Roman" charset="0"/>
                <a:ea typeface="黑体" charset="0"/>
                <a:cs typeface="+mn-cs"/>
              </a:defRPr>
            </a:lvl9pPr>
          </a:lstStyle>
          <a:p>
            <a:endParaRPr lang="zh-CN" altLang="en-US">
              <a:solidFill>
                <a:srgbClr val="000000"/>
              </a:solidFill>
            </a:endParaRPr>
          </a:p>
        </p:txBody>
      </p:sp>
      <p:sp>
        <p:nvSpPr>
          <p:cNvPr id="6" name="幻灯片编号占位符 1"/>
          <p:cNvSpPr>
            <a:spLocks noGrp="1"/>
          </p:cNvSpPr>
          <p:nvPr>
            <p:ph type="sldNum" sz="quarter" idx="12"/>
          </p:nvPr>
        </p:nvSpPr>
        <p:spPr>
          <a:xfrm>
            <a:off x="1" y="6480000"/>
            <a:ext cx="418306" cy="396000"/>
          </a:xfrm>
        </p:spPr>
        <p:txBody>
          <a:bodyPr/>
          <a:lstStyle/>
          <a:p>
            <a:fld id="{8F568B40-775F-8A47-ABCB-60469174F513}" type="slidenum">
              <a:rPr lang="en-US" altLang="zh-CN" smtClean="0"/>
              <a:t>28</a:t>
            </a:fld>
            <a:endParaRPr lang="en-US" altLang="zh-CN" dirty="0"/>
          </a:p>
        </p:txBody>
      </p:sp>
      <p:sp>
        <p:nvSpPr>
          <p:cNvPr id="7" name="Text Box 4">
            <a:extLst>
              <a:ext uri="{FF2B5EF4-FFF2-40B4-BE49-F238E27FC236}">
                <a16:creationId xmlns:a16="http://schemas.microsoft.com/office/drawing/2014/main" id="{3087D8C0-1DC9-7342-AB46-B66EF717EC63}"/>
              </a:ext>
            </a:extLst>
          </p:cNvPr>
          <p:cNvSpPr txBox="1">
            <a:spLocks noChangeArrowheads="1"/>
          </p:cNvSpPr>
          <p:nvPr/>
        </p:nvSpPr>
        <p:spPr bwMode="auto">
          <a:xfrm>
            <a:off x="400608" y="1556792"/>
            <a:ext cx="9144000" cy="1508105"/>
          </a:xfrm>
          <a:prstGeom prst="rect">
            <a:avLst/>
          </a:prstGeom>
          <a:noFill/>
          <a:ln>
            <a:noFill/>
          </a:ln>
          <a:effectLst/>
        </p:spPr>
        <p:txBody>
          <a:bodyPr>
            <a:spAutoFit/>
          </a:bodyPr>
          <a:lstStyle/>
          <a:p>
            <a:pPr eaLnBrk="1" hangingPunct="1">
              <a:spcBef>
                <a:spcPct val="20000"/>
              </a:spcBef>
            </a:pPr>
            <a:r>
              <a:rPr lang="zh-CN" altLang="en-US" sz="2000" dirty="0">
                <a:ea typeface="楷体_GB2312" pitchFamily="49" charset="-122"/>
              </a:rPr>
              <a:t>化合态，质量分数</a:t>
            </a:r>
            <a:r>
              <a:rPr lang="en-US" altLang="zh-CN" sz="2000" dirty="0">
                <a:ea typeface="楷体_GB2312" pitchFamily="49" charset="-122"/>
              </a:rPr>
              <a:t>8.05%</a:t>
            </a:r>
            <a:r>
              <a:rPr lang="zh-CN" altLang="en-US" sz="2000" dirty="0">
                <a:ea typeface="楷体_GB2312" pitchFamily="49" charset="-122"/>
              </a:rPr>
              <a:t>，居第</a:t>
            </a:r>
            <a:r>
              <a:rPr lang="en-US" altLang="zh-CN" sz="2000" dirty="0">
                <a:ea typeface="楷体_GB2312" pitchFamily="49" charset="-122"/>
              </a:rPr>
              <a:t>3</a:t>
            </a:r>
            <a:r>
              <a:rPr lang="zh-CN" altLang="en-US" sz="2000" dirty="0">
                <a:ea typeface="楷体_GB2312" pitchFamily="49" charset="-122"/>
              </a:rPr>
              <a:t>位</a:t>
            </a:r>
            <a:r>
              <a:rPr lang="en-US" altLang="zh-CN" sz="2000" dirty="0">
                <a:ea typeface="楷体_GB2312" pitchFamily="49" charset="-122"/>
              </a:rPr>
              <a:t>(</a:t>
            </a:r>
            <a:r>
              <a:rPr lang="zh-CN" altLang="en-US" sz="2000" dirty="0">
                <a:ea typeface="楷体_GB2312" pitchFamily="49" charset="-122"/>
              </a:rPr>
              <a:t>金属中丰度最大</a:t>
            </a:r>
            <a:r>
              <a:rPr lang="en-US" altLang="zh-CN" sz="2000" dirty="0">
                <a:ea typeface="楷体_GB2312" pitchFamily="49" charset="-122"/>
              </a:rPr>
              <a:t>)</a:t>
            </a:r>
            <a:r>
              <a:rPr lang="zh-CN" altLang="en-US" sz="2000" dirty="0">
                <a:ea typeface="楷体_GB2312" pitchFamily="49" charset="-122"/>
              </a:rPr>
              <a:t>。</a:t>
            </a:r>
          </a:p>
          <a:p>
            <a:pPr eaLnBrk="1" hangingPunct="1">
              <a:spcBef>
                <a:spcPct val="20000"/>
              </a:spcBef>
            </a:pPr>
            <a:r>
              <a:rPr lang="zh-CN" altLang="en-US" sz="2000" dirty="0">
                <a:ea typeface="楷体_GB2312" pitchFamily="49" charset="-122"/>
              </a:rPr>
              <a:t>矿：铝硅酸盐</a:t>
            </a:r>
            <a:r>
              <a:rPr lang="en-US" altLang="zh-CN" sz="2000" dirty="0">
                <a:ea typeface="楷体_GB2312" pitchFamily="49" charset="-122"/>
              </a:rPr>
              <a:t>—— </a:t>
            </a:r>
            <a:r>
              <a:rPr lang="zh-CN" altLang="en-US" sz="2000" dirty="0">
                <a:ea typeface="楷体_GB2312" pitchFamily="49" charset="-122"/>
              </a:rPr>
              <a:t>如：长石，云母，粘土</a:t>
            </a:r>
          </a:p>
          <a:p>
            <a:pPr eaLnBrk="1" hangingPunct="1">
              <a:spcBef>
                <a:spcPct val="20000"/>
              </a:spcBef>
            </a:pPr>
            <a:r>
              <a:rPr lang="zh-CN" altLang="en-US" sz="2000" dirty="0">
                <a:ea typeface="楷体_GB2312" pitchFamily="49" charset="-122"/>
              </a:rPr>
              <a:t>    铝土矿</a:t>
            </a:r>
            <a:r>
              <a:rPr lang="en-US" altLang="zh-CN" sz="2000" dirty="0">
                <a:ea typeface="楷体_GB2312" pitchFamily="49" charset="-122"/>
              </a:rPr>
              <a:t>—— Al</a:t>
            </a:r>
            <a:r>
              <a:rPr lang="en-US" altLang="zh-CN" sz="2000" baseline="-25000" dirty="0">
                <a:ea typeface="楷体_GB2312" pitchFamily="49" charset="-122"/>
              </a:rPr>
              <a:t>2</a:t>
            </a:r>
            <a:r>
              <a:rPr lang="en-US" altLang="zh-CN" sz="2000" dirty="0">
                <a:ea typeface="楷体_GB2312" pitchFamily="49" charset="-122"/>
              </a:rPr>
              <a:t>O</a:t>
            </a:r>
            <a:r>
              <a:rPr lang="en-US" altLang="zh-CN" sz="2000" baseline="-25000" dirty="0">
                <a:ea typeface="楷体_GB2312" pitchFamily="49" charset="-122"/>
              </a:rPr>
              <a:t>3</a:t>
            </a:r>
            <a:r>
              <a:rPr lang="en-US" altLang="zh-CN" sz="2000" dirty="0">
                <a:ea typeface="楷体_GB2312" pitchFamily="49" charset="-122"/>
              </a:rPr>
              <a:t>·</a:t>
            </a:r>
            <a:r>
              <a:rPr lang="en-US" altLang="zh-CN" sz="2000" i="1" dirty="0">
                <a:ea typeface="楷体_GB2312" pitchFamily="49" charset="-122"/>
                <a:sym typeface="Symbol" pitchFamily="2" charset="2"/>
              </a:rPr>
              <a:t>x</a:t>
            </a:r>
            <a:r>
              <a:rPr lang="en-US" altLang="zh-CN" sz="2000" dirty="0">
                <a:ea typeface="楷体_GB2312" pitchFamily="49" charset="-122"/>
                <a:sym typeface="Symbol" pitchFamily="2" charset="2"/>
              </a:rPr>
              <a:t>H</a:t>
            </a:r>
            <a:r>
              <a:rPr lang="en-US" altLang="zh-CN" sz="2000" baseline="-25000" dirty="0">
                <a:ea typeface="楷体_GB2312" pitchFamily="49" charset="-122"/>
                <a:sym typeface="Symbol" pitchFamily="2" charset="2"/>
              </a:rPr>
              <a:t>2</a:t>
            </a:r>
            <a:r>
              <a:rPr lang="en-US" altLang="zh-CN" sz="2000" dirty="0">
                <a:ea typeface="楷体_GB2312" pitchFamily="49" charset="-122"/>
                <a:sym typeface="Symbol" pitchFamily="2" charset="2"/>
              </a:rPr>
              <a:t>O</a:t>
            </a:r>
            <a:r>
              <a:rPr lang="en-US" altLang="zh-CN" sz="2000" dirty="0">
                <a:ea typeface="楷体_GB2312" pitchFamily="49" charset="-122"/>
              </a:rPr>
              <a:t>    </a:t>
            </a:r>
          </a:p>
          <a:p>
            <a:pPr eaLnBrk="1" hangingPunct="1">
              <a:spcBef>
                <a:spcPct val="20000"/>
              </a:spcBef>
            </a:pPr>
            <a:r>
              <a:rPr lang="en-US" altLang="zh-CN" sz="2000" dirty="0">
                <a:ea typeface="楷体_GB2312" pitchFamily="49" charset="-122"/>
              </a:rPr>
              <a:t>    </a:t>
            </a:r>
            <a:r>
              <a:rPr lang="zh-CN" altLang="en-US" sz="2000" dirty="0">
                <a:ea typeface="楷体_GB2312" pitchFamily="49" charset="-122"/>
              </a:rPr>
              <a:t>冰晶石</a:t>
            </a:r>
            <a:r>
              <a:rPr lang="en-US" altLang="zh-CN" sz="2000" dirty="0">
                <a:ea typeface="楷体_GB2312" pitchFamily="49" charset="-122"/>
              </a:rPr>
              <a:t>——  Na</a:t>
            </a:r>
            <a:r>
              <a:rPr lang="en-US" altLang="zh-CN" sz="2000" baseline="-25000" dirty="0">
                <a:ea typeface="楷体_GB2312" pitchFamily="49" charset="-122"/>
              </a:rPr>
              <a:t>3</a:t>
            </a:r>
            <a:r>
              <a:rPr lang="en-US" altLang="zh-CN" sz="2000" dirty="0">
                <a:ea typeface="楷体_GB2312" pitchFamily="49" charset="-122"/>
              </a:rPr>
              <a:t>AlF</a:t>
            </a:r>
            <a:r>
              <a:rPr lang="en-US" altLang="zh-CN" sz="2000" baseline="-25000" dirty="0">
                <a:ea typeface="楷体_GB2312" pitchFamily="49" charset="-122"/>
              </a:rPr>
              <a:t>6</a:t>
            </a:r>
            <a:endParaRPr lang="en-US" altLang="zh-CN" sz="2000" dirty="0">
              <a:ea typeface="楷体_GB2312" pitchFamily="49" charset="-122"/>
            </a:endParaRPr>
          </a:p>
        </p:txBody>
      </p:sp>
      <p:sp>
        <p:nvSpPr>
          <p:cNvPr id="3" name="文本框 2">
            <a:extLst>
              <a:ext uri="{FF2B5EF4-FFF2-40B4-BE49-F238E27FC236}">
                <a16:creationId xmlns:a16="http://schemas.microsoft.com/office/drawing/2014/main" id="{D486F877-C75C-32A7-05F4-F8ED96DB1A8F}"/>
              </a:ext>
            </a:extLst>
          </p:cNvPr>
          <p:cNvSpPr txBox="1"/>
          <p:nvPr/>
        </p:nvSpPr>
        <p:spPr>
          <a:xfrm>
            <a:off x="400608" y="1023119"/>
            <a:ext cx="4751408" cy="461665"/>
          </a:xfrm>
          <a:prstGeom prst="rect">
            <a:avLst/>
          </a:prstGeom>
          <a:noFill/>
        </p:spPr>
        <p:txBody>
          <a:bodyPr wrap="square">
            <a:spAutoFit/>
          </a:bodyPr>
          <a:lstStyle/>
          <a:p>
            <a:pPr eaLnBrk="1" hangingPunct="1">
              <a:spcBef>
                <a:spcPct val="20000"/>
              </a:spcBef>
            </a:pPr>
            <a:r>
              <a:rPr lang="zh-CN" altLang="en-US" dirty="0">
                <a:solidFill>
                  <a:srgbClr val="0000CC"/>
                </a:solidFill>
                <a:ea typeface="楷体_GB2312" pitchFamily="49" charset="-122"/>
              </a:rPr>
              <a:t>铝在自然界的存在</a:t>
            </a:r>
          </a:p>
        </p:txBody>
      </p:sp>
      <p:pic>
        <p:nvPicPr>
          <p:cNvPr id="632834" name="Picture 2">
            <a:extLst>
              <a:ext uri="{FF2B5EF4-FFF2-40B4-BE49-F238E27FC236}">
                <a16:creationId xmlns:a16="http://schemas.microsoft.com/office/drawing/2014/main" id="{C15EB955-C2B6-45B0-2965-ABF17D03AB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0732" y="4834782"/>
            <a:ext cx="3243436" cy="1825708"/>
          </a:xfrm>
          <a:prstGeom prst="rect">
            <a:avLst/>
          </a:prstGeom>
          <a:noFill/>
          <a:extLst>
            <a:ext uri="{909E8E84-426E-40DD-AFC4-6F175D3DCCD1}">
              <a14:hiddenFill xmlns:a14="http://schemas.microsoft.com/office/drawing/2010/main">
                <a:solidFill>
                  <a:srgbClr val="FFFFFF"/>
                </a:solidFill>
              </a14:hiddenFill>
            </a:ext>
          </a:extLst>
        </p:spPr>
      </p:pic>
      <p:pic>
        <p:nvPicPr>
          <p:cNvPr id="632836" name="Picture 4">
            <a:extLst>
              <a:ext uri="{FF2B5EF4-FFF2-40B4-BE49-F238E27FC236}">
                <a16:creationId xmlns:a16="http://schemas.microsoft.com/office/drawing/2014/main" id="{4221C6FC-FE02-7AC1-BABA-2B199AC49B0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9615"/>
          <a:stretch/>
        </p:blipFill>
        <p:spPr bwMode="auto">
          <a:xfrm>
            <a:off x="608074" y="4949615"/>
            <a:ext cx="1947702" cy="1582006"/>
          </a:xfrm>
          <a:prstGeom prst="rect">
            <a:avLst/>
          </a:prstGeom>
          <a:noFill/>
          <a:extLst>
            <a:ext uri="{909E8E84-426E-40DD-AFC4-6F175D3DCCD1}">
              <a14:hiddenFill xmlns:a14="http://schemas.microsoft.com/office/drawing/2010/main">
                <a:solidFill>
                  <a:srgbClr val="FFFFFF"/>
                </a:solidFill>
              </a14:hiddenFill>
            </a:ext>
          </a:extLst>
        </p:spPr>
      </p:pic>
      <p:pic>
        <p:nvPicPr>
          <p:cNvPr id="632840" name="Picture 8">
            <a:extLst>
              <a:ext uri="{FF2B5EF4-FFF2-40B4-BE49-F238E27FC236}">
                <a16:creationId xmlns:a16="http://schemas.microsoft.com/office/drawing/2014/main" id="{56BE6AC6-78AA-1392-40F1-23C325E6075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348" t="7475" r="25194" b="3750"/>
          <a:stretch/>
        </p:blipFill>
        <p:spPr bwMode="auto">
          <a:xfrm>
            <a:off x="6517630" y="4645455"/>
            <a:ext cx="2208063" cy="1886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2797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DBDBEF6-3068-B445-89FD-C6E8D10F3DA6}"/>
              </a:ext>
            </a:extLst>
          </p:cNvPr>
          <p:cNvSpPr>
            <a:spLocks noGrp="1"/>
          </p:cNvSpPr>
          <p:nvPr>
            <p:ph type="sldNum" sz="quarter" idx="12"/>
          </p:nvPr>
        </p:nvSpPr>
        <p:spPr/>
        <p:txBody>
          <a:bodyPr/>
          <a:lstStyle/>
          <a:p>
            <a:fld id="{F32996CC-1D28-6241-8C6B-4A2C005E6D1D}" type="slidenum">
              <a:rPr lang="en-US" altLang="zh-CN" smtClean="0"/>
              <a:pPr/>
              <a:t>29</a:t>
            </a:fld>
            <a:endParaRPr lang="en-US" altLang="zh-CN"/>
          </a:p>
        </p:txBody>
      </p:sp>
      <p:sp>
        <p:nvSpPr>
          <p:cNvPr id="3" name="Text Box 4">
            <a:extLst>
              <a:ext uri="{FF2B5EF4-FFF2-40B4-BE49-F238E27FC236}">
                <a16:creationId xmlns:a16="http://schemas.microsoft.com/office/drawing/2014/main" id="{91F20BCC-EA5F-3A4B-BD23-C93CD7345398}"/>
              </a:ext>
            </a:extLst>
          </p:cNvPr>
          <p:cNvSpPr txBox="1">
            <a:spLocks noChangeArrowheads="1"/>
          </p:cNvSpPr>
          <p:nvPr/>
        </p:nvSpPr>
        <p:spPr bwMode="auto">
          <a:xfrm>
            <a:off x="137146" y="2617748"/>
            <a:ext cx="5658990" cy="523220"/>
          </a:xfrm>
          <a:prstGeom prst="rect">
            <a:avLst/>
          </a:prstGeom>
          <a:noFill/>
          <a:ln>
            <a:noFill/>
          </a:ln>
          <a:effectLst/>
        </p:spPr>
        <p:txBody>
          <a:bodyPr wrap="square">
            <a:spAutoFit/>
          </a:bodyPr>
          <a:lstStyle/>
          <a:p>
            <a:r>
              <a:rPr lang="zh-CN" altLang="en-US" sz="2800" dirty="0">
                <a:solidFill>
                  <a:srgbClr val="0000CC"/>
                </a:solidFill>
                <a:latin typeface="SimHei" panose="02010609060101010101" pitchFamily="49" charset="-122"/>
                <a:ea typeface="SimHei" panose="02010609060101010101" pitchFamily="49" charset="-122"/>
              </a:rPr>
              <a:t>铝</a:t>
            </a:r>
            <a:r>
              <a:rPr lang="zh-CN" altLang="en-US" sz="2800" dirty="0">
                <a:latin typeface="SimHei" panose="02010609060101010101" pitchFamily="49" charset="-122"/>
                <a:ea typeface="SimHei" panose="02010609060101010101" pitchFamily="49" charset="-122"/>
              </a:rPr>
              <a:t>是</a:t>
            </a:r>
            <a:r>
              <a:rPr lang="zh-CN" altLang="en-US" sz="2800" dirty="0">
                <a:solidFill>
                  <a:srgbClr val="0000CC"/>
                </a:solidFill>
                <a:latin typeface="SimHei" panose="02010609060101010101" pitchFamily="49" charset="-122"/>
                <a:ea typeface="SimHei" panose="02010609060101010101" pitchFamily="49" charset="-122"/>
              </a:rPr>
              <a:t>强还原剂</a:t>
            </a:r>
            <a:r>
              <a:rPr lang="zh-CN" altLang="en-US" sz="2800" dirty="0">
                <a:latin typeface="SimHei" panose="02010609060101010101" pitchFamily="49" charset="-122"/>
                <a:ea typeface="SimHei" panose="02010609060101010101" pitchFamily="49" charset="-122"/>
              </a:rPr>
              <a:t>，是亲氧元素</a:t>
            </a:r>
          </a:p>
        </p:txBody>
      </p:sp>
      <p:sp>
        <p:nvSpPr>
          <p:cNvPr id="4" name="Text Box 5">
            <a:extLst>
              <a:ext uri="{FF2B5EF4-FFF2-40B4-BE49-F238E27FC236}">
                <a16:creationId xmlns:a16="http://schemas.microsoft.com/office/drawing/2014/main" id="{C31BACEA-E3F7-644F-8443-277DB247BA67}"/>
              </a:ext>
            </a:extLst>
          </p:cNvPr>
          <p:cNvSpPr txBox="1">
            <a:spLocks noChangeArrowheads="1"/>
          </p:cNvSpPr>
          <p:nvPr/>
        </p:nvSpPr>
        <p:spPr bwMode="auto">
          <a:xfrm>
            <a:off x="277194" y="3312542"/>
            <a:ext cx="8460432" cy="1348061"/>
          </a:xfrm>
          <a:prstGeom prst="rect">
            <a:avLst/>
          </a:prstGeom>
          <a:noFill/>
          <a:ln>
            <a:noFill/>
          </a:ln>
          <a:effectLst/>
        </p:spPr>
        <p:txBody>
          <a:bodyPr wrap="square">
            <a:spAutoFit/>
          </a:bodyPr>
          <a:lstStyle/>
          <a:p>
            <a:pPr>
              <a:spcBef>
                <a:spcPct val="20000"/>
              </a:spcBef>
            </a:pPr>
            <a:r>
              <a:rPr lang="en-US" altLang="zh-CN" dirty="0">
                <a:ea typeface="Arial Unicode MS" panose="020B0604020202020204" pitchFamily="34" charset="-128"/>
                <a:cs typeface="Arial Unicode MS" panose="020B0604020202020204" pitchFamily="34" charset="-128"/>
              </a:rPr>
              <a:t>2Al</a:t>
            </a:r>
            <a:r>
              <a:rPr lang="en-US" altLang="zh-CN" baseline="-25000" dirty="0">
                <a:ea typeface="Arial Unicode MS" panose="020B0604020202020204" pitchFamily="34" charset="-128"/>
                <a:cs typeface="Arial Unicode MS" panose="020B0604020202020204" pitchFamily="34" charset="-128"/>
              </a:rPr>
              <a:t>(s) </a:t>
            </a:r>
            <a:r>
              <a:rPr lang="en-US" altLang="zh-CN" dirty="0">
                <a:ea typeface="Arial Unicode MS" panose="020B0604020202020204" pitchFamily="34" charset="-128"/>
                <a:cs typeface="Arial Unicode MS" panose="020B0604020202020204" pitchFamily="34" charset="-128"/>
              </a:rPr>
              <a:t>+  3/2O</a:t>
            </a:r>
            <a:r>
              <a:rPr lang="en-US" altLang="zh-CN" baseline="-25000" dirty="0">
                <a:ea typeface="Arial Unicode MS" panose="020B0604020202020204" pitchFamily="34" charset="-128"/>
                <a:cs typeface="Arial Unicode MS" panose="020B0604020202020204" pitchFamily="34" charset="-128"/>
              </a:rPr>
              <a:t>2(g)  </a:t>
            </a:r>
            <a:r>
              <a:rPr lang="en-US" altLang="zh-CN" dirty="0">
                <a:ea typeface="Arial Unicode MS" panose="020B0604020202020204" pitchFamily="34" charset="-128"/>
                <a:cs typeface="Arial Unicode MS" panose="020B0604020202020204" pitchFamily="34" charset="-128"/>
              </a:rPr>
              <a:t>===</a:t>
            </a:r>
            <a:r>
              <a:rPr lang="en-US" altLang="zh-CN" baseline="-25000" dirty="0">
                <a:ea typeface="Arial Unicode MS" panose="020B0604020202020204" pitchFamily="34" charset="-128"/>
                <a:cs typeface="Arial Unicode MS" panose="020B0604020202020204" pitchFamily="34" charset="-128"/>
              </a:rPr>
              <a:t>  </a:t>
            </a:r>
            <a:r>
              <a:rPr lang="en-US" altLang="zh-CN" dirty="0">
                <a:ea typeface="Arial Unicode MS" panose="020B0604020202020204" pitchFamily="34" charset="-128"/>
                <a:cs typeface="Arial Unicode MS" panose="020B0604020202020204" pitchFamily="34" charset="-128"/>
              </a:rPr>
              <a:t>Al</a:t>
            </a:r>
            <a:r>
              <a:rPr lang="en-US" altLang="zh-CN" baseline="-25000" dirty="0">
                <a:ea typeface="Arial Unicode MS" panose="020B0604020202020204" pitchFamily="34" charset="-128"/>
                <a:cs typeface="Arial Unicode MS" panose="020B0604020202020204" pitchFamily="34" charset="-128"/>
              </a:rPr>
              <a:t>2</a:t>
            </a:r>
            <a:r>
              <a:rPr lang="en-US" altLang="zh-CN" dirty="0">
                <a:ea typeface="Arial Unicode MS" panose="020B0604020202020204" pitchFamily="34" charset="-128"/>
                <a:cs typeface="Arial Unicode MS" panose="020B0604020202020204" pitchFamily="34" charset="-128"/>
              </a:rPr>
              <a:t>O</a:t>
            </a:r>
            <a:r>
              <a:rPr lang="en-US" altLang="zh-CN" baseline="-25000" dirty="0">
                <a:ea typeface="Arial Unicode MS" panose="020B0604020202020204" pitchFamily="34" charset="-128"/>
                <a:cs typeface="Arial Unicode MS" panose="020B0604020202020204" pitchFamily="34" charset="-128"/>
              </a:rPr>
              <a:t>3(s)</a:t>
            </a:r>
            <a:r>
              <a:rPr lang="en-US" altLang="zh-CN" dirty="0">
                <a:ea typeface="Arial Unicode MS" panose="020B0604020202020204" pitchFamily="34" charset="-128"/>
                <a:cs typeface="Arial Unicode MS" panose="020B0604020202020204" pitchFamily="34" charset="-128"/>
              </a:rPr>
              <a:t>       </a:t>
            </a:r>
          </a:p>
          <a:p>
            <a:pPr eaLnBrk="1" hangingPunct="1">
              <a:spcBef>
                <a:spcPct val="20000"/>
              </a:spcBef>
            </a:pPr>
            <a:r>
              <a:rPr lang="en-US" altLang="zh-CN" i="1" dirty="0">
                <a:ea typeface="黑体" panose="02010609060101010101" pitchFamily="49" charset="-122"/>
              </a:rPr>
              <a:t>                                                △</a:t>
            </a:r>
            <a:r>
              <a:rPr lang="en-US" altLang="zh-CN" baseline="-25000" dirty="0" err="1">
                <a:ea typeface="黑体" panose="02010609060101010101" pitchFamily="49" charset="-122"/>
              </a:rPr>
              <a:t>f</a:t>
            </a:r>
            <a:r>
              <a:rPr lang="en-US" altLang="zh-CN" i="1" dirty="0" err="1">
                <a:ea typeface="黑体" panose="02010609060101010101" pitchFamily="49" charset="-122"/>
              </a:rPr>
              <a:t>H</a:t>
            </a:r>
            <a:r>
              <a:rPr lang="en-US" altLang="zh-CN" baseline="-25000" dirty="0" err="1">
                <a:ea typeface="黑体" panose="02010609060101010101" pitchFamily="49" charset="-122"/>
              </a:rPr>
              <a:t>m</a:t>
            </a:r>
            <a:r>
              <a:rPr lang="zh-CN" altLang="en-US" baseline="30000" dirty="0">
                <a:ea typeface="黑体" panose="02010609060101010101" pitchFamily="49" charset="-122"/>
                <a:sym typeface="Symbol" pitchFamily="2" charset="2"/>
              </a:rPr>
              <a:t>ϴ</a:t>
            </a:r>
            <a:r>
              <a:rPr lang="en-US" altLang="zh-CN" i="1" baseline="30000" dirty="0">
                <a:ea typeface="黑体" panose="02010609060101010101" pitchFamily="49" charset="-122"/>
              </a:rPr>
              <a:t> </a:t>
            </a:r>
            <a:r>
              <a:rPr lang="en-US" altLang="zh-CN" dirty="0">
                <a:ea typeface="黑体" panose="02010609060101010101" pitchFamily="49" charset="-122"/>
              </a:rPr>
              <a:t>=  -1669.7 kJ·mol</a:t>
            </a:r>
            <a:r>
              <a:rPr lang="en-US" altLang="zh-CN" baseline="30000" dirty="0">
                <a:ea typeface="黑体" panose="02010609060101010101" pitchFamily="49" charset="-122"/>
              </a:rPr>
              <a:t>-1</a:t>
            </a:r>
            <a:endParaRPr lang="en-US" altLang="zh-CN" dirty="0">
              <a:ea typeface="黑体" panose="02010609060101010101" pitchFamily="49" charset="-122"/>
            </a:endParaRPr>
          </a:p>
          <a:p>
            <a:pPr eaLnBrk="1" hangingPunct="1">
              <a:spcBef>
                <a:spcPct val="20000"/>
              </a:spcBef>
            </a:pPr>
            <a:r>
              <a:rPr lang="en-US" altLang="zh-CN" dirty="0">
                <a:ea typeface="华文楷体" panose="02010600040101010101" pitchFamily="2" charset="-122"/>
              </a:rPr>
              <a:t>        </a:t>
            </a:r>
            <a:r>
              <a:rPr lang="zh-CN" altLang="en-US" dirty="0">
                <a:ea typeface="楷体_GB2312" pitchFamily="49" charset="-122"/>
              </a:rPr>
              <a:t>铝热反应就是应用了铝的亲氧性</a:t>
            </a:r>
            <a:r>
              <a:rPr lang="zh-CN" altLang="en-US" dirty="0">
                <a:latin typeface="华文楷体" panose="02010600040101010101" pitchFamily="2" charset="-122"/>
                <a:ea typeface="华文楷体" panose="02010600040101010101" pitchFamily="2" charset="-122"/>
              </a:rPr>
              <a:t> </a:t>
            </a:r>
            <a:endParaRPr lang="zh-CN" altLang="en-US" sz="2000" dirty="0">
              <a:ea typeface="Arial Unicode MS" panose="020B0604020202020204" pitchFamily="34" charset="-128"/>
              <a:cs typeface="Arial Unicode MS" panose="020B0604020202020204" pitchFamily="34" charset="-128"/>
            </a:endParaRPr>
          </a:p>
        </p:txBody>
      </p:sp>
      <p:sp>
        <p:nvSpPr>
          <p:cNvPr id="5" name="Text Box 6">
            <a:extLst>
              <a:ext uri="{FF2B5EF4-FFF2-40B4-BE49-F238E27FC236}">
                <a16:creationId xmlns:a16="http://schemas.microsoft.com/office/drawing/2014/main" id="{FFBC8715-67E5-5747-83EB-FF428C7FA864}"/>
              </a:ext>
            </a:extLst>
          </p:cNvPr>
          <p:cNvSpPr txBox="1">
            <a:spLocks noChangeArrowheads="1"/>
          </p:cNvSpPr>
          <p:nvPr/>
        </p:nvSpPr>
        <p:spPr bwMode="auto">
          <a:xfrm>
            <a:off x="226086" y="5033718"/>
            <a:ext cx="8562648" cy="1569660"/>
          </a:xfrm>
          <a:prstGeom prst="rect">
            <a:avLst/>
          </a:prstGeom>
          <a:noFill/>
          <a:ln>
            <a:noFill/>
          </a:ln>
          <a:effectLst/>
        </p:spPr>
        <p:txBody>
          <a:bodyPr wrap="square">
            <a:spAutoFit/>
          </a:bodyPr>
          <a:lstStyle/>
          <a:p>
            <a:pPr eaLnBrk="1" hangingPunct="1">
              <a:spcBef>
                <a:spcPct val="20000"/>
              </a:spcBef>
            </a:pPr>
            <a:r>
              <a:rPr lang="en-US" altLang="zh-CN" dirty="0">
                <a:latin typeface="Times New Roman" panose="02020603050405020304" pitchFamily="18" charset="0"/>
                <a:ea typeface="SimHei" panose="02010609060101010101" pitchFamily="49" charset="-122"/>
                <a:cs typeface="Times New Roman" panose="02020603050405020304" pitchFamily="18" charset="0"/>
              </a:rPr>
              <a:t>    </a:t>
            </a:r>
            <a:r>
              <a:rPr lang="zh-CN" altLang="en-US" dirty="0">
                <a:latin typeface="Times New Roman" panose="02020603050405020304" pitchFamily="18" charset="0"/>
                <a:ea typeface="SimHei" panose="02010609060101010101" pitchFamily="49" charset="-122"/>
                <a:cs typeface="Times New Roman" panose="02020603050405020304" pitchFamily="18" charset="0"/>
              </a:rPr>
              <a:t>空气中，</a:t>
            </a:r>
            <a:r>
              <a:rPr lang="en-US" altLang="zh-CN" dirty="0">
                <a:latin typeface="Times New Roman" panose="02020603050405020304" pitchFamily="18" charset="0"/>
                <a:ea typeface="SimHei" panose="02010609060101010101" pitchFamily="49" charset="-122"/>
                <a:cs typeface="Times New Roman" panose="02020603050405020304" pitchFamily="18" charset="0"/>
              </a:rPr>
              <a:t>Al</a:t>
            </a:r>
            <a:r>
              <a:rPr lang="zh-CN" altLang="en-US" dirty="0">
                <a:latin typeface="Times New Roman" panose="02020603050405020304" pitchFamily="18" charset="0"/>
                <a:ea typeface="SimHei" panose="02010609060101010101" pitchFamily="49" charset="-122"/>
                <a:cs typeface="Times New Roman" panose="02020603050405020304" pitchFamily="18" charset="0"/>
              </a:rPr>
              <a:t>表面迅速形成致密的氧化膜，阻止反应继续进行。钝化的铝由于这层保护膜的存在，不溶于水、甚至不溶于酸（虽然</a:t>
            </a:r>
            <a:r>
              <a:rPr lang="en-US" altLang="zh-CN" dirty="0">
                <a:latin typeface="Times New Roman" panose="02020603050405020304" pitchFamily="18" charset="0"/>
                <a:ea typeface="SimHei" panose="02010609060101010101" pitchFamily="49" charset="-122"/>
                <a:cs typeface="Times New Roman" panose="02020603050405020304" pitchFamily="18" charset="0"/>
              </a:rPr>
              <a:t>Al</a:t>
            </a:r>
            <a:r>
              <a:rPr lang="en-US" altLang="zh-CN" baseline="30000" dirty="0">
                <a:latin typeface="Times New Roman" panose="02020603050405020304" pitchFamily="18" charset="0"/>
                <a:ea typeface="SimHei" panose="02010609060101010101" pitchFamily="49" charset="-122"/>
                <a:cs typeface="Times New Roman" panose="02020603050405020304" pitchFamily="18" charset="0"/>
              </a:rPr>
              <a:t>3+</a:t>
            </a:r>
            <a:r>
              <a:rPr lang="en-US" altLang="zh-CN" dirty="0">
                <a:latin typeface="Times New Roman" panose="02020603050405020304" pitchFamily="18" charset="0"/>
                <a:ea typeface="SimHei" panose="02010609060101010101" pitchFamily="49" charset="-122"/>
                <a:cs typeface="Times New Roman" panose="02020603050405020304" pitchFamily="18" charset="0"/>
              </a:rPr>
              <a:t>/Al</a:t>
            </a:r>
            <a:r>
              <a:rPr lang="zh-CN" altLang="en-US" dirty="0">
                <a:latin typeface="Times New Roman" panose="02020603050405020304" pitchFamily="18" charset="0"/>
                <a:ea typeface="SimHei" panose="02010609060101010101" pitchFamily="49" charset="-122"/>
                <a:cs typeface="Times New Roman" panose="02020603050405020304" pitchFamily="18" charset="0"/>
              </a:rPr>
              <a:t>：</a:t>
            </a:r>
            <a:r>
              <a:rPr lang="zh-CN" altLang="en-US" i="1" dirty="0">
                <a:latin typeface="Times New Roman" panose="02020603050405020304" pitchFamily="18" charset="0"/>
                <a:ea typeface="SimHei" panose="02010609060101010101" pitchFamily="49" charset="-122"/>
                <a:cs typeface="Times New Roman" panose="02020603050405020304" pitchFamily="18" charset="0"/>
                <a:sym typeface="Symbol" pitchFamily="2" charset="2"/>
              </a:rPr>
              <a:t></a:t>
            </a:r>
            <a:r>
              <a:rPr lang="en-US" altLang="zh-CN" baseline="-25000" dirty="0">
                <a:latin typeface="Times New Roman" panose="02020603050405020304" pitchFamily="18" charset="0"/>
                <a:ea typeface="SimHei" panose="02010609060101010101" pitchFamily="49" charset="-122"/>
                <a:cs typeface="Times New Roman" panose="02020603050405020304" pitchFamily="18" charset="0"/>
                <a:sym typeface="Symbol" pitchFamily="2" charset="2"/>
              </a:rPr>
              <a:t>A</a:t>
            </a:r>
            <a:r>
              <a:rPr lang="zh-CN" altLang="en-US" baseline="30000" dirty="0">
                <a:latin typeface="Times New Roman" panose="02020603050405020304" pitchFamily="18" charset="0"/>
                <a:ea typeface="SimHei" panose="02010609060101010101" pitchFamily="49" charset="-122"/>
                <a:cs typeface="Times New Roman" panose="02020603050405020304" pitchFamily="18" charset="0"/>
                <a:sym typeface="Symbol" pitchFamily="2" charset="2"/>
              </a:rPr>
              <a:t>ϴ</a:t>
            </a:r>
            <a:r>
              <a:rPr lang="en-US" altLang="zh-CN" baseline="30000" dirty="0">
                <a:latin typeface="Times New Roman" panose="02020603050405020304" pitchFamily="18" charset="0"/>
                <a:ea typeface="SimHei" panose="02010609060101010101" pitchFamily="49" charset="-122"/>
                <a:cs typeface="Times New Roman" panose="02020603050405020304" pitchFamily="18" charset="0"/>
                <a:sym typeface="Symbol" pitchFamily="2" charset="2"/>
              </a:rPr>
              <a:t> </a:t>
            </a:r>
            <a:r>
              <a:rPr lang="en-US" altLang="zh-CN" dirty="0">
                <a:latin typeface="Times New Roman" panose="02020603050405020304" pitchFamily="18" charset="0"/>
                <a:ea typeface="SimHei" panose="02010609060101010101" pitchFamily="49" charset="-122"/>
                <a:cs typeface="Times New Roman" panose="02020603050405020304" pitchFamily="18" charset="0"/>
                <a:sym typeface="Symbol" pitchFamily="2" charset="2"/>
              </a:rPr>
              <a:t>= -1.67V</a:t>
            </a:r>
            <a:r>
              <a:rPr lang="zh-CN" altLang="en-US" dirty="0">
                <a:latin typeface="Times New Roman" panose="02020603050405020304" pitchFamily="18" charset="0"/>
                <a:ea typeface="SimHei" panose="02010609060101010101" pitchFamily="49" charset="-122"/>
                <a:cs typeface="Times New Roman" panose="02020603050405020304" pitchFamily="18" charset="0"/>
              </a:rPr>
              <a:t>），使金属铝及铝合金得到广泛应用</a:t>
            </a:r>
            <a:r>
              <a:rPr lang="zh-CN" altLang="en-US" dirty="0">
                <a:latin typeface="Times New Roman" panose="02020603050405020304" pitchFamily="18" charset="0"/>
                <a:ea typeface="SimHei" panose="02010609060101010101" pitchFamily="49" charset="-122"/>
                <a:cs typeface="Times New Roman" panose="02020603050405020304" pitchFamily="18" charset="0"/>
                <a:sym typeface="Symbol" pitchFamily="2" charset="2"/>
              </a:rPr>
              <a:t> </a:t>
            </a:r>
            <a:r>
              <a:rPr lang="zh-CN" altLang="en-US" dirty="0">
                <a:latin typeface="Times New Roman" panose="02020603050405020304" pitchFamily="18" charset="0"/>
                <a:ea typeface="SimHei" panose="02010609060101010101" pitchFamily="49" charset="-122"/>
                <a:cs typeface="Times New Roman" panose="02020603050405020304" pitchFamily="18" charset="0"/>
              </a:rPr>
              <a:t>从日用品、装饰材料、电缆到电器等</a:t>
            </a:r>
          </a:p>
        </p:txBody>
      </p:sp>
      <p:sp>
        <p:nvSpPr>
          <p:cNvPr id="6" name="Text Box 5">
            <a:extLst>
              <a:ext uri="{FF2B5EF4-FFF2-40B4-BE49-F238E27FC236}">
                <a16:creationId xmlns:a16="http://schemas.microsoft.com/office/drawing/2014/main" id="{49D072E9-A73A-EF40-BE97-526BEFF3B7EE}"/>
              </a:ext>
            </a:extLst>
          </p:cNvPr>
          <p:cNvSpPr txBox="1">
            <a:spLocks noChangeArrowheads="1"/>
          </p:cNvSpPr>
          <p:nvPr/>
        </p:nvSpPr>
        <p:spPr bwMode="auto">
          <a:xfrm>
            <a:off x="111712" y="475905"/>
            <a:ext cx="8924784" cy="1778949"/>
          </a:xfrm>
          <a:prstGeom prst="rect">
            <a:avLst/>
          </a:prstGeom>
          <a:noFill/>
          <a:ln>
            <a:noFill/>
          </a:ln>
          <a:effectLst/>
        </p:spPr>
        <p:txBody>
          <a:bodyPr wrap="square">
            <a:spAutoFit/>
          </a:bodyPr>
          <a:lstStyle/>
          <a:p>
            <a:pPr eaLnBrk="1" hangingPunct="1">
              <a:spcBef>
                <a:spcPct val="20000"/>
              </a:spcBef>
            </a:pPr>
            <a:r>
              <a:rPr lang="zh-CN" altLang="en-US" sz="2800" dirty="0">
                <a:solidFill>
                  <a:srgbClr val="0000CC"/>
                </a:solidFill>
                <a:ea typeface="楷体_GB2312" pitchFamily="49" charset="-122"/>
              </a:rPr>
              <a:t>单质铝</a:t>
            </a:r>
          </a:p>
          <a:p>
            <a:pPr eaLnBrk="1" hangingPunct="1">
              <a:spcBef>
                <a:spcPct val="20000"/>
              </a:spcBef>
            </a:pPr>
            <a:r>
              <a:rPr lang="zh-CN" altLang="en-US" dirty="0">
                <a:ea typeface="楷体_GB2312" pitchFamily="49" charset="-122"/>
              </a:rPr>
              <a:t>物理</a:t>
            </a:r>
            <a:r>
              <a:rPr lang="zh-CN" altLang="en-US" dirty="0">
                <a:latin typeface="楷体_GB2312" pitchFamily="49" charset="-122"/>
                <a:ea typeface="楷体_GB2312" pitchFamily="49" charset="-122"/>
              </a:rPr>
              <a:t>性质 </a:t>
            </a:r>
          </a:p>
          <a:p>
            <a:pPr eaLnBrk="1" hangingPunct="1">
              <a:spcBef>
                <a:spcPct val="20000"/>
              </a:spcBef>
            </a:pPr>
            <a:r>
              <a:rPr lang="zh-CN" altLang="en-US" dirty="0">
                <a:latin typeface="楷体_GB2312" pitchFamily="49" charset="-122"/>
                <a:ea typeface="楷体_GB2312" pitchFamily="49" charset="-122"/>
              </a:rPr>
              <a:t>    铝是银白色金属，熔点</a:t>
            </a:r>
            <a:r>
              <a:rPr lang="zh-CN" altLang="en-US" dirty="0">
                <a:ea typeface="华文楷体" panose="02010600040101010101" pitchFamily="2" charset="-122"/>
              </a:rPr>
              <a:t> </a:t>
            </a:r>
            <a:r>
              <a:rPr lang="en-US" altLang="zh-CN" dirty="0">
                <a:ea typeface="华文楷体" panose="02010600040101010101" pitchFamily="2" charset="-122"/>
              </a:rPr>
              <a:t>933.5K</a:t>
            </a:r>
            <a:r>
              <a:rPr lang="zh-CN" altLang="en-US" dirty="0">
                <a:ea typeface="楷体_GB2312" pitchFamily="49" charset="-122"/>
              </a:rPr>
              <a:t>、沸点</a:t>
            </a:r>
            <a:r>
              <a:rPr lang="zh-CN" altLang="en-US" dirty="0">
                <a:ea typeface="华文楷体" panose="02010600040101010101" pitchFamily="2" charset="-122"/>
              </a:rPr>
              <a:t> </a:t>
            </a:r>
            <a:r>
              <a:rPr lang="en-US" altLang="zh-CN" dirty="0">
                <a:ea typeface="华文楷体" panose="02010600040101010101" pitchFamily="2" charset="-122"/>
              </a:rPr>
              <a:t>2740K</a:t>
            </a:r>
            <a:r>
              <a:rPr lang="zh-CN" altLang="en-US" dirty="0">
                <a:ea typeface="华文楷体" panose="02010600040101010101" pitchFamily="2" charset="-122"/>
              </a:rPr>
              <a:t>、</a:t>
            </a:r>
            <a:r>
              <a:rPr lang="zh-CN" altLang="en-US" dirty="0">
                <a:ea typeface="楷体_GB2312" pitchFamily="49" charset="-122"/>
              </a:rPr>
              <a:t>莫氏硬度</a:t>
            </a:r>
            <a:r>
              <a:rPr lang="zh-CN" altLang="en-US" dirty="0">
                <a:ea typeface="华文楷体" panose="02010600040101010101" pitchFamily="2" charset="-122"/>
              </a:rPr>
              <a:t> </a:t>
            </a:r>
            <a:r>
              <a:rPr lang="en-US" altLang="zh-CN" dirty="0">
                <a:ea typeface="华文楷体" panose="02010600040101010101" pitchFamily="2" charset="-122"/>
              </a:rPr>
              <a:t>2</a:t>
            </a:r>
            <a:r>
              <a:rPr lang="zh-CN" altLang="en-US" dirty="0">
                <a:ea typeface="华文楷体" panose="02010600040101010101" pitchFamily="2" charset="-122"/>
              </a:rPr>
              <a:t>～</a:t>
            </a:r>
            <a:r>
              <a:rPr lang="en-US" altLang="zh-CN" dirty="0">
                <a:ea typeface="华文楷体" panose="02010600040101010101" pitchFamily="2" charset="-122"/>
              </a:rPr>
              <a:t>2.9</a:t>
            </a:r>
            <a:r>
              <a:rPr lang="zh-CN" altLang="en-US" dirty="0">
                <a:ea typeface="楷体_GB2312" pitchFamily="49" charset="-122"/>
              </a:rPr>
              <a:t>、密度</a:t>
            </a:r>
            <a:r>
              <a:rPr lang="zh-CN" altLang="en-US" dirty="0">
                <a:ea typeface="华文楷体" panose="02010600040101010101" pitchFamily="2" charset="-122"/>
              </a:rPr>
              <a:t> </a:t>
            </a:r>
            <a:r>
              <a:rPr lang="en-US" altLang="zh-CN" dirty="0">
                <a:ea typeface="华文楷体" panose="02010600040101010101" pitchFamily="2" charset="-122"/>
              </a:rPr>
              <a:t>2. 702 g</a:t>
            </a:r>
            <a:r>
              <a:rPr lang="en-US" altLang="zh-CN" dirty="0">
                <a:cs typeface="Times New Roman" panose="02020603050405020304" pitchFamily="18" charset="0"/>
              </a:rPr>
              <a:t>·cm</a:t>
            </a:r>
            <a:r>
              <a:rPr lang="en-US" altLang="zh-CN" baseline="30000" dirty="0">
                <a:cs typeface="Times New Roman" panose="02020603050405020304" pitchFamily="18" charset="0"/>
              </a:rPr>
              <a:t>-3</a:t>
            </a:r>
            <a:r>
              <a:rPr lang="zh-CN" altLang="en-US" dirty="0">
                <a:ea typeface="楷体_GB2312" pitchFamily="49" charset="-122"/>
              </a:rPr>
              <a:t>，属轻金属。</a:t>
            </a:r>
            <a:endParaRPr lang="zh-CN" altLang="en-US" dirty="0">
              <a:ea typeface="华文楷体" panose="02010600040101010101" pitchFamily="2" charset="-122"/>
            </a:endParaRPr>
          </a:p>
        </p:txBody>
      </p:sp>
    </p:spTree>
    <p:extLst>
      <p:ext uri="{BB962C8B-B14F-4D97-AF65-F5344CB8AC3E}">
        <p14:creationId xmlns:p14="http://schemas.microsoft.com/office/powerpoint/2010/main" val="28571108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a:extLst>
              <a:ext uri="{FF2B5EF4-FFF2-40B4-BE49-F238E27FC236}">
                <a16:creationId xmlns:a16="http://schemas.microsoft.com/office/drawing/2014/main" id="{705FC5CE-CFD4-8247-AD91-D7545B0C89F0}"/>
              </a:ext>
            </a:extLst>
          </p:cNvPr>
          <p:cNvSpPr>
            <a:spLocks noGrp="1"/>
          </p:cNvSpPr>
          <p:nvPr>
            <p:ph type="sldNum" sz="quarter" idx="12"/>
          </p:nvPr>
        </p:nvSpPr>
        <p:spPr/>
        <p:txBody>
          <a:bodyPr/>
          <a:lstStyle/>
          <a:p>
            <a:pPr algn="l"/>
            <a:fld id="{F32996CC-1D28-6241-8C6B-4A2C005E6D1D}" type="slidenum">
              <a:rPr lang="en-US" altLang="zh-CN" smtClean="0"/>
              <a:pPr algn="l"/>
              <a:t>3</a:t>
            </a:fld>
            <a:endParaRPr lang="en-US" altLang="zh-CN"/>
          </a:p>
        </p:txBody>
      </p:sp>
      <p:sp>
        <p:nvSpPr>
          <p:cNvPr id="39" name="Rectangle 4">
            <a:extLst>
              <a:ext uri="{FF2B5EF4-FFF2-40B4-BE49-F238E27FC236}">
                <a16:creationId xmlns:a16="http://schemas.microsoft.com/office/drawing/2014/main" id="{50DF6252-976E-0349-ACFF-226062E5EE0F}"/>
              </a:ext>
            </a:extLst>
          </p:cNvPr>
          <p:cNvSpPr>
            <a:spLocks noChangeArrowheads="1"/>
          </p:cNvSpPr>
          <p:nvPr/>
        </p:nvSpPr>
        <p:spPr bwMode="auto">
          <a:xfrm>
            <a:off x="1690547" y="179510"/>
            <a:ext cx="63373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dirty="0">
                <a:solidFill>
                  <a:srgbClr val="C00000"/>
                </a:solidFill>
                <a:ea typeface="黑体" panose="02010609060101010101" pitchFamily="49" charset="-122"/>
              </a:rPr>
              <a:t>11.3</a:t>
            </a:r>
            <a:r>
              <a:rPr lang="zh-CN" altLang="en-US" dirty="0">
                <a:solidFill>
                  <a:srgbClr val="C00000"/>
                </a:solidFill>
                <a:ea typeface="黑体" panose="02010609060101010101" pitchFamily="49" charset="-122"/>
              </a:rPr>
              <a:t>  </a:t>
            </a:r>
            <a:r>
              <a:rPr lang="en-US" altLang="zh-CN" dirty="0">
                <a:solidFill>
                  <a:srgbClr val="C00000"/>
                </a:solidFill>
                <a:ea typeface="黑体" panose="02010609060101010101" pitchFamily="49" charset="-122"/>
              </a:rPr>
              <a:t>p </a:t>
            </a:r>
            <a:r>
              <a:rPr lang="zh-CN" altLang="en-US" dirty="0">
                <a:solidFill>
                  <a:srgbClr val="C00000"/>
                </a:solidFill>
                <a:ea typeface="黑体" panose="02010609060101010101" pitchFamily="49" charset="-122"/>
              </a:rPr>
              <a:t>区元素特性</a:t>
            </a:r>
            <a:endParaRPr lang="en-US" altLang="zh-CN" dirty="0">
              <a:solidFill>
                <a:srgbClr val="C00000"/>
              </a:solidFill>
              <a:ea typeface="黑体" panose="02010609060101010101" pitchFamily="49" charset="-122"/>
            </a:endParaRPr>
          </a:p>
        </p:txBody>
      </p:sp>
      <p:sp>
        <p:nvSpPr>
          <p:cNvPr id="40" name="矩形 39">
            <a:extLst>
              <a:ext uri="{FF2B5EF4-FFF2-40B4-BE49-F238E27FC236}">
                <a16:creationId xmlns:a16="http://schemas.microsoft.com/office/drawing/2014/main" id="{369767F5-5842-9A45-90DE-B4EED676CE18}"/>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pic>
        <p:nvPicPr>
          <p:cNvPr id="2050" name="Picture 2">
            <a:extLst>
              <a:ext uri="{FF2B5EF4-FFF2-40B4-BE49-F238E27FC236}">
                <a16:creationId xmlns:a16="http://schemas.microsoft.com/office/drawing/2014/main" id="{A475207B-5AE0-A511-FB7E-70BE51996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5717" y="1093786"/>
            <a:ext cx="8626763" cy="558343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4" name="圆角矩形 3">
            <a:extLst>
              <a:ext uri="{FF2B5EF4-FFF2-40B4-BE49-F238E27FC236}">
                <a16:creationId xmlns:a16="http://schemas.microsoft.com/office/drawing/2014/main" id="{9D7B3507-47A3-33E1-CE4E-5A36A3F45EEE}"/>
              </a:ext>
            </a:extLst>
          </p:cNvPr>
          <p:cNvSpPr/>
          <p:nvPr/>
        </p:nvSpPr>
        <p:spPr>
          <a:xfrm>
            <a:off x="5868144" y="1268760"/>
            <a:ext cx="2520280" cy="3600400"/>
          </a:xfrm>
          <a:prstGeom prst="roundRect">
            <a:avLst/>
          </a:prstGeom>
          <a:noFill/>
          <a:ln w="381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3247978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21C7C63-0364-AB4A-9C86-58C743A08CAE}"/>
              </a:ext>
            </a:extLst>
          </p:cNvPr>
          <p:cNvSpPr>
            <a:spLocks noGrp="1"/>
          </p:cNvSpPr>
          <p:nvPr>
            <p:ph type="sldNum" sz="quarter" idx="12"/>
          </p:nvPr>
        </p:nvSpPr>
        <p:spPr/>
        <p:txBody>
          <a:bodyPr/>
          <a:lstStyle/>
          <a:p>
            <a:fld id="{F32996CC-1D28-6241-8C6B-4A2C005E6D1D}" type="slidenum">
              <a:rPr lang="en-US" altLang="zh-CN" smtClean="0"/>
              <a:pPr/>
              <a:t>30</a:t>
            </a:fld>
            <a:endParaRPr lang="en-US" altLang="zh-CN"/>
          </a:p>
        </p:txBody>
      </p:sp>
      <p:grpSp>
        <p:nvGrpSpPr>
          <p:cNvPr id="4" name="Group 10">
            <a:extLst>
              <a:ext uri="{FF2B5EF4-FFF2-40B4-BE49-F238E27FC236}">
                <a16:creationId xmlns:a16="http://schemas.microsoft.com/office/drawing/2014/main" id="{1C14F787-BFE3-A043-A07D-D4BB40C0DEAE}"/>
              </a:ext>
            </a:extLst>
          </p:cNvPr>
          <p:cNvGrpSpPr>
            <a:grpSpLocks/>
          </p:cNvGrpSpPr>
          <p:nvPr/>
        </p:nvGrpSpPr>
        <p:grpSpPr bwMode="auto">
          <a:xfrm>
            <a:off x="3707111" y="1628800"/>
            <a:ext cx="4043362" cy="1587500"/>
            <a:chOff x="2064" y="935"/>
            <a:chExt cx="2547" cy="1000"/>
          </a:xfrm>
          <a:solidFill>
            <a:schemeClr val="accent6">
              <a:lumMod val="60000"/>
              <a:lumOff val="40000"/>
            </a:schemeClr>
          </a:solidFill>
        </p:grpSpPr>
        <p:sp>
          <p:nvSpPr>
            <p:cNvPr id="5" name="Text Box 11">
              <a:extLst>
                <a:ext uri="{FF2B5EF4-FFF2-40B4-BE49-F238E27FC236}">
                  <a16:creationId xmlns:a16="http://schemas.microsoft.com/office/drawing/2014/main" id="{496F3DD2-1B45-EC42-AE0F-1BF68FCE246F}"/>
                </a:ext>
              </a:extLst>
            </p:cNvPr>
            <p:cNvSpPr txBox="1">
              <a:spLocks noChangeArrowheads="1"/>
            </p:cNvSpPr>
            <p:nvPr/>
          </p:nvSpPr>
          <p:spPr bwMode="auto">
            <a:xfrm>
              <a:off x="2064" y="935"/>
              <a:ext cx="2547" cy="3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t>  AlCl</a:t>
              </a:r>
              <a:r>
                <a:rPr lang="en-US" altLang="zh-CN" sz="3200" baseline="-25000"/>
                <a:t>3</a:t>
              </a:r>
              <a:r>
                <a:rPr lang="en-US" altLang="zh-CN" sz="3200"/>
                <a:t> </a:t>
              </a:r>
              <a:r>
                <a:rPr lang="zh-CN" altLang="en-US" sz="3200"/>
                <a:t>、</a:t>
              </a:r>
              <a:r>
                <a:rPr lang="en-US" altLang="zh-CN" sz="3200"/>
                <a:t>AlBr</a:t>
              </a:r>
              <a:r>
                <a:rPr lang="en-US" altLang="zh-CN" sz="3200" baseline="-25000"/>
                <a:t>3</a:t>
              </a:r>
              <a:r>
                <a:rPr lang="zh-CN" altLang="en-US" sz="3200"/>
                <a:t>、</a:t>
              </a:r>
              <a:r>
                <a:rPr lang="en-US" altLang="zh-CN" sz="3200"/>
                <a:t>AlI</a:t>
              </a:r>
              <a:r>
                <a:rPr lang="en-US" altLang="zh-CN" sz="3200" baseline="-25000"/>
                <a:t>3</a:t>
              </a:r>
              <a:r>
                <a:rPr lang="en-US" altLang="zh-CN" sz="3200"/>
                <a:t> </a:t>
              </a:r>
            </a:p>
          </p:txBody>
        </p:sp>
        <p:sp>
          <p:nvSpPr>
            <p:cNvPr id="6" name="Text Box 12">
              <a:extLst>
                <a:ext uri="{FF2B5EF4-FFF2-40B4-BE49-F238E27FC236}">
                  <a16:creationId xmlns:a16="http://schemas.microsoft.com/office/drawing/2014/main" id="{A5A6BDA4-1AF1-7B40-9F58-A58F385FBAFF}"/>
                </a:ext>
              </a:extLst>
            </p:cNvPr>
            <p:cNvSpPr txBox="1">
              <a:spLocks noChangeArrowheads="1"/>
            </p:cNvSpPr>
            <p:nvPr/>
          </p:nvSpPr>
          <p:spPr bwMode="auto">
            <a:xfrm>
              <a:off x="2608" y="1570"/>
              <a:ext cx="1531" cy="3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dirty="0">
                  <a:ea typeface="楷体_GB2312" pitchFamily="49" charset="-122"/>
                </a:rPr>
                <a:t>极性共价化合物</a:t>
              </a:r>
              <a:r>
                <a:rPr lang="zh-CN" altLang="en-US" sz="3200" dirty="0"/>
                <a:t> </a:t>
              </a:r>
            </a:p>
          </p:txBody>
        </p:sp>
        <p:sp>
          <p:nvSpPr>
            <p:cNvPr id="7" name="AutoShape 13">
              <a:extLst>
                <a:ext uri="{FF2B5EF4-FFF2-40B4-BE49-F238E27FC236}">
                  <a16:creationId xmlns:a16="http://schemas.microsoft.com/office/drawing/2014/main" id="{1F9EDFF4-5509-C54A-9E7E-C50D908A7B5B}"/>
                </a:ext>
              </a:extLst>
            </p:cNvPr>
            <p:cNvSpPr>
              <a:spLocks/>
            </p:cNvSpPr>
            <p:nvPr/>
          </p:nvSpPr>
          <p:spPr bwMode="auto">
            <a:xfrm rot="16200000">
              <a:off x="3243" y="391"/>
              <a:ext cx="272" cy="2086"/>
            </a:xfrm>
            <a:prstGeom prst="leftBrace">
              <a:avLst>
                <a:gd name="adj1" fmla="val 63909"/>
                <a:gd name="adj2" fmla="val 50000"/>
              </a:avLst>
            </a:prstGeom>
            <a:grpFill/>
            <a:ln w="38100">
              <a:solidFill>
                <a:srgbClr val="FF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 name="Group 14">
            <a:extLst>
              <a:ext uri="{FF2B5EF4-FFF2-40B4-BE49-F238E27FC236}">
                <a16:creationId xmlns:a16="http://schemas.microsoft.com/office/drawing/2014/main" id="{7E9D0B35-9505-9641-9E24-FC8800B8772E}"/>
              </a:ext>
            </a:extLst>
          </p:cNvPr>
          <p:cNvGrpSpPr>
            <a:grpSpLocks/>
          </p:cNvGrpSpPr>
          <p:nvPr/>
        </p:nvGrpSpPr>
        <p:grpSpPr bwMode="auto">
          <a:xfrm>
            <a:off x="1403648" y="1628800"/>
            <a:ext cx="1920875" cy="1560512"/>
            <a:chOff x="385" y="935"/>
            <a:chExt cx="1210" cy="983"/>
          </a:xfrm>
          <a:solidFill>
            <a:schemeClr val="accent6">
              <a:lumMod val="60000"/>
              <a:lumOff val="40000"/>
            </a:schemeClr>
          </a:solidFill>
        </p:grpSpPr>
        <p:sp>
          <p:nvSpPr>
            <p:cNvPr id="9" name="Text Box 15">
              <a:extLst>
                <a:ext uri="{FF2B5EF4-FFF2-40B4-BE49-F238E27FC236}">
                  <a16:creationId xmlns:a16="http://schemas.microsoft.com/office/drawing/2014/main" id="{E965FF4B-43EF-BC43-BAF0-C99712E0246D}"/>
                </a:ext>
              </a:extLst>
            </p:cNvPr>
            <p:cNvSpPr txBox="1">
              <a:spLocks noChangeArrowheads="1"/>
            </p:cNvSpPr>
            <p:nvPr/>
          </p:nvSpPr>
          <p:spPr bwMode="auto">
            <a:xfrm>
              <a:off x="521" y="935"/>
              <a:ext cx="740" cy="3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3200"/>
                <a:t> AlF</a:t>
              </a:r>
              <a:r>
                <a:rPr lang="en-US" altLang="zh-CN" sz="3200" baseline="-25000"/>
                <a:t>3</a:t>
              </a:r>
              <a:r>
                <a:rPr lang="en-US" altLang="zh-CN" sz="3200"/>
                <a:t> </a:t>
              </a:r>
            </a:p>
          </p:txBody>
        </p:sp>
        <p:sp>
          <p:nvSpPr>
            <p:cNvPr id="10" name="Text Box 16">
              <a:extLst>
                <a:ext uri="{FF2B5EF4-FFF2-40B4-BE49-F238E27FC236}">
                  <a16:creationId xmlns:a16="http://schemas.microsoft.com/office/drawing/2014/main" id="{E339C849-B3F3-D641-A460-DDA53C0AAFC0}"/>
                </a:ext>
              </a:extLst>
            </p:cNvPr>
            <p:cNvSpPr txBox="1">
              <a:spLocks noChangeArrowheads="1"/>
            </p:cNvSpPr>
            <p:nvPr/>
          </p:nvSpPr>
          <p:spPr bwMode="auto">
            <a:xfrm>
              <a:off x="385" y="1553"/>
              <a:ext cx="1210" cy="365"/>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latin typeface="楷体_GB2312" pitchFamily="49" charset="-122"/>
                  <a:ea typeface="楷体_GB2312" pitchFamily="49" charset="-122"/>
                </a:rPr>
                <a:t>离子化合物</a:t>
              </a:r>
              <a:r>
                <a:rPr lang="zh-CN" altLang="en-US" sz="3200">
                  <a:latin typeface="楷体_GB2312" pitchFamily="49" charset="-122"/>
                  <a:ea typeface="楷体_GB2312" pitchFamily="49" charset="-122"/>
                </a:rPr>
                <a:t> </a:t>
              </a:r>
            </a:p>
          </p:txBody>
        </p:sp>
      </p:grpSp>
      <p:sp>
        <p:nvSpPr>
          <p:cNvPr id="11" name="Text Box 17">
            <a:extLst>
              <a:ext uri="{FF2B5EF4-FFF2-40B4-BE49-F238E27FC236}">
                <a16:creationId xmlns:a16="http://schemas.microsoft.com/office/drawing/2014/main" id="{FC985E11-CC0E-7C48-81DB-557E0C2B4F2F}"/>
              </a:ext>
            </a:extLst>
          </p:cNvPr>
          <p:cNvSpPr txBox="1">
            <a:spLocks noChangeArrowheads="1"/>
          </p:cNvSpPr>
          <p:nvPr/>
        </p:nvSpPr>
        <p:spPr bwMode="auto">
          <a:xfrm>
            <a:off x="418307" y="3886653"/>
            <a:ext cx="8207896" cy="2086725"/>
          </a:xfrm>
          <a:prstGeom prst="rect">
            <a:avLst/>
          </a:prstGeom>
          <a:noFill/>
          <a:ln>
            <a:noFill/>
          </a:ln>
          <a:effectLst/>
        </p:spPr>
        <p:txBody>
          <a:bodyPr wrap="square">
            <a:spAutoFit/>
          </a:bodyPr>
          <a:lstStyle/>
          <a:p>
            <a:pPr>
              <a:spcBef>
                <a:spcPct val="20000"/>
              </a:spcBef>
            </a:pPr>
            <a:r>
              <a:rPr lang="en-US" altLang="zh-CN" dirty="0">
                <a:latin typeface="Times New Roman" panose="02020603050405020304" pitchFamily="18" charset="0"/>
                <a:ea typeface="SimHei" panose="02010609060101010101" pitchFamily="49" charset="-122"/>
                <a:cs typeface="Times New Roman" panose="02020603050405020304" pitchFamily="18" charset="0"/>
              </a:rPr>
              <a:t>    </a:t>
            </a:r>
            <a:r>
              <a:rPr lang="zh-CN" altLang="en-US" dirty="0">
                <a:latin typeface="Times New Roman" panose="02020603050405020304" pitchFamily="18" charset="0"/>
                <a:ea typeface="SimHei" panose="02010609060101010101" pitchFamily="49" charset="-122"/>
                <a:cs typeface="Times New Roman" panose="02020603050405020304" pitchFamily="18" charset="0"/>
              </a:rPr>
              <a:t>在</a:t>
            </a:r>
            <a:r>
              <a:rPr lang="en-US" altLang="zh-CN" dirty="0">
                <a:latin typeface="Times New Roman" panose="02020603050405020304" pitchFamily="18" charset="0"/>
                <a:ea typeface="SimHei" panose="02010609060101010101" pitchFamily="49" charset="-122"/>
                <a:cs typeface="Times New Roman" panose="02020603050405020304" pitchFamily="18" charset="0"/>
              </a:rPr>
              <a:t>AlF</a:t>
            </a:r>
            <a:r>
              <a:rPr lang="en-US" altLang="zh-CN" baseline="-25000" dirty="0">
                <a:latin typeface="Times New Roman" panose="02020603050405020304" pitchFamily="18" charset="0"/>
                <a:ea typeface="SimHei" panose="02010609060101010101" pitchFamily="49" charset="-122"/>
                <a:cs typeface="Times New Roman" panose="02020603050405020304" pitchFamily="18" charset="0"/>
              </a:rPr>
              <a:t>3</a:t>
            </a:r>
            <a:r>
              <a:rPr lang="zh-CN" altLang="en-US" dirty="0">
                <a:latin typeface="Times New Roman" panose="02020603050405020304" pitchFamily="18" charset="0"/>
                <a:ea typeface="SimHei" panose="02010609060101010101" pitchFamily="49" charset="-122"/>
                <a:cs typeface="Times New Roman" panose="02020603050405020304" pitchFamily="18" charset="0"/>
              </a:rPr>
              <a:t>晶体中，</a:t>
            </a:r>
            <a:r>
              <a:rPr lang="en-US" altLang="zh-CN" dirty="0">
                <a:latin typeface="Times New Roman" panose="02020603050405020304" pitchFamily="18" charset="0"/>
                <a:ea typeface="SimHei" panose="02010609060101010101" pitchFamily="49" charset="-122"/>
                <a:cs typeface="Times New Roman" panose="02020603050405020304" pitchFamily="18" charset="0"/>
              </a:rPr>
              <a:t>Al</a:t>
            </a:r>
            <a:r>
              <a:rPr lang="zh-CN" altLang="en-US" dirty="0">
                <a:latin typeface="Times New Roman" panose="02020603050405020304" pitchFamily="18" charset="0"/>
                <a:ea typeface="SimHei" panose="02010609060101010101" pitchFamily="49" charset="-122"/>
                <a:cs typeface="Times New Roman" panose="02020603050405020304" pitchFamily="18" charset="0"/>
              </a:rPr>
              <a:t>是六配位的，在</a:t>
            </a:r>
            <a:r>
              <a:rPr lang="en-US" altLang="zh-CN" dirty="0">
                <a:latin typeface="Times New Roman" panose="02020603050405020304" pitchFamily="18" charset="0"/>
                <a:ea typeface="SimHei" panose="02010609060101010101" pitchFamily="49" charset="-122"/>
                <a:cs typeface="Times New Roman" panose="02020603050405020304" pitchFamily="18" charset="0"/>
              </a:rPr>
              <a:t>1564K</a:t>
            </a:r>
            <a:r>
              <a:rPr lang="zh-CN" altLang="en-US" dirty="0">
                <a:latin typeface="Times New Roman" panose="02020603050405020304" pitchFamily="18" charset="0"/>
                <a:ea typeface="SimHei" panose="02010609060101010101" pitchFamily="49" charset="-122"/>
                <a:cs typeface="Times New Roman" panose="02020603050405020304" pitchFamily="18" charset="0"/>
              </a:rPr>
              <a:t>下升华得到单分子</a:t>
            </a:r>
            <a:r>
              <a:rPr lang="en-US" altLang="zh-CN" dirty="0">
                <a:latin typeface="Times New Roman" panose="02020603050405020304" pitchFamily="18" charset="0"/>
                <a:ea typeface="SimHei" panose="02010609060101010101" pitchFamily="49" charset="-122"/>
                <a:cs typeface="Times New Roman" panose="02020603050405020304" pitchFamily="18" charset="0"/>
              </a:rPr>
              <a:t>AlF</a:t>
            </a:r>
            <a:r>
              <a:rPr lang="en-US" altLang="zh-CN" baseline="-25000" dirty="0">
                <a:latin typeface="Times New Roman" panose="02020603050405020304" pitchFamily="18" charset="0"/>
                <a:ea typeface="SimHei" panose="02010609060101010101" pitchFamily="49" charset="-122"/>
                <a:cs typeface="Times New Roman" panose="02020603050405020304" pitchFamily="18" charset="0"/>
              </a:rPr>
              <a:t>3</a:t>
            </a:r>
            <a:r>
              <a:rPr lang="en-US" altLang="zh-CN" dirty="0">
                <a:latin typeface="Times New Roman" panose="02020603050405020304" pitchFamily="18" charset="0"/>
                <a:ea typeface="SimHei" panose="02010609060101010101" pitchFamily="49" charset="-122"/>
                <a:cs typeface="Times New Roman" panose="02020603050405020304" pitchFamily="18" charset="0"/>
              </a:rPr>
              <a:t> </a:t>
            </a:r>
            <a:r>
              <a:rPr lang="zh-CN" altLang="en-US" dirty="0">
                <a:latin typeface="Times New Roman" panose="02020603050405020304" pitchFamily="18" charset="0"/>
                <a:ea typeface="SimHei" panose="02010609060101010101" pitchFamily="49" charset="-122"/>
                <a:cs typeface="Times New Roman" panose="02020603050405020304" pitchFamily="18" charset="0"/>
              </a:rPr>
              <a:t>。</a:t>
            </a:r>
          </a:p>
          <a:p>
            <a:pPr>
              <a:spcBef>
                <a:spcPct val="20000"/>
              </a:spcBef>
            </a:pPr>
            <a:r>
              <a:rPr lang="zh-CN" altLang="en-US" dirty="0">
                <a:latin typeface="Times New Roman" panose="02020603050405020304" pitchFamily="18" charset="0"/>
                <a:ea typeface="SimHei" panose="02010609060101010101" pitchFamily="49" charset="-122"/>
                <a:cs typeface="Times New Roman" panose="02020603050405020304" pitchFamily="18" charset="0"/>
              </a:rPr>
              <a:t>    而铝的其它卤化物基本上是分子晶体，在气相或非极性溶剂中以二聚体（</a:t>
            </a:r>
            <a:r>
              <a:rPr lang="en-US" altLang="zh-CN" dirty="0">
                <a:latin typeface="Times New Roman" panose="02020603050405020304" pitchFamily="18" charset="0"/>
                <a:ea typeface="SimHei" panose="02010609060101010101" pitchFamily="49" charset="-122"/>
                <a:cs typeface="Times New Roman" panose="02020603050405020304" pitchFamily="18" charset="0"/>
              </a:rPr>
              <a:t>Al</a:t>
            </a:r>
            <a:r>
              <a:rPr lang="en-US" altLang="zh-CN" baseline="-25000" dirty="0">
                <a:latin typeface="Times New Roman" panose="02020603050405020304" pitchFamily="18" charset="0"/>
                <a:ea typeface="SimHei" panose="02010609060101010101" pitchFamily="49" charset="-122"/>
                <a:cs typeface="Times New Roman" panose="02020603050405020304" pitchFamily="18" charset="0"/>
              </a:rPr>
              <a:t>2</a:t>
            </a:r>
            <a:r>
              <a:rPr lang="en-US" altLang="zh-CN" dirty="0">
                <a:latin typeface="Times New Roman" panose="02020603050405020304" pitchFamily="18" charset="0"/>
                <a:ea typeface="SimHei" panose="02010609060101010101" pitchFamily="49" charset="-122"/>
                <a:cs typeface="Times New Roman" panose="02020603050405020304" pitchFamily="18" charset="0"/>
              </a:rPr>
              <a:t>Cl</a:t>
            </a:r>
            <a:r>
              <a:rPr lang="en-US" altLang="zh-CN" baseline="-25000" dirty="0">
                <a:latin typeface="Times New Roman" panose="02020603050405020304" pitchFamily="18" charset="0"/>
                <a:ea typeface="SimHei" panose="02010609060101010101" pitchFamily="49" charset="-122"/>
                <a:cs typeface="Times New Roman" panose="02020603050405020304" pitchFamily="18" charset="0"/>
              </a:rPr>
              <a:t>6</a:t>
            </a:r>
            <a:r>
              <a:rPr lang="zh-CN" altLang="en-US" dirty="0">
                <a:latin typeface="Times New Roman" panose="02020603050405020304" pitchFamily="18" charset="0"/>
                <a:ea typeface="SimHei" panose="02010609060101010101" pitchFamily="49" charset="-122"/>
                <a:cs typeface="Times New Roman" panose="02020603050405020304" pitchFamily="18" charset="0"/>
              </a:rPr>
              <a:t>、 </a:t>
            </a:r>
            <a:r>
              <a:rPr lang="en-US" altLang="zh-CN" dirty="0">
                <a:latin typeface="Times New Roman" panose="02020603050405020304" pitchFamily="18" charset="0"/>
                <a:ea typeface="SimHei" panose="02010609060101010101" pitchFamily="49" charset="-122"/>
                <a:cs typeface="Times New Roman" panose="02020603050405020304" pitchFamily="18" charset="0"/>
              </a:rPr>
              <a:t>Al</a:t>
            </a:r>
            <a:r>
              <a:rPr lang="en-US" altLang="zh-CN" baseline="-25000" dirty="0">
                <a:latin typeface="Times New Roman" panose="02020603050405020304" pitchFamily="18" charset="0"/>
                <a:ea typeface="SimHei" panose="02010609060101010101" pitchFamily="49" charset="-122"/>
                <a:cs typeface="Times New Roman" panose="02020603050405020304" pitchFamily="18" charset="0"/>
              </a:rPr>
              <a:t>2</a:t>
            </a:r>
            <a:r>
              <a:rPr lang="en-US" altLang="zh-CN" dirty="0">
                <a:latin typeface="Times New Roman" panose="02020603050405020304" pitchFamily="18" charset="0"/>
                <a:ea typeface="SimHei" panose="02010609060101010101" pitchFamily="49" charset="-122"/>
                <a:cs typeface="Times New Roman" panose="02020603050405020304" pitchFamily="18" charset="0"/>
              </a:rPr>
              <a:t>Br</a:t>
            </a:r>
            <a:r>
              <a:rPr lang="en-US" altLang="zh-CN" baseline="-25000" dirty="0">
                <a:latin typeface="Times New Roman" panose="02020603050405020304" pitchFamily="18" charset="0"/>
                <a:ea typeface="SimHei" panose="02010609060101010101" pitchFamily="49" charset="-122"/>
                <a:cs typeface="Times New Roman" panose="02020603050405020304" pitchFamily="18" charset="0"/>
              </a:rPr>
              <a:t>6</a:t>
            </a:r>
            <a:r>
              <a:rPr lang="en-US" altLang="zh-CN" dirty="0">
                <a:latin typeface="Times New Roman" panose="02020603050405020304" pitchFamily="18" charset="0"/>
                <a:ea typeface="SimHei" panose="02010609060101010101" pitchFamily="49" charset="-122"/>
                <a:cs typeface="Times New Roman" panose="02020603050405020304" pitchFamily="18" charset="0"/>
              </a:rPr>
              <a:t> </a:t>
            </a:r>
            <a:r>
              <a:rPr lang="zh-CN" altLang="en-US" dirty="0">
                <a:latin typeface="Times New Roman" panose="02020603050405020304" pitchFamily="18" charset="0"/>
                <a:ea typeface="SimHei" panose="02010609060101010101" pitchFamily="49" charset="-122"/>
                <a:cs typeface="Times New Roman" panose="02020603050405020304" pitchFamily="18" charset="0"/>
              </a:rPr>
              <a:t>、 </a:t>
            </a:r>
            <a:r>
              <a:rPr lang="en-US" altLang="zh-CN" dirty="0">
                <a:latin typeface="Times New Roman" panose="02020603050405020304" pitchFamily="18" charset="0"/>
                <a:ea typeface="SimHei" panose="02010609060101010101" pitchFamily="49" charset="-122"/>
                <a:cs typeface="Times New Roman" panose="02020603050405020304" pitchFamily="18" charset="0"/>
              </a:rPr>
              <a:t>Al</a:t>
            </a:r>
            <a:r>
              <a:rPr lang="en-US" altLang="zh-CN" baseline="-25000" dirty="0">
                <a:latin typeface="Times New Roman" panose="02020603050405020304" pitchFamily="18" charset="0"/>
                <a:ea typeface="SimHei" panose="02010609060101010101" pitchFamily="49" charset="-122"/>
                <a:cs typeface="Times New Roman" panose="02020603050405020304" pitchFamily="18" charset="0"/>
              </a:rPr>
              <a:t>2</a:t>
            </a:r>
            <a:r>
              <a:rPr lang="en-US" altLang="zh-CN" dirty="0">
                <a:latin typeface="Times New Roman" panose="02020603050405020304" pitchFamily="18" charset="0"/>
                <a:ea typeface="SimHei" panose="02010609060101010101" pitchFamily="49" charset="-122"/>
                <a:cs typeface="Times New Roman" panose="02020603050405020304" pitchFamily="18" charset="0"/>
              </a:rPr>
              <a:t>I</a:t>
            </a:r>
            <a:r>
              <a:rPr lang="en-US" altLang="zh-CN" baseline="-25000" dirty="0">
                <a:latin typeface="Times New Roman" panose="02020603050405020304" pitchFamily="18" charset="0"/>
                <a:ea typeface="SimHei" panose="02010609060101010101" pitchFamily="49" charset="-122"/>
                <a:cs typeface="Times New Roman" panose="02020603050405020304" pitchFamily="18" charset="0"/>
              </a:rPr>
              <a:t>6</a:t>
            </a:r>
            <a:r>
              <a:rPr lang="en-US" altLang="zh-CN" dirty="0">
                <a:latin typeface="Times New Roman" panose="02020603050405020304" pitchFamily="18" charset="0"/>
                <a:ea typeface="SimHei" panose="02010609060101010101" pitchFamily="49" charset="-122"/>
                <a:cs typeface="Times New Roman" panose="02020603050405020304" pitchFamily="18" charset="0"/>
              </a:rPr>
              <a:t> </a:t>
            </a:r>
            <a:r>
              <a:rPr lang="zh-CN" altLang="en-US" dirty="0">
                <a:latin typeface="Times New Roman" panose="02020603050405020304" pitchFamily="18" charset="0"/>
                <a:ea typeface="SimHei" panose="02010609060101010101" pitchFamily="49" charset="-122"/>
                <a:cs typeface="Times New Roman" panose="02020603050405020304" pitchFamily="18" charset="0"/>
              </a:rPr>
              <a:t>）形式存在，是四配位化合物。</a:t>
            </a:r>
          </a:p>
        </p:txBody>
      </p:sp>
      <p:sp>
        <p:nvSpPr>
          <p:cNvPr id="12" name="矩形 11">
            <a:extLst>
              <a:ext uri="{FF2B5EF4-FFF2-40B4-BE49-F238E27FC236}">
                <a16:creationId xmlns:a16="http://schemas.microsoft.com/office/drawing/2014/main" id="{9BFA9151-113C-3B4B-973D-3BC48E587BDD}"/>
              </a:ext>
            </a:extLst>
          </p:cNvPr>
          <p:cNvSpPr/>
          <p:nvPr/>
        </p:nvSpPr>
        <p:spPr bwMode="auto">
          <a:xfrm>
            <a:off x="1" y="811552"/>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defPPr>
              <a:defRPr lang="zh-CN"/>
            </a:defPPr>
            <a:lvl1pPr algn="l" rtl="0" fontAlgn="base">
              <a:spcBef>
                <a:spcPct val="0"/>
              </a:spcBef>
              <a:spcAft>
                <a:spcPct val="0"/>
              </a:spcAft>
              <a:defRPr kumimoji="1" sz="2400" kern="1200">
                <a:solidFill>
                  <a:schemeClr val="tx1"/>
                </a:solidFill>
                <a:latin typeface="Times New Roman" charset="0"/>
                <a:ea typeface="黑体" charset="0"/>
                <a:cs typeface="+mn-cs"/>
              </a:defRPr>
            </a:lvl1pPr>
            <a:lvl2pPr marL="457200" algn="l" rtl="0" fontAlgn="base">
              <a:spcBef>
                <a:spcPct val="0"/>
              </a:spcBef>
              <a:spcAft>
                <a:spcPct val="0"/>
              </a:spcAft>
              <a:defRPr kumimoji="1" sz="2400" kern="1200">
                <a:solidFill>
                  <a:schemeClr val="tx1"/>
                </a:solidFill>
                <a:latin typeface="Times New Roman" charset="0"/>
                <a:ea typeface="黑体" charset="0"/>
                <a:cs typeface="+mn-cs"/>
              </a:defRPr>
            </a:lvl2pPr>
            <a:lvl3pPr marL="914400" algn="l" rtl="0" fontAlgn="base">
              <a:spcBef>
                <a:spcPct val="0"/>
              </a:spcBef>
              <a:spcAft>
                <a:spcPct val="0"/>
              </a:spcAft>
              <a:defRPr kumimoji="1" sz="2400" kern="1200">
                <a:solidFill>
                  <a:schemeClr val="tx1"/>
                </a:solidFill>
                <a:latin typeface="Times New Roman" charset="0"/>
                <a:ea typeface="黑体" charset="0"/>
                <a:cs typeface="+mn-cs"/>
              </a:defRPr>
            </a:lvl3pPr>
            <a:lvl4pPr marL="1371600" algn="l" rtl="0" fontAlgn="base">
              <a:spcBef>
                <a:spcPct val="0"/>
              </a:spcBef>
              <a:spcAft>
                <a:spcPct val="0"/>
              </a:spcAft>
              <a:defRPr kumimoji="1" sz="2400" kern="1200">
                <a:solidFill>
                  <a:schemeClr val="tx1"/>
                </a:solidFill>
                <a:latin typeface="Times New Roman" charset="0"/>
                <a:ea typeface="黑体" charset="0"/>
                <a:cs typeface="+mn-cs"/>
              </a:defRPr>
            </a:lvl4pPr>
            <a:lvl5pPr marL="1828800" algn="l" rtl="0" fontAlgn="base">
              <a:spcBef>
                <a:spcPct val="0"/>
              </a:spcBef>
              <a:spcAft>
                <a:spcPct val="0"/>
              </a:spcAft>
              <a:defRPr kumimoji="1" sz="2400" kern="1200">
                <a:solidFill>
                  <a:schemeClr val="tx1"/>
                </a:solidFill>
                <a:latin typeface="Times New Roman" charset="0"/>
                <a:ea typeface="黑体" charset="0"/>
                <a:cs typeface="+mn-cs"/>
              </a:defRPr>
            </a:lvl5pPr>
            <a:lvl6pPr marL="2286000" algn="l" defTabSz="914400" rtl="0" eaLnBrk="1" latinLnBrk="0" hangingPunct="1">
              <a:defRPr kumimoji="1" sz="2400" kern="1200">
                <a:solidFill>
                  <a:schemeClr val="tx1"/>
                </a:solidFill>
                <a:latin typeface="Times New Roman" charset="0"/>
                <a:ea typeface="黑体" charset="0"/>
                <a:cs typeface="+mn-cs"/>
              </a:defRPr>
            </a:lvl6pPr>
            <a:lvl7pPr marL="2743200" algn="l" defTabSz="914400" rtl="0" eaLnBrk="1" latinLnBrk="0" hangingPunct="1">
              <a:defRPr kumimoji="1" sz="2400" kern="1200">
                <a:solidFill>
                  <a:schemeClr val="tx1"/>
                </a:solidFill>
                <a:latin typeface="Times New Roman" charset="0"/>
                <a:ea typeface="黑体" charset="0"/>
                <a:cs typeface="+mn-cs"/>
              </a:defRPr>
            </a:lvl7pPr>
            <a:lvl8pPr marL="3200400" algn="l" defTabSz="914400" rtl="0" eaLnBrk="1" latinLnBrk="0" hangingPunct="1">
              <a:defRPr kumimoji="1" sz="2400" kern="1200">
                <a:solidFill>
                  <a:schemeClr val="tx1"/>
                </a:solidFill>
                <a:latin typeface="Times New Roman" charset="0"/>
                <a:ea typeface="黑体" charset="0"/>
                <a:cs typeface="+mn-cs"/>
              </a:defRPr>
            </a:lvl8pPr>
            <a:lvl9pPr marL="3657600" algn="l" defTabSz="914400" rtl="0" eaLnBrk="1" latinLnBrk="0" hangingPunct="1">
              <a:defRPr kumimoji="1" sz="2400" kern="1200">
                <a:solidFill>
                  <a:schemeClr val="tx1"/>
                </a:solidFill>
                <a:latin typeface="Times New Roman" charset="0"/>
                <a:ea typeface="黑体" charset="0"/>
                <a:cs typeface="+mn-cs"/>
              </a:defRPr>
            </a:lvl9pPr>
          </a:lstStyle>
          <a:p>
            <a:endParaRPr lang="zh-CN" altLang="en-US">
              <a:solidFill>
                <a:srgbClr val="000000"/>
              </a:solidFill>
            </a:endParaRPr>
          </a:p>
        </p:txBody>
      </p:sp>
      <p:sp>
        <p:nvSpPr>
          <p:cNvPr id="14" name="Rectangle 3">
            <a:extLst>
              <a:ext uri="{FF2B5EF4-FFF2-40B4-BE49-F238E27FC236}">
                <a16:creationId xmlns:a16="http://schemas.microsoft.com/office/drawing/2014/main" id="{E141EA54-F983-6C4C-A87C-D4C9B4CB2111}"/>
              </a:ext>
            </a:extLst>
          </p:cNvPr>
          <p:cNvSpPr txBox="1">
            <a:spLocks noChangeArrowheads="1"/>
          </p:cNvSpPr>
          <p:nvPr/>
        </p:nvSpPr>
        <p:spPr>
          <a:xfrm>
            <a:off x="2267744" y="131677"/>
            <a:ext cx="4882662" cy="6008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kumimoji="0" lang="zh-CN" altLang="en-US" sz="3200" dirty="0">
                <a:solidFill>
                  <a:srgbClr val="C00000"/>
                </a:solidFill>
                <a:latin typeface="SimHei" panose="02010609060101010101" pitchFamily="49" charset="-122"/>
                <a:ea typeface="SimHei" panose="02010609060101010101" pitchFamily="49" charset="-122"/>
              </a:rPr>
              <a:t>铝的卤化物</a:t>
            </a:r>
          </a:p>
        </p:txBody>
      </p:sp>
    </p:spTree>
    <p:extLst>
      <p:ext uri="{BB962C8B-B14F-4D97-AF65-F5344CB8AC3E}">
        <p14:creationId xmlns:p14="http://schemas.microsoft.com/office/powerpoint/2010/main" val="13019418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A0DDF29-3E1A-9D4A-A74F-80A96C683DF7}"/>
              </a:ext>
            </a:extLst>
          </p:cNvPr>
          <p:cNvSpPr>
            <a:spLocks noGrp="1"/>
          </p:cNvSpPr>
          <p:nvPr>
            <p:ph type="sldNum" sz="quarter" idx="12"/>
          </p:nvPr>
        </p:nvSpPr>
        <p:spPr/>
        <p:txBody>
          <a:bodyPr/>
          <a:lstStyle/>
          <a:p>
            <a:fld id="{F32996CC-1D28-6241-8C6B-4A2C005E6D1D}" type="slidenum">
              <a:rPr lang="en-US" altLang="zh-CN" smtClean="0"/>
              <a:pPr/>
              <a:t>31</a:t>
            </a:fld>
            <a:endParaRPr lang="en-US" altLang="zh-CN"/>
          </a:p>
        </p:txBody>
      </p:sp>
      <p:sp>
        <p:nvSpPr>
          <p:cNvPr id="3" name="Text Box 4">
            <a:extLst>
              <a:ext uri="{FF2B5EF4-FFF2-40B4-BE49-F238E27FC236}">
                <a16:creationId xmlns:a16="http://schemas.microsoft.com/office/drawing/2014/main" id="{FC0B3C00-8D33-6342-BB72-772CBECE9732}"/>
              </a:ext>
            </a:extLst>
          </p:cNvPr>
          <p:cNvSpPr txBox="1">
            <a:spLocks noChangeArrowheads="1"/>
          </p:cNvSpPr>
          <p:nvPr/>
        </p:nvSpPr>
        <p:spPr bwMode="auto">
          <a:xfrm>
            <a:off x="288032" y="1135149"/>
            <a:ext cx="8748464" cy="1227195"/>
          </a:xfrm>
          <a:prstGeom prst="rect">
            <a:avLst/>
          </a:prstGeom>
          <a:noFill/>
          <a:ln>
            <a:noFill/>
          </a:ln>
          <a:effectLst/>
        </p:spPr>
        <p:txBody>
          <a:bodyPr wrap="square">
            <a:spAutoFit/>
          </a:bodyPr>
          <a:lstStyle/>
          <a:p>
            <a:pPr eaLnBrk="1" hangingPunct="1">
              <a:lnSpc>
                <a:spcPct val="150000"/>
              </a:lnSpc>
              <a:spcBef>
                <a:spcPct val="20000"/>
              </a:spcBef>
            </a:pPr>
            <a:r>
              <a:rPr lang="en-US" altLang="zh-CN" sz="2800" b="1" dirty="0">
                <a:solidFill>
                  <a:srgbClr val="0000FF"/>
                </a:solidFill>
                <a:ea typeface="楷体_GB2312" pitchFamily="49" charset="-122"/>
                <a:sym typeface="Symbol" pitchFamily="2" charset="2"/>
              </a:rPr>
              <a:t>AlCl</a:t>
            </a:r>
            <a:r>
              <a:rPr lang="en-US" altLang="zh-CN" sz="2800" b="1" baseline="-25000" dirty="0">
                <a:solidFill>
                  <a:srgbClr val="0000FF"/>
                </a:solidFill>
                <a:ea typeface="楷体_GB2312" pitchFamily="49" charset="-122"/>
                <a:sym typeface="Symbol" pitchFamily="2" charset="2"/>
              </a:rPr>
              <a:t>3</a:t>
            </a:r>
            <a:r>
              <a:rPr lang="en-US" altLang="zh-CN" sz="2800" b="1" baseline="-25000" dirty="0">
                <a:ea typeface="楷体_GB2312" pitchFamily="49" charset="-122"/>
                <a:sym typeface="Symbol" pitchFamily="2" charset="2"/>
              </a:rPr>
              <a:t> </a:t>
            </a:r>
            <a:r>
              <a:rPr lang="en-US" altLang="zh-CN" dirty="0">
                <a:ea typeface="楷体_GB2312" pitchFamily="49" charset="-122"/>
                <a:sym typeface="Symbol" pitchFamily="2" charset="2"/>
              </a:rPr>
              <a:t> </a:t>
            </a:r>
            <a:r>
              <a:rPr lang="zh-CN" altLang="en-US" dirty="0">
                <a:ea typeface="楷体_GB2312" pitchFamily="49" charset="-122"/>
                <a:sym typeface="Symbol" pitchFamily="2" charset="2"/>
              </a:rPr>
              <a:t>共价型白色晶体，水溶液因水解而呈酸性。晶体</a:t>
            </a:r>
            <a:r>
              <a:rPr lang="en-US" altLang="zh-CN" dirty="0">
                <a:ea typeface="楷体_GB2312" pitchFamily="49" charset="-122"/>
                <a:sym typeface="Symbol" pitchFamily="2" charset="2"/>
              </a:rPr>
              <a:t>180℃</a:t>
            </a:r>
            <a:r>
              <a:rPr lang="zh-CN" altLang="en-US" dirty="0">
                <a:ea typeface="楷体_GB2312" pitchFamily="49" charset="-122"/>
                <a:sym typeface="Symbol" pitchFamily="2" charset="2"/>
              </a:rPr>
              <a:t> 升华， 蒸气中存在二聚的</a:t>
            </a:r>
            <a:r>
              <a:rPr lang="en-US" altLang="en-US" dirty="0">
                <a:ea typeface="楷体_GB2312" pitchFamily="49" charset="-122"/>
                <a:sym typeface="Symbol" pitchFamily="2" charset="2"/>
              </a:rPr>
              <a:t>Al</a:t>
            </a:r>
            <a:r>
              <a:rPr lang="en-US" altLang="en-US" baseline="-25000" dirty="0">
                <a:ea typeface="楷体_GB2312" pitchFamily="49" charset="-122"/>
                <a:sym typeface="Symbol" pitchFamily="2" charset="2"/>
              </a:rPr>
              <a:t>2</a:t>
            </a:r>
            <a:r>
              <a:rPr lang="en-US" altLang="en-US" dirty="0">
                <a:ea typeface="楷体_GB2312" pitchFamily="49" charset="-122"/>
                <a:sym typeface="Symbol" pitchFamily="2" charset="2"/>
              </a:rPr>
              <a:t>Cl</a:t>
            </a:r>
            <a:r>
              <a:rPr lang="en-US" altLang="en-US" baseline="-25000" dirty="0">
                <a:ea typeface="楷体_GB2312" pitchFamily="49" charset="-122"/>
                <a:sym typeface="Symbol" pitchFamily="2" charset="2"/>
              </a:rPr>
              <a:t>6</a:t>
            </a:r>
            <a:r>
              <a:rPr lang="zh-CN" altLang="en-US" dirty="0">
                <a:ea typeface="楷体_GB2312" pitchFamily="49" charset="-122"/>
                <a:sym typeface="Symbol" pitchFamily="2" charset="2"/>
              </a:rPr>
              <a:t>分子，</a:t>
            </a:r>
            <a:r>
              <a:rPr lang="en-US" altLang="zh-CN" dirty="0">
                <a:ea typeface="楷体_GB2312" pitchFamily="49" charset="-122"/>
                <a:sym typeface="Symbol" pitchFamily="2" charset="2"/>
              </a:rPr>
              <a:t>800℃</a:t>
            </a:r>
            <a:r>
              <a:rPr lang="zh-CN" altLang="en-US" dirty="0">
                <a:ea typeface="楷体_GB2312" pitchFamily="49" charset="-122"/>
                <a:sym typeface="Symbol" pitchFamily="2" charset="2"/>
              </a:rPr>
              <a:t>分解为单体</a:t>
            </a:r>
            <a:r>
              <a:rPr lang="en-US" altLang="zh-CN" dirty="0">
                <a:ea typeface="楷体_GB2312" pitchFamily="49" charset="-122"/>
                <a:sym typeface="Symbol" pitchFamily="2" charset="2"/>
              </a:rPr>
              <a:t>AlCl</a:t>
            </a:r>
            <a:r>
              <a:rPr lang="en-US" altLang="zh-CN" baseline="-25000" dirty="0">
                <a:ea typeface="楷体_GB2312" pitchFamily="49" charset="-122"/>
                <a:sym typeface="Symbol" pitchFamily="2" charset="2"/>
              </a:rPr>
              <a:t>3</a:t>
            </a:r>
            <a:endParaRPr lang="zh-CN" altLang="en-US" dirty="0">
              <a:ea typeface="楷体_GB2312" pitchFamily="49" charset="-122"/>
              <a:sym typeface="Symbol" pitchFamily="2" charset="2"/>
            </a:endParaRPr>
          </a:p>
        </p:txBody>
      </p:sp>
      <p:grpSp>
        <p:nvGrpSpPr>
          <p:cNvPr id="4" name="Group 11">
            <a:extLst>
              <a:ext uri="{FF2B5EF4-FFF2-40B4-BE49-F238E27FC236}">
                <a16:creationId xmlns:a16="http://schemas.microsoft.com/office/drawing/2014/main" id="{1DE28A57-4EB3-204C-8815-F7517D7D2F62}"/>
              </a:ext>
            </a:extLst>
          </p:cNvPr>
          <p:cNvGrpSpPr>
            <a:grpSpLocks/>
          </p:cNvGrpSpPr>
          <p:nvPr/>
        </p:nvGrpSpPr>
        <p:grpSpPr bwMode="auto">
          <a:xfrm>
            <a:off x="539750" y="2564484"/>
            <a:ext cx="3635375" cy="2305050"/>
            <a:chOff x="340" y="1661"/>
            <a:chExt cx="2290" cy="1452"/>
          </a:xfrm>
          <a:noFill/>
        </p:grpSpPr>
        <p:pic>
          <p:nvPicPr>
            <p:cNvPr id="5" name="FeCl3-1.avi">
              <a:hlinkClick r:id="" action="ppaction://media"/>
              <a:extLst>
                <a:ext uri="{FF2B5EF4-FFF2-40B4-BE49-F238E27FC236}">
                  <a16:creationId xmlns:a16="http://schemas.microsoft.com/office/drawing/2014/main" id="{653ADC09-7B76-9741-BBF4-4284ECCBFD6B}"/>
                </a:ext>
              </a:extLst>
            </p:cNvPr>
            <p:cNvPicPr>
              <a:picLocks noRot="1" noChangeAspect="1" noChangeArrowheads="1"/>
            </p:cNvPicPr>
            <p:nvPr>
              <a:videoFile r:link="rId2"/>
              <p:extLst>
                <p:ext uri="{DAA4B4D4-6D71-4841-9C94-3DE7FCFB9230}">
                  <p14:media xmlns:p14="http://schemas.microsoft.com/office/powerpoint/2010/main" r:link="rId1"/>
                </p:ext>
              </p:extLst>
            </p:nvPr>
          </p:nvPicPr>
          <p:blipFill>
            <a:blip r:embed="rId4">
              <a:extLst>
                <a:ext uri="{28A0092B-C50C-407E-A947-70E740481C1C}">
                  <a14:useLocalDpi xmlns:a14="http://schemas.microsoft.com/office/drawing/2010/main" val="0"/>
                </a:ext>
              </a:extLst>
            </a:blip>
            <a:srcRect/>
            <a:stretch>
              <a:fillRect/>
            </a:stretch>
          </p:blipFill>
          <p:spPr bwMode="auto">
            <a:xfrm>
              <a:off x="340" y="1661"/>
              <a:ext cx="2290" cy="1452"/>
            </a:xfrm>
            <a:prstGeom prst="rect">
              <a:avLst/>
            </a:prstGeom>
            <a:grpFill/>
          </p:spPr>
        </p:pic>
        <p:sp>
          <p:nvSpPr>
            <p:cNvPr id="6" name="Text Box 13">
              <a:extLst>
                <a:ext uri="{FF2B5EF4-FFF2-40B4-BE49-F238E27FC236}">
                  <a16:creationId xmlns:a16="http://schemas.microsoft.com/office/drawing/2014/main" id="{E94D9B68-CEB4-BD47-8672-5223DFB6CD3D}"/>
                </a:ext>
              </a:extLst>
            </p:cNvPr>
            <p:cNvSpPr txBox="1">
              <a:spLocks noChangeArrowheads="1"/>
            </p:cNvSpPr>
            <p:nvPr/>
          </p:nvSpPr>
          <p:spPr bwMode="auto">
            <a:xfrm>
              <a:off x="793" y="2840"/>
              <a:ext cx="1000" cy="252"/>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en-US" altLang="zh-CN" sz="2000">
                  <a:solidFill>
                    <a:srgbClr val="FF3399"/>
                  </a:solidFill>
                  <a:sym typeface="Symbol" pitchFamily="2" charset="2"/>
                </a:rPr>
                <a:t>3c-4</a:t>
              </a:r>
              <a:r>
                <a:rPr kumimoji="0" lang="en-US" altLang="zh-CN" sz="2000" i="1">
                  <a:solidFill>
                    <a:srgbClr val="FF3399"/>
                  </a:solidFill>
                  <a:sym typeface="Symbol" pitchFamily="2" charset="2"/>
                </a:rPr>
                <a:t>e</a:t>
              </a:r>
              <a:r>
                <a:rPr kumimoji="0" lang="en-US" altLang="zh-CN" sz="2000">
                  <a:solidFill>
                    <a:srgbClr val="FF3399"/>
                  </a:solidFill>
                  <a:sym typeface="Symbol" pitchFamily="2" charset="2"/>
                </a:rPr>
                <a:t> </a:t>
              </a:r>
              <a:r>
                <a:rPr kumimoji="0" lang="zh-CN" altLang="en-US" sz="2000">
                  <a:solidFill>
                    <a:srgbClr val="FF3399"/>
                  </a:solidFill>
                  <a:ea typeface="楷体_GB2312" pitchFamily="49" charset="-122"/>
                  <a:sym typeface="Symbol" pitchFamily="2" charset="2"/>
                </a:rPr>
                <a:t>氯桥键</a:t>
              </a:r>
            </a:p>
          </p:txBody>
        </p:sp>
      </p:grpSp>
      <p:grpSp>
        <p:nvGrpSpPr>
          <p:cNvPr id="7" name="Group 23">
            <a:extLst>
              <a:ext uri="{FF2B5EF4-FFF2-40B4-BE49-F238E27FC236}">
                <a16:creationId xmlns:a16="http://schemas.microsoft.com/office/drawing/2014/main" id="{3B3626C4-075C-774C-9995-62E2318948BD}"/>
              </a:ext>
            </a:extLst>
          </p:cNvPr>
          <p:cNvGrpSpPr>
            <a:grpSpLocks/>
          </p:cNvGrpSpPr>
          <p:nvPr/>
        </p:nvGrpSpPr>
        <p:grpSpPr bwMode="auto">
          <a:xfrm>
            <a:off x="4643438" y="2564483"/>
            <a:ext cx="3744912" cy="2324100"/>
            <a:chOff x="2925" y="1661"/>
            <a:chExt cx="2359" cy="1464"/>
          </a:xfrm>
          <a:noFill/>
        </p:grpSpPr>
        <p:grpSp>
          <p:nvGrpSpPr>
            <p:cNvPr id="8" name="Group 24">
              <a:extLst>
                <a:ext uri="{FF2B5EF4-FFF2-40B4-BE49-F238E27FC236}">
                  <a16:creationId xmlns:a16="http://schemas.microsoft.com/office/drawing/2014/main" id="{51C9450F-890D-D94A-B272-0F709E3F8097}"/>
                </a:ext>
              </a:extLst>
            </p:cNvPr>
            <p:cNvGrpSpPr>
              <a:grpSpLocks/>
            </p:cNvGrpSpPr>
            <p:nvPr/>
          </p:nvGrpSpPr>
          <p:grpSpPr bwMode="auto">
            <a:xfrm>
              <a:off x="2925" y="1661"/>
              <a:ext cx="2359" cy="1464"/>
              <a:chOff x="2925" y="1661"/>
              <a:chExt cx="2359" cy="1464"/>
            </a:xfrm>
            <a:grpFill/>
          </p:grpSpPr>
          <p:graphicFrame>
            <p:nvGraphicFramePr>
              <p:cNvPr id="11" name="Object 25">
                <a:extLst>
                  <a:ext uri="{FF2B5EF4-FFF2-40B4-BE49-F238E27FC236}">
                    <a16:creationId xmlns:a16="http://schemas.microsoft.com/office/drawing/2014/main" id="{D47A0BF1-5E82-B643-A17A-B3C322C0EA3D}"/>
                  </a:ext>
                </a:extLst>
              </p:cNvPr>
              <p:cNvGraphicFramePr>
                <a:graphicFrameLocks noChangeAspect="1"/>
              </p:cNvGraphicFramePr>
              <p:nvPr/>
            </p:nvGraphicFramePr>
            <p:xfrm>
              <a:off x="2925" y="1661"/>
              <a:ext cx="2359" cy="1464"/>
            </p:xfrm>
            <a:graphic>
              <a:graphicData uri="http://schemas.openxmlformats.org/presentationml/2006/ole">
                <mc:AlternateContent xmlns:mc="http://schemas.openxmlformats.org/markup-compatibility/2006">
                  <mc:Choice xmlns:v="urn:schemas-microsoft-com:vml" Requires="v">
                    <p:oleObj name="Photo Editor 照片" r:id="rId5" imgW="2330450" imgH="1549400" progId="MSPhotoEd.3">
                      <p:embed/>
                    </p:oleObj>
                  </mc:Choice>
                  <mc:Fallback>
                    <p:oleObj name="Photo Editor 照片" r:id="rId5" imgW="2330450" imgH="1549400" progId="MSPhotoEd.3">
                      <p:embed/>
                      <p:pic>
                        <p:nvPicPr>
                          <p:cNvPr id="201753" name="Object 25">
                            <a:extLst>
                              <a:ext uri="{FF2B5EF4-FFF2-40B4-BE49-F238E27FC236}">
                                <a16:creationId xmlns:a16="http://schemas.microsoft.com/office/drawing/2014/main" id="{BE482668-582F-1B4D-8EE7-5F3FBEDE28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5" y="1661"/>
                            <a:ext cx="2359" cy="1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 name="Object 26">
                <a:extLst>
                  <a:ext uri="{FF2B5EF4-FFF2-40B4-BE49-F238E27FC236}">
                    <a16:creationId xmlns:a16="http://schemas.microsoft.com/office/drawing/2014/main" id="{85A0DD2C-0879-6341-AC35-E7C1D90BC945}"/>
                  </a:ext>
                </a:extLst>
              </p:cNvPr>
              <p:cNvGraphicFramePr>
                <a:graphicFrameLocks noChangeAspect="1"/>
              </p:cNvGraphicFramePr>
              <p:nvPr/>
            </p:nvGraphicFramePr>
            <p:xfrm>
              <a:off x="3721" y="2251"/>
              <a:ext cx="174" cy="316"/>
            </p:xfrm>
            <a:graphic>
              <a:graphicData uri="http://schemas.openxmlformats.org/presentationml/2006/ole">
                <mc:AlternateContent xmlns:mc="http://schemas.openxmlformats.org/markup-compatibility/2006">
                  <mc:Choice xmlns:v="urn:schemas-microsoft-com:vml" Requires="v">
                    <p:oleObj name="Document" r:id="rId7" imgW="3479800" imgH="8407400" progId="ChemWindow.Document">
                      <p:embed/>
                    </p:oleObj>
                  </mc:Choice>
                  <mc:Fallback>
                    <p:oleObj name="Document" r:id="rId7" imgW="3479800" imgH="8407400" progId="ChemWindow.Document">
                      <p:embed/>
                      <p:pic>
                        <p:nvPicPr>
                          <p:cNvPr id="201754" name="Object 26">
                            <a:extLst>
                              <a:ext uri="{FF2B5EF4-FFF2-40B4-BE49-F238E27FC236}">
                                <a16:creationId xmlns:a16="http://schemas.microsoft.com/office/drawing/2014/main" id="{36322429-E0A3-C747-A7B3-9DD4796D592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21" y="2251"/>
                            <a:ext cx="174" cy="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Text Box 27">
                <a:extLst>
                  <a:ext uri="{FF2B5EF4-FFF2-40B4-BE49-F238E27FC236}">
                    <a16:creationId xmlns:a16="http://schemas.microsoft.com/office/drawing/2014/main" id="{7AF46EC6-E885-6E46-A4A4-74518CF2E14E}"/>
                  </a:ext>
                </a:extLst>
              </p:cNvPr>
              <p:cNvSpPr txBox="1">
                <a:spLocks noChangeArrowheads="1"/>
              </p:cNvSpPr>
              <p:nvPr/>
            </p:nvSpPr>
            <p:spPr bwMode="auto">
              <a:xfrm>
                <a:off x="3878" y="2296"/>
                <a:ext cx="307" cy="23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a:solidFill>
                      <a:srgbClr val="FF3300"/>
                    </a:solidFill>
                  </a:rPr>
                  <a:t>74</a:t>
                </a:r>
                <a:r>
                  <a:rPr lang="en-US" altLang="zh-CN" sz="1800">
                    <a:solidFill>
                      <a:srgbClr val="FF3300"/>
                    </a:solidFill>
                    <a:cs typeface="Times New Roman" panose="02020603050405020304" pitchFamily="18" charset="0"/>
                  </a:rPr>
                  <a:t>º</a:t>
                </a:r>
                <a:endParaRPr lang="en-US" altLang="zh-CN" sz="1800">
                  <a:solidFill>
                    <a:srgbClr val="FF3300"/>
                  </a:solidFill>
                </a:endParaRPr>
              </a:p>
            </p:txBody>
          </p:sp>
          <p:sp>
            <p:nvSpPr>
              <p:cNvPr id="14" name="Line 28">
                <a:extLst>
                  <a:ext uri="{FF2B5EF4-FFF2-40B4-BE49-F238E27FC236}">
                    <a16:creationId xmlns:a16="http://schemas.microsoft.com/office/drawing/2014/main" id="{DFD0F890-B52B-5A43-8C09-3B56CE32B8FB}"/>
                  </a:ext>
                </a:extLst>
              </p:cNvPr>
              <p:cNvSpPr>
                <a:spLocks noChangeShapeType="1"/>
              </p:cNvSpPr>
              <p:nvPr/>
            </p:nvSpPr>
            <p:spPr bwMode="auto">
              <a:xfrm flipH="1" flipV="1">
                <a:off x="4830" y="2342"/>
                <a:ext cx="137" cy="362"/>
              </a:xfrm>
              <a:prstGeom prst="line">
                <a:avLst/>
              </a:prstGeom>
              <a:grpFill/>
              <a:ln w="38100">
                <a:solidFill>
                  <a:srgbClr val="FF0000"/>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sp>
            <p:nvSpPr>
              <p:cNvPr id="15" name="Text Box 29">
                <a:extLst>
                  <a:ext uri="{FF2B5EF4-FFF2-40B4-BE49-F238E27FC236}">
                    <a16:creationId xmlns:a16="http://schemas.microsoft.com/office/drawing/2014/main" id="{FD0F69B7-238E-6A44-924F-267AEA495599}"/>
                  </a:ext>
                </a:extLst>
              </p:cNvPr>
              <p:cNvSpPr txBox="1">
                <a:spLocks noChangeArrowheads="1"/>
              </p:cNvSpPr>
              <p:nvPr/>
            </p:nvSpPr>
            <p:spPr bwMode="auto">
              <a:xfrm>
                <a:off x="4740" y="2659"/>
                <a:ext cx="374" cy="23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a:solidFill>
                      <a:srgbClr val="FF3300"/>
                    </a:solidFill>
                  </a:rPr>
                  <a:t>118</a:t>
                </a:r>
                <a:r>
                  <a:rPr lang="en-US" altLang="zh-CN" sz="1800">
                    <a:solidFill>
                      <a:srgbClr val="FF3300"/>
                    </a:solidFill>
                    <a:cs typeface="Times New Roman" panose="02020603050405020304" pitchFamily="18" charset="0"/>
                  </a:rPr>
                  <a:t>º</a:t>
                </a:r>
                <a:endParaRPr lang="en-US" altLang="zh-CN" sz="1800">
                  <a:solidFill>
                    <a:srgbClr val="FF3300"/>
                  </a:solidFill>
                </a:endParaRPr>
              </a:p>
            </p:txBody>
          </p:sp>
          <p:sp>
            <p:nvSpPr>
              <p:cNvPr id="16" name="Text Box 30">
                <a:extLst>
                  <a:ext uri="{FF2B5EF4-FFF2-40B4-BE49-F238E27FC236}">
                    <a16:creationId xmlns:a16="http://schemas.microsoft.com/office/drawing/2014/main" id="{E6109051-C27A-BC42-B9EF-3E38DDE1EDC5}"/>
                  </a:ext>
                </a:extLst>
              </p:cNvPr>
              <p:cNvSpPr txBox="1">
                <a:spLocks noChangeArrowheads="1"/>
              </p:cNvSpPr>
              <p:nvPr/>
            </p:nvSpPr>
            <p:spPr bwMode="auto">
              <a:xfrm rot="2434842">
                <a:off x="4270" y="1897"/>
                <a:ext cx="520" cy="23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a:solidFill>
                      <a:srgbClr val="FF3300"/>
                    </a:solidFill>
                  </a:rPr>
                  <a:t>221pm</a:t>
                </a:r>
              </a:p>
            </p:txBody>
          </p:sp>
          <p:sp>
            <p:nvSpPr>
              <p:cNvPr id="17" name="Text Box 31">
                <a:extLst>
                  <a:ext uri="{FF2B5EF4-FFF2-40B4-BE49-F238E27FC236}">
                    <a16:creationId xmlns:a16="http://schemas.microsoft.com/office/drawing/2014/main" id="{4A68FFDD-6148-174B-AE64-A82B14740C4E}"/>
                  </a:ext>
                </a:extLst>
              </p:cNvPr>
              <p:cNvSpPr txBox="1">
                <a:spLocks noChangeArrowheads="1"/>
              </p:cNvSpPr>
              <p:nvPr/>
            </p:nvSpPr>
            <p:spPr bwMode="auto">
              <a:xfrm rot="754205">
                <a:off x="3136" y="1988"/>
                <a:ext cx="520" cy="233"/>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a:solidFill>
                      <a:srgbClr val="FF3300"/>
                    </a:solidFill>
                  </a:rPr>
                  <a:t>206pm</a:t>
                </a:r>
              </a:p>
            </p:txBody>
          </p:sp>
        </p:grpSp>
        <p:sp>
          <p:nvSpPr>
            <p:cNvPr id="9" name="Text Box 32">
              <a:extLst>
                <a:ext uri="{FF2B5EF4-FFF2-40B4-BE49-F238E27FC236}">
                  <a16:creationId xmlns:a16="http://schemas.microsoft.com/office/drawing/2014/main" id="{85F39ED7-6AA8-9341-8940-DC9D405D8CA2}"/>
                </a:ext>
              </a:extLst>
            </p:cNvPr>
            <p:cNvSpPr txBox="1">
              <a:spLocks noChangeArrowheads="1"/>
            </p:cNvSpPr>
            <p:nvPr/>
          </p:nvSpPr>
          <p:spPr bwMode="auto">
            <a:xfrm>
              <a:off x="3379" y="2750"/>
              <a:ext cx="386" cy="29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i="1">
                  <a:solidFill>
                    <a:srgbClr val="0000FF"/>
                  </a:solidFill>
                </a:rPr>
                <a:t>sp</a:t>
              </a:r>
              <a:r>
                <a:rPr lang="en-US" altLang="zh-CN" i="1" baseline="30000">
                  <a:solidFill>
                    <a:srgbClr val="0000FF"/>
                  </a:solidFill>
                </a:rPr>
                <a:t>3</a:t>
              </a:r>
              <a:r>
                <a:rPr lang="en-US" altLang="zh-CN" sz="2000" baseline="30000"/>
                <a:t> </a:t>
              </a:r>
            </a:p>
          </p:txBody>
        </p:sp>
        <p:sp>
          <p:nvSpPr>
            <p:cNvPr id="10" name="Line 33">
              <a:extLst>
                <a:ext uri="{FF2B5EF4-FFF2-40B4-BE49-F238E27FC236}">
                  <a16:creationId xmlns:a16="http://schemas.microsoft.com/office/drawing/2014/main" id="{0A07E606-310E-4A4C-8CAC-AF3FB83D7ECF}"/>
                </a:ext>
              </a:extLst>
            </p:cNvPr>
            <p:cNvSpPr>
              <a:spLocks noChangeShapeType="1"/>
            </p:cNvSpPr>
            <p:nvPr/>
          </p:nvSpPr>
          <p:spPr bwMode="auto">
            <a:xfrm flipV="1">
              <a:off x="3560" y="2568"/>
              <a:ext cx="0" cy="272"/>
            </a:xfrm>
            <a:prstGeom prst="line">
              <a:avLst/>
            </a:prstGeom>
            <a:grpFill/>
            <a:ln w="38100">
              <a:solidFill>
                <a:srgbClr val="0000FF"/>
              </a:solidFill>
              <a:round/>
              <a:headEn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000"/>
            </a:p>
          </p:txBody>
        </p:sp>
      </p:grpSp>
      <p:sp>
        <p:nvSpPr>
          <p:cNvPr id="18" name="AutoShape 34">
            <a:extLst>
              <a:ext uri="{FF2B5EF4-FFF2-40B4-BE49-F238E27FC236}">
                <a16:creationId xmlns:a16="http://schemas.microsoft.com/office/drawing/2014/main" id="{E99F3564-B40F-4247-B2B2-63C4149D666F}"/>
              </a:ext>
            </a:extLst>
          </p:cNvPr>
          <p:cNvSpPr>
            <a:spLocks noChangeArrowheads="1"/>
          </p:cNvSpPr>
          <p:nvPr/>
        </p:nvSpPr>
        <p:spPr bwMode="auto">
          <a:xfrm>
            <a:off x="1547813" y="5228308"/>
            <a:ext cx="3457575" cy="1143000"/>
          </a:xfrm>
          <a:prstGeom prst="wedgeRoundRectCallout">
            <a:avLst>
              <a:gd name="adj1" fmla="val 39028"/>
              <a:gd name="adj2" fmla="val -103056"/>
              <a:gd name="adj3" fmla="val 16667"/>
            </a:avLst>
          </a:prstGeom>
          <a:noFill/>
          <a:ln>
            <a:noFill/>
          </a:ln>
          <a:effectLst/>
        </p:spPr>
        <p:txBody>
          <a:bodyPr wrap="none" anchor="ctr"/>
          <a:lstStyle/>
          <a:p>
            <a:r>
              <a:rPr lang="zh-CN" altLang="en-US" sz="2800" dirty="0">
                <a:latin typeface="楷体_GB2312" pitchFamily="49" charset="-122"/>
                <a:ea typeface="楷体_GB2312" pitchFamily="49" charset="-122"/>
                <a:sym typeface="Symbol" pitchFamily="2" charset="2"/>
              </a:rPr>
              <a:t>请与</a:t>
            </a:r>
            <a:r>
              <a:rPr lang="en-US" altLang="zh-CN" sz="2800" dirty="0">
                <a:sym typeface="Symbol" pitchFamily="2" charset="2"/>
              </a:rPr>
              <a:t>B</a:t>
            </a:r>
            <a:r>
              <a:rPr lang="en-US" altLang="zh-CN" sz="2800" baseline="-25000" dirty="0">
                <a:sym typeface="Symbol" pitchFamily="2" charset="2"/>
              </a:rPr>
              <a:t>2</a:t>
            </a:r>
            <a:r>
              <a:rPr lang="en-US" altLang="zh-CN" sz="2800" dirty="0">
                <a:sym typeface="Symbol" pitchFamily="2" charset="2"/>
              </a:rPr>
              <a:t>H</a:t>
            </a:r>
            <a:r>
              <a:rPr lang="en-US" altLang="zh-CN" sz="2800" baseline="-25000" dirty="0">
                <a:sym typeface="Symbol" pitchFamily="2" charset="2"/>
              </a:rPr>
              <a:t>6</a:t>
            </a:r>
            <a:r>
              <a:rPr lang="zh-CN" altLang="en-US" sz="2800" dirty="0">
                <a:latin typeface="楷体_GB2312" pitchFamily="49" charset="-122"/>
                <a:ea typeface="楷体_GB2312" pitchFamily="49" charset="-122"/>
                <a:sym typeface="Symbol" pitchFamily="2" charset="2"/>
              </a:rPr>
              <a:t>结构比较</a:t>
            </a:r>
            <a:r>
              <a:rPr lang="zh-CN" altLang="en-US" sz="2800" dirty="0">
                <a:latin typeface="宋体" panose="02010600030101010101" pitchFamily="2" charset="-122"/>
                <a:sym typeface="Symbol" pitchFamily="2" charset="2"/>
              </a:rPr>
              <a:t> </a:t>
            </a:r>
          </a:p>
        </p:txBody>
      </p:sp>
      <p:sp>
        <p:nvSpPr>
          <p:cNvPr id="19" name="矩形 18">
            <a:extLst>
              <a:ext uri="{FF2B5EF4-FFF2-40B4-BE49-F238E27FC236}">
                <a16:creationId xmlns:a16="http://schemas.microsoft.com/office/drawing/2014/main" id="{2ED87BDF-9017-0E41-A29A-84AC3C718488}"/>
              </a:ext>
            </a:extLst>
          </p:cNvPr>
          <p:cNvSpPr/>
          <p:nvPr/>
        </p:nvSpPr>
        <p:spPr bwMode="auto">
          <a:xfrm>
            <a:off x="1" y="811552"/>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defPPr>
              <a:defRPr lang="zh-CN"/>
            </a:defPPr>
            <a:lvl1pPr algn="l" rtl="0" fontAlgn="base">
              <a:spcBef>
                <a:spcPct val="0"/>
              </a:spcBef>
              <a:spcAft>
                <a:spcPct val="0"/>
              </a:spcAft>
              <a:defRPr kumimoji="1" sz="2400" kern="1200">
                <a:solidFill>
                  <a:schemeClr val="tx1"/>
                </a:solidFill>
                <a:latin typeface="Times New Roman" charset="0"/>
                <a:ea typeface="黑体" charset="0"/>
                <a:cs typeface="+mn-cs"/>
              </a:defRPr>
            </a:lvl1pPr>
            <a:lvl2pPr marL="457200" algn="l" rtl="0" fontAlgn="base">
              <a:spcBef>
                <a:spcPct val="0"/>
              </a:spcBef>
              <a:spcAft>
                <a:spcPct val="0"/>
              </a:spcAft>
              <a:defRPr kumimoji="1" sz="2400" kern="1200">
                <a:solidFill>
                  <a:schemeClr val="tx1"/>
                </a:solidFill>
                <a:latin typeface="Times New Roman" charset="0"/>
                <a:ea typeface="黑体" charset="0"/>
                <a:cs typeface="+mn-cs"/>
              </a:defRPr>
            </a:lvl2pPr>
            <a:lvl3pPr marL="914400" algn="l" rtl="0" fontAlgn="base">
              <a:spcBef>
                <a:spcPct val="0"/>
              </a:spcBef>
              <a:spcAft>
                <a:spcPct val="0"/>
              </a:spcAft>
              <a:defRPr kumimoji="1" sz="2400" kern="1200">
                <a:solidFill>
                  <a:schemeClr val="tx1"/>
                </a:solidFill>
                <a:latin typeface="Times New Roman" charset="0"/>
                <a:ea typeface="黑体" charset="0"/>
                <a:cs typeface="+mn-cs"/>
              </a:defRPr>
            </a:lvl3pPr>
            <a:lvl4pPr marL="1371600" algn="l" rtl="0" fontAlgn="base">
              <a:spcBef>
                <a:spcPct val="0"/>
              </a:spcBef>
              <a:spcAft>
                <a:spcPct val="0"/>
              </a:spcAft>
              <a:defRPr kumimoji="1" sz="2400" kern="1200">
                <a:solidFill>
                  <a:schemeClr val="tx1"/>
                </a:solidFill>
                <a:latin typeface="Times New Roman" charset="0"/>
                <a:ea typeface="黑体" charset="0"/>
                <a:cs typeface="+mn-cs"/>
              </a:defRPr>
            </a:lvl4pPr>
            <a:lvl5pPr marL="1828800" algn="l" rtl="0" fontAlgn="base">
              <a:spcBef>
                <a:spcPct val="0"/>
              </a:spcBef>
              <a:spcAft>
                <a:spcPct val="0"/>
              </a:spcAft>
              <a:defRPr kumimoji="1" sz="2400" kern="1200">
                <a:solidFill>
                  <a:schemeClr val="tx1"/>
                </a:solidFill>
                <a:latin typeface="Times New Roman" charset="0"/>
                <a:ea typeface="黑体" charset="0"/>
                <a:cs typeface="+mn-cs"/>
              </a:defRPr>
            </a:lvl5pPr>
            <a:lvl6pPr marL="2286000" algn="l" defTabSz="914400" rtl="0" eaLnBrk="1" latinLnBrk="0" hangingPunct="1">
              <a:defRPr kumimoji="1" sz="2400" kern="1200">
                <a:solidFill>
                  <a:schemeClr val="tx1"/>
                </a:solidFill>
                <a:latin typeface="Times New Roman" charset="0"/>
                <a:ea typeface="黑体" charset="0"/>
                <a:cs typeface="+mn-cs"/>
              </a:defRPr>
            </a:lvl6pPr>
            <a:lvl7pPr marL="2743200" algn="l" defTabSz="914400" rtl="0" eaLnBrk="1" latinLnBrk="0" hangingPunct="1">
              <a:defRPr kumimoji="1" sz="2400" kern="1200">
                <a:solidFill>
                  <a:schemeClr val="tx1"/>
                </a:solidFill>
                <a:latin typeface="Times New Roman" charset="0"/>
                <a:ea typeface="黑体" charset="0"/>
                <a:cs typeface="+mn-cs"/>
              </a:defRPr>
            </a:lvl7pPr>
            <a:lvl8pPr marL="3200400" algn="l" defTabSz="914400" rtl="0" eaLnBrk="1" latinLnBrk="0" hangingPunct="1">
              <a:defRPr kumimoji="1" sz="2400" kern="1200">
                <a:solidFill>
                  <a:schemeClr val="tx1"/>
                </a:solidFill>
                <a:latin typeface="Times New Roman" charset="0"/>
                <a:ea typeface="黑体" charset="0"/>
                <a:cs typeface="+mn-cs"/>
              </a:defRPr>
            </a:lvl8pPr>
            <a:lvl9pPr marL="3657600" algn="l" defTabSz="914400" rtl="0" eaLnBrk="1" latinLnBrk="0" hangingPunct="1">
              <a:defRPr kumimoji="1" sz="2400" kern="1200">
                <a:solidFill>
                  <a:schemeClr val="tx1"/>
                </a:solidFill>
                <a:latin typeface="Times New Roman" charset="0"/>
                <a:ea typeface="黑体" charset="0"/>
                <a:cs typeface="+mn-cs"/>
              </a:defRPr>
            </a:lvl9pPr>
          </a:lstStyle>
          <a:p>
            <a:endParaRPr lang="zh-CN" altLang="en-US">
              <a:solidFill>
                <a:srgbClr val="000000"/>
              </a:solidFill>
            </a:endParaRPr>
          </a:p>
        </p:txBody>
      </p:sp>
      <p:sp>
        <p:nvSpPr>
          <p:cNvPr id="21" name="Rectangle 3">
            <a:extLst>
              <a:ext uri="{FF2B5EF4-FFF2-40B4-BE49-F238E27FC236}">
                <a16:creationId xmlns:a16="http://schemas.microsoft.com/office/drawing/2014/main" id="{DEC6D82C-142C-A58B-D890-F2BBFF7B55A5}"/>
              </a:ext>
            </a:extLst>
          </p:cNvPr>
          <p:cNvSpPr txBox="1">
            <a:spLocks noChangeArrowheads="1"/>
          </p:cNvSpPr>
          <p:nvPr/>
        </p:nvSpPr>
        <p:spPr>
          <a:xfrm>
            <a:off x="2267744" y="131677"/>
            <a:ext cx="4882662" cy="60080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kumimoji="0" lang="zh-CN" altLang="en-US" sz="3200" dirty="0">
                <a:solidFill>
                  <a:srgbClr val="C00000"/>
                </a:solidFill>
                <a:latin typeface="SimHei" panose="02010609060101010101" pitchFamily="49" charset="-122"/>
                <a:ea typeface="SimHei" panose="02010609060101010101" pitchFamily="49" charset="-122"/>
              </a:rPr>
              <a:t>铝的卤化物</a:t>
            </a:r>
          </a:p>
        </p:txBody>
      </p:sp>
    </p:spTree>
    <p:extLst>
      <p:ext uri="{BB962C8B-B14F-4D97-AF65-F5344CB8AC3E}">
        <p14:creationId xmlns:p14="http://schemas.microsoft.com/office/powerpoint/2010/main" val="2855613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41" name="Text Box 37">
            <a:extLst>
              <a:ext uri="{FF2B5EF4-FFF2-40B4-BE49-F238E27FC236}">
                <a16:creationId xmlns:a16="http://schemas.microsoft.com/office/drawing/2014/main" id="{90B13B21-4AC5-D042-8EE0-0AB504981821}"/>
              </a:ext>
            </a:extLst>
          </p:cNvPr>
          <p:cNvSpPr txBox="1">
            <a:spLocks noChangeArrowheads="1"/>
          </p:cNvSpPr>
          <p:nvPr/>
        </p:nvSpPr>
        <p:spPr bwMode="auto">
          <a:xfrm>
            <a:off x="298810" y="404664"/>
            <a:ext cx="8161622" cy="461665"/>
          </a:xfrm>
          <a:prstGeom prst="rect">
            <a:avLst/>
          </a:prstGeom>
          <a:noFill/>
          <a:ln>
            <a:noFill/>
          </a:ln>
          <a:effectLst/>
        </p:spPr>
        <p:txBody>
          <a:bodyPr wrap="square">
            <a:spAutoFit/>
          </a:bodyPr>
          <a:lstStyle/>
          <a:p>
            <a:pPr>
              <a:spcBef>
                <a:spcPct val="20000"/>
              </a:spcBef>
            </a:pPr>
            <a:r>
              <a:rPr lang="en-US" altLang="zh-CN" dirty="0">
                <a:sym typeface="Symbol" pitchFamily="2" charset="2"/>
              </a:rPr>
              <a:t>AlCl</a:t>
            </a:r>
            <a:r>
              <a:rPr lang="en-US" altLang="zh-CN" baseline="-25000" dirty="0">
                <a:sym typeface="Symbol" pitchFamily="2" charset="2"/>
              </a:rPr>
              <a:t>3</a:t>
            </a:r>
            <a:r>
              <a:rPr lang="en-US" altLang="zh-CN" dirty="0">
                <a:sym typeface="Symbol" pitchFamily="2" charset="2"/>
              </a:rPr>
              <a:t> </a:t>
            </a:r>
            <a:r>
              <a:rPr lang="zh-CN" altLang="en-US" dirty="0">
                <a:latin typeface="楷体_GB2312" pitchFamily="49" charset="-122"/>
                <a:ea typeface="楷体_GB2312" pitchFamily="49" charset="-122"/>
                <a:sym typeface="Symbol" pitchFamily="2" charset="2"/>
              </a:rPr>
              <a:t>水解聚合</a:t>
            </a:r>
            <a:r>
              <a:rPr lang="en-US" altLang="zh-CN" dirty="0">
                <a:latin typeface="楷体_GB2312" pitchFamily="49" charset="-122"/>
                <a:ea typeface="楷体_GB2312" pitchFamily="49" charset="-122"/>
                <a:sym typeface="Symbol" pitchFamily="2" charset="2"/>
              </a:rPr>
              <a:t> </a:t>
            </a:r>
            <a:r>
              <a:rPr lang="zh-CN" altLang="en-US" dirty="0">
                <a:latin typeface="楷体_GB2312" pitchFamily="49" charset="-122"/>
                <a:ea typeface="楷体_GB2312" pitchFamily="49" charset="-122"/>
                <a:sym typeface="Symbol" pitchFamily="2" charset="2"/>
              </a:rPr>
              <a:t></a:t>
            </a:r>
            <a:r>
              <a:rPr lang="en-US" altLang="zh-CN" dirty="0">
                <a:latin typeface="楷体_GB2312" pitchFamily="49" charset="-122"/>
                <a:ea typeface="楷体_GB2312" pitchFamily="49" charset="-122"/>
                <a:sym typeface="Symbol" pitchFamily="2" charset="2"/>
              </a:rPr>
              <a:t> </a:t>
            </a:r>
            <a:r>
              <a:rPr lang="zh-CN" altLang="en-US" dirty="0">
                <a:solidFill>
                  <a:srgbClr val="0000CC"/>
                </a:solidFill>
                <a:latin typeface="楷体_GB2312" pitchFamily="49" charset="-122"/>
                <a:ea typeface="楷体_GB2312" pitchFamily="49" charset="-122"/>
                <a:sym typeface="Symbol" pitchFamily="2" charset="2"/>
              </a:rPr>
              <a:t>可得多核</a:t>
            </a:r>
            <a:r>
              <a:rPr lang="en-US" altLang="zh-CN" dirty="0">
                <a:solidFill>
                  <a:srgbClr val="0000CC"/>
                </a:solidFill>
                <a:latin typeface="楷体_GB2312" pitchFamily="49" charset="-122"/>
                <a:ea typeface="楷体_GB2312" pitchFamily="49" charset="-122"/>
                <a:sym typeface="Symbol" pitchFamily="2" charset="2"/>
              </a:rPr>
              <a:t>(</a:t>
            </a:r>
            <a:r>
              <a:rPr lang="en-US" altLang="zh-CN" dirty="0">
                <a:solidFill>
                  <a:srgbClr val="0000CC"/>
                </a:solidFill>
                <a:sym typeface="Symbol" pitchFamily="2" charset="2"/>
              </a:rPr>
              <a:t>-OH</a:t>
            </a:r>
            <a:r>
              <a:rPr lang="zh-CN" altLang="en-US" dirty="0">
                <a:solidFill>
                  <a:srgbClr val="0000CC"/>
                </a:solidFill>
                <a:ea typeface="楷体_GB2312" pitchFamily="49" charset="-122"/>
                <a:sym typeface="Symbol" pitchFamily="2" charset="2"/>
              </a:rPr>
              <a:t>桥</a:t>
            </a:r>
            <a:r>
              <a:rPr lang="en-US" altLang="zh-CN" dirty="0">
                <a:solidFill>
                  <a:srgbClr val="0000CC"/>
                </a:solidFill>
                <a:latin typeface="楷体_GB2312" pitchFamily="49" charset="-122"/>
                <a:ea typeface="楷体_GB2312" pitchFamily="49" charset="-122"/>
                <a:sym typeface="Symbol" pitchFamily="2" charset="2"/>
              </a:rPr>
              <a:t>)</a:t>
            </a:r>
            <a:r>
              <a:rPr lang="zh-CN" altLang="en-US" dirty="0">
                <a:solidFill>
                  <a:srgbClr val="0000CC"/>
                </a:solidFill>
                <a:ea typeface="楷体_GB2312" pitchFamily="49" charset="-122"/>
                <a:sym typeface="Symbol" pitchFamily="2" charset="2"/>
              </a:rPr>
              <a:t>高价阳离子</a:t>
            </a:r>
          </a:p>
        </p:txBody>
      </p:sp>
      <p:sp>
        <p:nvSpPr>
          <p:cNvPr id="123942" name="Text Box 38">
            <a:extLst>
              <a:ext uri="{FF2B5EF4-FFF2-40B4-BE49-F238E27FC236}">
                <a16:creationId xmlns:a16="http://schemas.microsoft.com/office/drawing/2014/main" id="{5D1A60D2-8AA6-4F42-BEC4-633BE23C7DB1}"/>
              </a:ext>
            </a:extLst>
          </p:cNvPr>
          <p:cNvSpPr txBox="1">
            <a:spLocks noChangeArrowheads="1"/>
          </p:cNvSpPr>
          <p:nvPr/>
        </p:nvSpPr>
        <p:spPr bwMode="auto">
          <a:xfrm>
            <a:off x="287139" y="945950"/>
            <a:ext cx="8036321" cy="461665"/>
          </a:xfrm>
          <a:prstGeom prst="rect">
            <a:avLst/>
          </a:prstGeom>
          <a:noFill/>
          <a:ln>
            <a:noFill/>
          </a:ln>
          <a:effectLst/>
        </p:spPr>
        <p:txBody>
          <a:bodyPr wrap="square">
            <a:spAutoFit/>
          </a:bodyPr>
          <a:lstStyle/>
          <a:p>
            <a:r>
              <a:rPr lang="zh-CN" altLang="en-US" dirty="0">
                <a:ea typeface="楷体_GB2312" pitchFamily="49" charset="-122"/>
              </a:rPr>
              <a:t>水合铝离子的二聚体、三聚体的生成和结构：</a:t>
            </a:r>
          </a:p>
        </p:txBody>
      </p:sp>
      <p:pic>
        <p:nvPicPr>
          <p:cNvPr id="2" name="图片 1">
            <a:extLst>
              <a:ext uri="{FF2B5EF4-FFF2-40B4-BE49-F238E27FC236}">
                <a16:creationId xmlns:a16="http://schemas.microsoft.com/office/drawing/2014/main" id="{EF1F41FB-9F1A-7713-27CB-C59E5D6FF3FB}"/>
              </a:ext>
            </a:extLst>
          </p:cNvPr>
          <p:cNvPicPr>
            <a:picLocks noChangeAspect="1"/>
          </p:cNvPicPr>
          <p:nvPr/>
        </p:nvPicPr>
        <p:blipFill rotWithShape="1">
          <a:blip r:embed="rId2"/>
          <a:srcRect t="33109" b="33191"/>
          <a:stretch/>
        </p:blipFill>
        <p:spPr>
          <a:xfrm>
            <a:off x="327189" y="1659179"/>
            <a:ext cx="6159577" cy="461665"/>
          </a:xfrm>
          <a:prstGeom prst="rect">
            <a:avLst/>
          </a:prstGeom>
        </p:spPr>
      </p:pic>
      <p:pic>
        <p:nvPicPr>
          <p:cNvPr id="4" name="图片 3">
            <a:extLst>
              <a:ext uri="{FF2B5EF4-FFF2-40B4-BE49-F238E27FC236}">
                <a16:creationId xmlns:a16="http://schemas.microsoft.com/office/drawing/2014/main" id="{A31E5ABC-0A63-2BAD-84D1-D4CADD8550DA}"/>
              </a:ext>
            </a:extLst>
          </p:cNvPr>
          <p:cNvPicPr>
            <a:picLocks noChangeAspect="1"/>
          </p:cNvPicPr>
          <p:nvPr/>
        </p:nvPicPr>
        <p:blipFill rotWithShape="1">
          <a:blip r:embed="rId2"/>
          <a:srcRect t="60680" r="43374" b="-7863"/>
          <a:stretch/>
        </p:blipFill>
        <p:spPr>
          <a:xfrm>
            <a:off x="663293" y="4115781"/>
            <a:ext cx="2920869" cy="541286"/>
          </a:xfrm>
          <a:prstGeom prst="rect">
            <a:avLst/>
          </a:prstGeom>
        </p:spPr>
      </p:pic>
      <p:pic>
        <p:nvPicPr>
          <p:cNvPr id="5" name="图片 4">
            <a:extLst>
              <a:ext uri="{FF2B5EF4-FFF2-40B4-BE49-F238E27FC236}">
                <a16:creationId xmlns:a16="http://schemas.microsoft.com/office/drawing/2014/main" id="{7778BEB4-FA7C-8D32-8E84-992BD78D66C5}"/>
              </a:ext>
            </a:extLst>
          </p:cNvPr>
          <p:cNvPicPr>
            <a:picLocks noChangeAspect="1"/>
          </p:cNvPicPr>
          <p:nvPr/>
        </p:nvPicPr>
        <p:blipFill>
          <a:blip r:embed="rId3"/>
          <a:stretch>
            <a:fillRect/>
          </a:stretch>
        </p:blipFill>
        <p:spPr>
          <a:xfrm>
            <a:off x="225333" y="2262174"/>
            <a:ext cx="4114800" cy="1927185"/>
          </a:xfrm>
          <a:prstGeom prst="rect">
            <a:avLst/>
          </a:prstGeom>
        </p:spPr>
      </p:pic>
      <p:sp>
        <p:nvSpPr>
          <p:cNvPr id="7" name="文本框 6">
            <a:extLst>
              <a:ext uri="{FF2B5EF4-FFF2-40B4-BE49-F238E27FC236}">
                <a16:creationId xmlns:a16="http://schemas.microsoft.com/office/drawing/2014/main" id="{1FDC349B-461A-E181-9A5E-9C9A969525B6}"/>
              </a:ext>
            </a:extLst>
          </p:cNvPr>
          <p:cNvSpPr txBox="1"/>
          <p:nvPr/>
        </p:nvSpPr>
        <p:spPr>
          <a:xfrm>
            <a:off x="2123728" y="1599089"/>
            <a:ext cx="557808" cy="461665"/>
          </a:xfrm>
          <a:prstGeom prst="rect">
            <a:avLst/>
          </a:prstGeom>
          <a:noFill/>
        </p:spPr>
        <p:txBody>
          <a:bodyPr wrap="square">
            <a:spAutoFit/>
          </a:bodyPr>
          <a:lstStyle/>
          <a:p>
            <a:r>
              <a:rPr lang="zh-CN" altLang="en-US" dirty="0">
                <a:latin typeface="楷体_GB2312" pitchFamily="49" charset="-122"/>
                <a:ea typeface="楷体_GB2312" pitchFamily="49" charset="-122"/>
                <a:sym typeface="Symbol" pitchFamily="2" charset="2"/>
              </a:rPr>
              <a:t></a:t>
            </a:r>
            <a:endParaRPr lang="zh-CN" altLang="en-US" dirty="0"/>
          </a:p>
        </p:txBody>
      </p:sp>
      <p:grpSp>
        <p:nvGrpSpPr>
          <p:cNvPr id="11" name="组合 10">
            <a:extLst>
              <a:ext uri="{FF2B5EF4-FFF2-40B4-BE49-F238E27FC236}">
                <a16:creationId xmlns:a16="http://schemas.microsoft.com/office/drawing/2014/main" id="{675334B8-B740-92B4-CF3E-6819A4451699}"/>
              </a:ext>
            </a:extLst>
          </p:cNvPr>
          <p:cNvGrpSpPr/>
          <p:nvPr/>
        </p:nvGrpSpPr>
        <p:grpSpPr>
          <a:xfrm>
            <a:off x="3059832" y="4653136"/>
            <a:ext cx="5589160" cy="639421"/>
            <a:chOff x="1043608" y="5248674"/>
            <a:chExt cx="5066134" cy="461665"/>
          </a:xfrm>
        </p:grpSpPr>
        <p:pic>
          <p:nvPicPr>
            <p:cNvPr id="3" name="图片 2">
              <a:extLst>
                <a:ext uri="{FF2B5EF4-FFF2-40B4-BE49-F238E27FC236}">
                  <a16:creationId xmlns:a16="http://schemas.microsoft.com/office/drawing/2014/main" id="{7F1D6659-814A-65AA-B899-52E0CEEF16BB}"/>
                </a:ext>
              </a:extLst>
            </p:cNvPr>
            <p:cNvPicPr>
              <a:picLocks noChangeAspect="1"/>
            </p:cNvPicPr>
            <p:nvPr/>
          </p:nvPicPr>
          <p:blipFill rotWithShape="1">
            <a:blip r:embed="rId4"/>
            <a:srcRect t="30500" b="33762"/>
            <a:stretch/>
          </p:blipFill>
          <p:spPr>
            <a:xfrm>
              <a:off x="1043608" y="5248674"/>
              <a:ext cx="5066134" cy="397850"/>
            </a:xfrm>
            <a:prstGeom prst="rect">
              <a:avLst/>
            </a:prstGeom>
          </p:spPr>
        </p:pic>
        <p:sp>
          <p:nvSpPr>
            <p:cNvPr id="9" name="文本框 8">
              <a:extLst>
                <a:ext uri="{FF2B5EF4-FFF2-40B4-BE49-F238E27FC236}">
                  <a16:creationId xmlns:a16="http://schemas.microsoft.com/office/drawing/2014/main" id="{4DF00774-88F6-005C-C713-F6D32B797AED}"/>
                </a:ext>
              </a:extLst>
            </p:cNvPr>
            <p:cNvSpPr txBox="1"/>
            <p:nvPr/>
          </p:nvSpPr>
          <p:spPr>
            <a:xfrm>
              <a:off x="2509157" y="5248674"/>
              <a:ext cx="557808" cy="461665"/>
            </a:xfrm>
            <a:prstGeom prst="rect">
              <a:avLst/>
            </a:prstGeom>
            <a:noFill/>
          </p:spPr>
          <p:txBody>
            <a:bodyPr wrap="square">
              <a:spAutoFit/>
            </a:bodyPr>
            <a:lstStyle/>
            <a:p>
              <a:r>
                <a:rPr lang="zh-CN" altLang="en-US" dirty="0">
                  <a:latin typeface="楷体_GB2312" pitchFamily="49" charset="-122"/>
                  <a:ea typeface="楷体_GB2312" pitchFamily="49" charset="-122"/>
                  <a:sym typeface="Symbol" pitchFamily="2" charset="2"/>
                </a:rPr>
                <a:t></a:t>
              </a:r>
              <a:endParaRPr lang="zh-CN" altLang="en-US" dirty="0"/>
            </a:p>
          </p:txBody>
        </p:sp>
      </p:grpSp>
      <p:pic>
        <p:nvPicPr>
          <p:cNvPr id="10" name="图片 9">
            <a:extLst>
              <a:ext uri="{FF2B5EF4-FFF2-40B4-BE49-F238E27FC236}">
                <a16:creationId xmlns:a16="http://schemas.microsoft.com/office/drawing/2014/main" id="{C40E8EFE-3BFD-BB72-A7D4-C4D5D833CBD5}"/>
              </a:ext>
            </a:extLst>
          </p:cNvPr>
          <p:cNvPicPr>
            <a:picLocks noChangeAspect="1"/>
          </p:cNvPicPr>
          <p:nvPr/>
        </p:nvPicPr>
        <p:blipFill rotWithShape="1">
          <a:blip r:embed="rId4"/>
          <a:srcRect t="64261" r="42732" b="-8553"/>
          <a:stretch/>
        </p:blipFill>
        <p:spPr>
          <a:xfrm>
            <a:off x="5036125" y="4042381"/>
            <a:ext cx="2901281" cy="493064"/>
          </a:xfrm>
          <a:prstGeom prst="rect">
            <a:avLst/>
          </a:prstGeom>
        </p:spPr>
      </p:pic>
      <p:pic>
        <p:nvPicPr>
          <p:cNvPr id="12" name="图片 11">
            <a:extLst>
              <a:ext uri="{FF2B5EF4-FFF2-40B4-BE49-F238E27FC236}">
                <a16:creationId xmlns:a16="http://schemas.microsoft.com/office/drawing/2014/main" id="{93E4CADA-12B8-63C2-2347-9E2D4E28E15E}"/>
              </a:ext>
            </a:extLst>
          </p:cNvPr>
          <p:cNvPicPr>
            <a:picLocks noChangeAspect="1"/>
          </p:cNvPicPr>
          <p:nvPr/>
        </p:nvPicPr>
        <p:blipFill>
          <a:blip r:embed="rId5"/>
          <a:stretch>
            <a:fillRect/>
          </a:stretch>
        </p:blipFill>
        <p:spPr>
          <a:xfrm>
            <a:off x="4429366" y="2629740"/>
            <a:ext cx="4114800" cy="1364419"/>
          </a:xfrm>
          <a:prstGeom prst="rect">
            <a:avLst/>
          </a:prstGeom>
        </p:spPr>
      </p:pic>
      <p:sp>
        <p:nvSpPr>
          <p:cNvPr id="13" name="Text Box 128">
            <a:extLst>
              <a:ext uri="{FF2B5EF4-FFF2-40B4-BE49-F238E27FC236}">
                <a16:creationId xmlns:a16="http://schemas.microsoft.com/office/drawing/2014/main" id="{C1ED9143-1AC9-33B3-640F-F20C36651925}"/>
              </a:ext>
            </a:extLst>
          </p:cNvPr>
          <p:cNvSpPr txBox="1">
            <a:spLocks noChangeArrowheads="1"/>
          </p:cNvSpPr>
          <p:nvPr/>
        </p:nvSpPr>
        <p:spPr bwMode="auto">
          <a:xfrm>
            <a:off x="180962" y="5373216"/>
            <a:ext cx="8855534" cy="1274195"/>
          </a:xfrm>
          <a:prstGeom prst="rect">
            <a:avLst/>
          </a:prstGeom>
          <a:noFill/>
          <a:ln>
            <a:noFill/>
          </a:ln>
          <a:effectLst/>
        </p:spPr>
        <p:txBody>
          <a:bodyPr wrap="square">
            <a:spAutoFit/>
          </a:bodyPr>
          <a:lstStyle/>
          <a:p>
            <a:pPr eaLnBrk="1" hangingPunct="1">
              <a:spcBef>
                <a:spcPct val="20000"/>
              </a:spcBef>
            </a:pPr>
            <a:r>
              <a:rPr lang="zh-CN" altLang="en-US" dirty="0">
                <a:latin typeface="Times New Roman" panose="02020603050405020304" pitchFamily="18" charset="0"/>
                <a:ea typeface="SimHei" panose="02010609060101010101" pitchFamily="49" charset="-122"/>
                <a:cs typeface="Times New Roman" panose="02020603050405020304" pitchFamily="18" charset="0"/>
                <a:sym typeface="Symbol" pitchFamily="2" charset="2"/>
              </a:rPr>
              <a:t>若将</a:t>
            </a:r>
            <a:r>
              <a:rPr lang="en-US" altLang="zh-CN" dirty="0">
                <a:latin typeface="Times New Roman" panose="02020603050405020304" pitchFamily="18" charset="0"/>
                <a:ea typeface="SimHei" panose="02010609060101010101" pitchFamily="49" charset="-122"/>
                <a:cs typeface="Times New Roman" panose="02020603050405020304" pitchFamily="18" charset="0"/>
                <a:sym typeface="Symbol" pitchFamily="2" charset="2"/>
              </a:rPr>
              <a:t>AlCl</a:t>
            </a:r>
            <a:r>
              <a:rPr lang="en-US" altLang="zh-CN" baseline="-25000" dirty="0">
                <a:latin typeface="Times New Roman" panose="02020603050405020304" pitchFamily="18" charset="0"/>
                <a:ea typeface="SimHei" panose="02010609060101010101" pitchFamily="49" charset="-122"/>
                <a:cs typeface="Times New Roman" panose="02020603050405020304" pitchFamily="18" charset="0"/>
                <a:sym typeface="Symbol" pitchFamily="2" charset="2"/>
              </a:rPr>
              <a:t>3</a:t>
            </a:r>
            <a:r>
              <a:rPr lang="zh-CN" altLang="en-US" dirty="0">
                <a:latin typeface="Times New Roman" panose="02020603050405020304" pitchFamily="18" charset="0"/>
                <a:ea typeface="SimHei" panose="02010609060101010101" pitchFamily="49" charset="-122"/>
                <a:cs typeface="Times New Roman" panose="02020603050405020304" pitchFamily="18" charset="0"/>
                <a:sym typeface="Symbol" pitchFamily="2" charset="2"/>
              </a:rPr>
              <a:t>在一定条件下裂解，可得</a:t>
            </a:r>
            <a:r>
              <a:rPr lang="zh-CN" altLang="en-US" dirty="0">
                <a:solidFill>
                  <a:srgbClr val="FF3300"/>
                </a:solidFill>
                <a:latin typeface="Times New Roman" panose="02020603050405020304" pitchFamily="18" charset="0"/>
                <a:ea typeface="SimHei" panose="02010609060101010101" pitchFamily="49" charset="-122"/>
                <a:cs typeface="Times New Roman" panose="02020603050405020304" pitchFamily="18" charset="0"/>
                <a:sym typeface="Symbol" pitchFamily="2" charset="2"/>
              </a:rPr>
              <a:t>碱式氯化铝</a:t>
            </a:r>
            <a:r>
              <a:rPr lang="zh-CN" altLang="en-US" dirty="0">
                <a:latin typeface="Times New Roman" panose="02020603050405020304" pitchFamily="18" charset="0"/>
                <a:ea typeface="SimHei" panose="02010609060101010101" pitchFamily="49" charset="-122"/>
                <a:cs typeface="Times New Roman" panose="02020603050405020304" pitchFamily="18" charset="0"/>
                <a:sym typeface="Symbol" pitchFamily="2" charset="2"/>
              </a:rPr>
              <a:t>。结构式为：  </a:t>
            </a:r>
            <a:r>
              <a:rPr lang="en-US" altLang="zh-CN" dirty="0">
                <a:solidFill>
                  <a:srgbClr val="0000FF"/>
                </a:solidFill>
                <a:latin typeface="Times New Roman" panose="02020603050405020304" pitchFamily="18" charset="0"/>
                <a:ea typeface="SimHei" panose="02010609060101010101" pitchFamily="49" charset="-122"/>
                <a:cs typeface="Times New Roman" panose="02020603050405020304" pitchFamily="18" charset="0"/>
                <a:sym typeface="Symbol" pitchFamily="2" charset="2"/>
              </a:rPr>
              <a:t>[Al</a:t>
            </a:r>
            <a:r>
              <a:rPr lang="en-US" altLang="zh-CN" baseline="-25000" dirty="0">
                <a:solidFill>
                  <a:srgbClr val="0000FF"/>
                </a:solidFill>
                <a:latin typeface="Times New Roman" panose="02020603050405020304" pitchFamily="18" charset="0"/>
                <a:ea typeface="SimHei" panose="02010609060101010101" pitchFamily="49" charset="-122"/>
                <a:cs typeface="Times New Roman" panose="02020603050405020304" pitchFamily="18" charset="0"/>
                <a:sym typeface="Symbol" pitchFamily="2" charset="2"/>
              </a:rPr>
              <a:t>2</a:t>
            </a:r>
            <a:r>
              <a:rPr lang="en-US" altLang="zh-CN" dirty="0">
                <a:solidFill>
                  <a:srgbClr val="0000FF"/>
                </a:solidFill>
                <a:latin typeface="Times New Roman" panose="02020603050405020304" pitchFamily="18" charset="0"/>
                <a:ea typeface="SimHei" panose="02010609060101010101" pitchFamily="49" charset="-122"/>
                <a:cs typeface="Times New Roman" panose="02020603050405020304" pitchFamily="18" charset="0"/>
                <a:sym typeface="Symbol" pitchFamily="2" charset="2"/>
              </a:rPr>
              <a:t>(OH)</a:t>
            </a:r>
            <a:r>
              <a:rPr lang="en-US" altLang="zh-CN" baseline="-25000" dirty="0">
                <a:solidFill>
                  <a:srgbClr val="0000FF"/>
                </a:solidFill>
                <a:latin typeface="Times New Roman" panose="02020603050405020304" pitchFamily="18" charset="0"/>
                <a:ea typeface="SimHei" panose="02010609060101010101" pitchFamily="49" charset="-122"/>
                <a:cs typeface="Times New Roman" panose="02020603050405020304" pitchFamily="18" charset="0"/>
                <a:sym typeface="Symbol" pitchFamily="2" charset="2"/>
              </a:rPr>
              <a:t>n</a:t>
            </a:r>
            <a:r>
              <a:rPr lang="en-US" altLang="zh-CN" dirty="0">
                <a:solidFill>
                  <a:srgbClr val="0000FF"/>
                </a:solidFill>
                <a:latin typeface="Times New Roman" panose="02020603050405020304" pitchFamily="18" charset="0"/>
                <a:ea typeface="SimHei" panose="02010609060101010101" pitchFamily="49" charset="-122"/>
                <a:cs typeface="Times New Roman" panose="02020603050405020304" pitchFamily="18" charset="0"/>
                <a:sym typeface="Symbol" pitchFamily="2" charset="2"/>
              </a:rPr>
              <a:t>Cl</a:t>
            </a:r>
            <a:r>
              <a:rPr lang="en-US" altLang="zh-CN" baseline="-25000" dirty="0">
                <a:solidFill>
                  <a:srgbClr val="0000FF"/>
                </a:solidFill>
                <a:latin typeface="Times New Roman" panose="02020603050405020304" pitchFamily="18" charset="0"/>
                <a:ea typeface="SimHei" panose="02010609060101010101" pitchFamily="49" charset="-122"/>
                <a:cs typeface="Times New Roman" panose="02020603050405020304" pitchFamily="18" charset="0"/>
                <a:sym typeface="Symbol" pitchFamily="2" charset="2"/>
              </a:rPr>
              <a:t>6-n</a:t>
            </a:r>
            <a:r>
              <a:rPr lang="en-US" altLang="zh-CN" dirty="0">
                <a:solidFill>
                  <a:srgbClr val="0000FF"/>
                </a:solidFill>
                <a:latin typeface="Times New Roman" panose="02020603050405020304" pitchFamily="18" charset="0"/>
                <a:ea typeface="SimHei" panose="02010609060101010101" pitchFamily="49" charset="-122"/>
                <a:cs typeface="Times New Roman" panose="02020603050405020304" pitchFamily="18" charset="0"/>
                <a:sym typeface="Symbol" pitchFamily="2" charset="2"/>
              </a:rPr>
              <a:t>]</a:t>
            </a:r>
            <a:r>
              <a:rPr lang="en-US" altLang="zh-CN" baseline="-25000" dirty="0">
                <a:solidFill>
                  <a:srgbClr val="0000FF"/>
                </a:solidFill>
                <a:latin typeface="Times New Roman" panose="02020603050405020304" pitchFamily="18" charset="0"/>
                <a:ea typeface="SimHei" panose="02010609060101010101" pitchFamily="49" charset="-122"/>
                <a:cs typeface="Times New Roman" panose="02020603050405020304" pitchFamily="18" charset="0"/>
                <a:sym typeface="Symbol" pitchFamily="2" charset="2"/>
              </a:rPr>
              <a:t> m     </a:t>
            </a:r>
            <a:r>
              <a:rPr lang="en-US" altLang="zh-CN" dirty="0">
                <a:solidFill>
                  <a:srgbClr val="0000FF"/>
                </a:solidFill>
                <a:latin typeface="Times New Roman" panose="02020603050405020304" pitchFamily="18" charset="0"/>
                <a:ea typeface="SimHei" panose="02010609060101010101" pitchFamily="49" charset="-122"/>
                <a:cs typeface="Times New Roman" panose="02020603050405020304" pitchFamily="18" charset="0"/>
                <a:sym typeface="Symbol" pitchFamily="2" charset="2"/>
              </a:rPr>
              <a:t> 1 n  5  ,  m  10</a:t>
            </a:r>
          </a:p>
          <a:p>
            <a:pPr eaLnBrk="1" hangingPunct="1">
              <a:spcBef>
                <a:spcPct val="20000"/>
              </a:spcBef>
            </a:pPr>
            <a:r>
              <a:rPr lang="zh-CN" altLang="en-US" dirty="0">
                <a:latin typeface="Times New Roman" panose="02020603050405020304" pitchFamily="18" charset="0"/>
                <a:ea typeface="SimHei" panose="02010609060101010101" pitchFamily="49" charset="-122"/>
                <a:cs typeface="Times New Roman" panose="02020603050405020304" pitchFamily="18" charset="0"/>
                <a:sym typeface="Symbol" pitchFamily="2" charset="2"/>
              </a:rPr>
              <a:t>添加有微量聚乙酰胺的碱式氯化铝，净水凝聚絮花大、能力更强</a:t>
            </a:r>
          </a:p>
        </p:txBody>
      </p:sp>
    </p:spTree>
    <p:extLst>
      <p:ext uri="{BB962C8B-B14F-4D97-AF65-F5344CB8AC3E}">
        <p14:creationId xmlns:p14="http://schemas.microsoft.com/office/powerpoint/2010/main" val="39837624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a:extLst>
              <a:ext uri="{FF2B5EF4-FFF2-40B4-BE49-F238E27FC236}">
                <a16:creationId xmlns:a16="http://schemas.microsoft.com/office/drawing/2014/main" id="{8DD448F1-7CFC-EB4F-B9C0-E54C8FC1EE09}"/>
              </a:ext>
            </a:extLst>
          </p:cNvPr>
          <p:cNvSpPr>
            <a:spLocks noGrp="1"/>
          </p:cNvSpPr>
          <p:nvPr>
            <p:ph type="sldNum" sz="quarter" idx="12"/>
          </p:nvPr>
        </p:nvSpPr>
        <p:spPr>
          <a:xfrm>
            <a:off x="1" y="6480000"/>
            <a:ext cx="418306" cy="396000"/>
          </a:xfrm>
          <a:prstGeom prst="rect">
            <a:avLst/>
          </a:prstGeom>
        </p:spPr>
        <p:txBody>
          <a:bodyPr vert="horz" lIns="91440" tIns="45720" rIns="91440" bIns="45720" rtlCol="0" anchor="ctr"/>
          <a:lstStyle>
            <a:defPPr>
              <a:defRPr lang="zh-CN"/>
            </a:defPPr>
            <a:lvl1pPr algn="l" rtl="0" fontAlgn="base">
              <a:spcBef>
                <a:spcPct val="0"/>
              </a:spcBef>
              <a:spcAft>
                <a:spcPct val="0"/>
              </a:spcAft>
              <a:defRPr kumimoji="1" sz="1200" kern="1200">
                <a:solidFill>
                  <a:schemeClr val="tx1">
                    <a:tint val="75000"/>
                  </a:schemeClr>
                </a:solidFill>
                <a:latin typeface="Times New Roman" charset="0"/>
                <a:ea typeface="黑体" charset="0"/>
                <a:cs typeface="+mn-cs"/>
              </a:defRPr>
            </a:lvl1pPr>
            <a:lvl2pPr marL="457200" algn="l" rtl="0" fontAlgn="base">
              <a:spcBef>
                <a:spcPct val="0"/>
              </a:spcBef>
              <a:spcAft>
                <a:spcPct val="0"/>
              </a:spcAft>
              <a:defRPr kumimoji="1" sz="2400" kern="1200">
                <a:solidFill>
                  <a:schemeClr val="tx1"/>
                </a:solidFill>
                <a:latin typeface="Times New Roman" charset="0"/>
                <a:ea typeface="黑体" charset="0"/>
                <a:cs typeface="+mn-cs"/>
              </a:defRPr>
            </a:lvl2pPr>
            <a:lvl3pPr marL="914400" algn="l" rtl="0" fontAlgn="base">
              <a:spcBef>
                <a:spcPct val="0"/>
              </a:spcBef>
              <a:spcAft>
                <a:spcPct val="0"/>
              </a:spcAft>
              <a:defRPr kumimoji="1" sz="2400" kern="1200">
                <a:solidFill>
                  <a:schemeClr val="tx1"/>
                </a:solidFill>
                <a:latin typeface="Times New Roman" charset="0"/>
                <a:ea typeface="黑体" charset="0"/>
                <a:cs typeface="+mn-cs"/>
              </a:defRPr>
            </a:lvl3pPr>
            <a:lvl4pPr marL="1371600" algn="l" rtl="0" fontAlgn="base">
              <a:spcBef>
                <a:spcPct val="0"/>
              </a:spcBef>
              <a:spcAft>
                <a:spcPct val="0"/>
              </a:spcAft>
              <a:defRPr kumimoji="1" sz="2400" kern="1200">
                <a:solidFill>
                  <a:schemeClr val="tx1"/>
                </a:solidFill>
                <a:latin typeface="Times New Roman" charset="0"/>
                <a:ea typeface="黑体" charset="0"/>
                <a:cs typeface="+mn-cs"/>
              </a:defRPr>
            </a:lvl4pPr>
            <a:lvl5pPr marL="1828800" algn="l" rtl="0" fontAlgn="base">
              <a:spcBef>
                <a:spcPct val="0"/>
              </a:spcBef>
              <a:spcAft>
                <a:spcPct val="0"/>
              </a:spcAft>
              <a:defRPr kumimoji="1" sz="2400" kern="1200">
                <a:solidFill>
                  <a:schemeClr val="tx1"/>
                </a:solidFill>
                <a:latin typeface="Times New Roman" charset="0"/>
                <a:ea typeface="黑体" charset="0"/>
                <a:cs typeface="+mn-cs"/>
              </a:defRPr>
            </a:lvl5pPr>
            <a:lvl6pPr marL="2286000" algn="l" defTabSz="914400" rtl="0" eaLnBrk="1" latinLnBrk="0" hangingPunct="1">
              <a:defRPr kumimoji="1" sz="2400" kern="1200">
                <a:solidFill>
                  <a:schemeClr val="tx1"/>
                </a:solidFill>
                <a:latin typeface="Times New Roman" charset="0"/>
                <a:ea typeface="黑体" charset="0"/>
                <a:cs typeface="+mn-cs"/>
              </a:defRPr>
            </a:lvl6pPr>
            <a:lvl7pPr marL="2743200" algn="l" defTabSz="914400" rtl="0" eaLnBrk="1" latinLnBrk="0" hangingPunct="1">
              <a:defRPr kumimoji="1" sz="2400" kern="1200">
                <a:solidFill>
                  <a:schemeClr val="tx1"/>
                </a:solidFill>
                <a:latin typeface="Times New Roman" charset="0"/>
                <a:ea typeface="黑体" charset="0"/>
                <a:cs typeface="+mn-cs"/>
              </a:defRPr>
            </a:lvl7pPr>
            <a:lvl8pPr marL="3200400" algn="l" defTabSz="914400" rtl="0" eaLnBrk="1" latinLnBrk="0" hangingPunct="1">
              <a:defRPr kumimoji="1" sz="2400" kern="1200">
                <a:solidFill>
                  <a:schemeClr val="tx1"/>
                </a:solidFill>
                <a:latin typeface="Times New Roman" charset="0"/>
                <a:ea typeface="黑体" charset="0"/>
                <a:cs typeface="+mn-cs"/>
              </a:defRPr>
            </a:lvl8pPr>
            <a:lvl9pPr marL="3657600" algn="l" defTabSz="914400" rtl="0" eaLnBrk="1" latinLnBrk="0" hangingPunct="1">
              <a:defRPr kumimoji="1" sz="2400" kern="1200">
                <a:solidFill>
                  <a:schemeClr val="tx1"/>
                </a:solidFill>
                <a:latin typeface="Times New Roman" charset="0"/>
                <a:ea typeface="黑体" charset="0"/>
                <a:cs typeface="+mn-cs"/>
              </a:defRPr>
            </a:lvl9pPr>
          </a:lstStyle>
          <a:p>
            <a:fld id="{F32996CC-1D28-6241-8C6B-4A2C005E6D1D}" type="slidenum">
              <a:rPr lang="en-US" altLang="zh-CN" smtClean="0"/>
              <a:pPr/>
              <a:t>33</a:t>
            </a:fld>
            <a:endParaRPr lang="en-US" altLang="zh-CN"/>
          </a:p>
        </p:txBody>
      </p:sp>
      <p:sp>
        <p:nvSpPr>
          <p:cNvPr id="3" name="Rectangle 39">
            <a:extLst>
              <a:ext uri="{FF2B5EF4-FFF2-40B4-BE49-F238E27FC236}">
                <a16:creationId xmlns:a16="http://schemas.microsoft.com/office/drawing/2014/main" id="{B9066E6C-4639-B947-9905-A600A318CF47}"/>
              </a:ext>
            </a:extLst>
          </p:cNvPr>
          <p:cNvSpPr>
            <a:spLocks noChangeArrowheads="1"/>
          </p:cNvSpPr>
          <p:nvPr/>
        </p:nvSpPr>
        <p:spPr bwMode="auto">
          <a:xfrm>
            <a:off x="2843808" y="188640"/>
            <a:ext cx="3896320" cy="584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25" tIns="45712" rIns="91425" bIns="45712">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dirty="0">
                <a:solidFill>
                  <a:srgbClr val="C00000"/>
                </a:solidFill>
                <a:latin typeface="Arial" panose="020B0604020202020204" pitchFamily="34" charset="0"/>
                <a:ea typeface="黑体" panose="02010609060101010101" pitchFamily="49" charset="-122"/>
              </a:rPr>
              <a:t>对角线规则</a:t>
            </a:r>
          </a:p>
        </p:txBody>
      </p:sp>
      <p:sp>
        <p:nvSpPr>
          <p:cNvPr id="4" name="矩形 3">
            <a:extLst>
              <a:ext uri="{FF2B5EF4-FFF2-40B4-BE49-F238E27FC236}">
                <a16:creationId xmlns:a16="http://schemas.microsoft.com/office/drawing/2014/main" id="{8EECBCCD-4116-6B4A-996E-FC6C3DF0E3C1}"/>
              </a:ext>
            </a:extLst>
          </p:cNvPr>
          <p:cNvSpPr/>
          <p:nvPr/>
        </p:nvSpPr>
        <p:spPr bwMode="auto">
          <a:xfrm>
            <a:off x="-78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pic>
        <p:nvPicPr>
          <p:cNvPr id="5" name="Picture 2" descr="FG22_03">
            <a:extLst>
              <a:ext uri="{FF2B5EF4-FFF2-40B4-BE49-F238E27FC236}">
                <a16:creationId xmlns:a16="http://schemas.microsoft.com/office/drawing/2014/main" id="{78B1CB6C-C2C5-8329-65A4-990372F18C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6188" y="1556792"/>
            <a:ext cx="4891179" cy="276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圆角矩形 5">
            <a:extLst>
              <a:ext uri="{FF2B5EF4-FFF2-40B4-BE49-F238E27FC236}">
                <a16:creationId xmlns:a16="http://schemas.microsoft.com/office/drawing/2014/main" id="{4904DFC2-4566-649C-F34D-DDC6591CAEC9}"/>
              </a:ext>
            </a:extLst>
          </p:cNvPr>
          <p:cNvSpPr/>
          <p:nvPr/>
        </p:nvSpPr>
        <p:spPr>
          <a:xfrm rot="2624471">
            <a:off x="3210895" y="2214609"/>
            <a:ext cx="2701764" cy="705759"/>
          </a:xfrm>
          <a:prstGeom prst="roundRect">
            <a:avLst/>
          </a:prstGeom>
          <a:solidFill>
            <a:srgbClr val="FFFF00">
              <a:alpha val="53009"/>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1068482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129F7C3-7AF0-084E-993B-A805EABC4609}"/>
              </a:ext>
            </a:extLst>
          </p:cNvPr>
          <p:cNvSpPr>
            <a:spLocks noGrp="1"/>
          </p:cNvSpPr>
          <p:nvPr>
            <p:ph type="sldNum" sz="quarter" idx="12"/>
          </p:nvPr>
        </p:nvSpPr>
        <p:spPr>
          <a:xfrm>
            <a:off x="1" y="6480000"/>
            <a:ext cx="418306" cy="396000"/>
          </a:xfrm>
          <a:prstGeom prst="rect">
            <a:avLst/>
          </a:prstGeom>
        </p:spPr>
        <p:txBody>
          <a:bodyPr vert="horz" lIns="91440" tIns="45720" rIns="91440" bIns="45720" rtlCol="0" anchor="ctr"/>
          <a:lstStyle>
            <a:defPPr>
              <a:defRPr lang="zh-CN"/>
            </a:defPPr>
            <a:lvl1pPr algn="l" rtl="0" fontAlgn="base">
              <a:spcBef>
                <a:spcPct val="0"/>
              </a:spcBef>
              <a:spcAft>
                <a:spcPct val="0"/>
              </a:spcAft>
              <a:defRPr kumimoji="1" sz="1200" kern="1200">
                <a:solidFill>
                  <a:schemeClr val="tx1">
                    <a:tint val="75000"/>
                  </a:schemeClr>
                </a:solidFill>
                <a:latin typeface="Times New Roman" charset="0"/>
                <a:ea typeface="黑体" charset="0"/>
                <a:cs typeface="+mn-cs"/>
              </a:defRPr>
            </a:lvl1pPr>
            <a:lvl2pPr marL="457200" algn="l" rtl="0" fontAlgn="base">
              <a:spcBef>
                <a:spcPct val="0"/>
              </a:spcBef>
              <a:spcAft>
                <a:spcPct val="0"/>
              </a:spcAft>
              <a:defRPr kumimoji="1" sz="2400" kern="1200">
                <a:solidFill>
                  <a:schemeClr val="tx1"/>
                </a:solidFill>
                <a:latin typeface="Times New Roman" charset="0"/>
                <a:ea typeface="黑体" charset="0"/>
                <a:cs typeface="+mn-cs"/>
              </a:defRPr>
            </a:lvl2pPr>
            <a:lvl3pPr marL="914400" algn="l" rtl="0" fontAlgn="base">
              <a:spcBef>
                <a:spcPct val="0"/>
              </a:spcBef>
              <a:spcAft>
                <a:spcPct val="0"/>
              </a:spcAft>
              <a:defRPr kumimoji="1" sz="2400" kern="1200">
                <a:solidFill>
                  <a:schemeClr val="tx1"/>
                </a:solidFill>
                <a:latin typeface="Times New Roman" charset="0"/>
                <a:ea typeface="黑体" charset="0"/>
                <a:cs typeface="+mn-cs"/>
              </a:defRPr>
            </a:lvl3pPr>
            <a:lvl4pPr marL="1371600" algn="l" rtl="0" fontAlgn="base">
              <a:spcBef>
                <a:spcPct val="0"/>
              </a:spcBef>
              <a:spcAft>
                <a:spcPct val="0"/>
              </a:spcAft>
              <a:defRPr kumimoji="1" sz="2400" kern="1200">
                <a:solidFill>
                  <a:schemeClr val="tx1"/>
                </a:solidFill>
                <a:latin typeface="Times New Roman" charset="0"/>
                <a:ea typeface="黑体" charset="0"/>
                <a:cs typeface="+mn-cs"/>
              </a:defRPr>
            </a:lvl4pPr>
            <a:lvl5pPr marL="1828800" algn="l" rtl="0" fontAlgn="base">
              <a:spcBef>
                <a:spcPct val="0"/>
              </a:spcBef>
              <a:spcAft>
                <a:spcPct val="0"/>
              </a:spcAft>
              <a:defRPr kumimoji="1" sz="2400" kern="1200">
                <a:solidFill>
                  <a:schemeClr val="tx1"/>
                </a:solidFill>
                <a:latin typeface="Times New Roman" charset="0"/>
                <a:ea typeface="黑体" charset="0"/>
                <a:cs typeface="+mn-cs"/>
              </a:defRPr>
            </a:lvl5pPr>
            <a:lvl6pPr marL="2286000" algn="l" defTabSz="914400" rtl="0" eaLnBrk="1" latinLnBrk="0" hangingPunct="1">
              <a:defRPr kumimoji="1" sz="2400" kern="1200">
                <a:solidFill>
                  <a:schemeClr val="tx1"/>
                </a:solidFill>
                <a:latin typeface="Times New Roman" charset="0"/>
                <a:ea typeface="黑体" charset="0"/>
                <a:cs typeface="+mn-cs"/>
              </a:defRPr>
            </a:lvl6pPr>
            <a:lvl7pPr marL="2743200" algn="l" defTabSz="914400" rtl="0" eaLnBrk="1" latinLnBrk="0" hangingPunct="1">
              <a:defRPr kumimoji="1" sz="2400" kern="1200">
                <a:solidFill>
                  <a:schemeClr val="tx1"/>
                </a:solidFill>
                <a:latin typeface="Times New Roman" charset="0"/>
                <a:ea typeface="黑体" charset="0"/>
                <a:cs typeface="+mn-cs"/>
              </a:defRPr>
            </a:lvl7pPr>
            <a:lvl8pPr marL="3200400" algn="l" defTabSz="914400" rtl="0" eaLnBrk="1" latinLnBrk="0" hangingPunct="1">
              <a:defRPr kumimoji="1" sz="2400" kern="1200">
                <a:solidFill>
                  <a:schemeClr val="tx1"/>
                </a:solidFill>
                <a:latin typeface="Times New Roman" charset="0"/>
                <a:ea typeface="黑体" charset="0"/>
                <a:cs typeface="+mn-cs"/>
              </a:defRPr>
            </a:lvl8pPr>
            <a:lvl9pPr marL="3657600" algn="l" defTabSz="914400" rtl="0" eaLnBrk="1" latinLnBrk="0" hangingPunct="1">
              <a:defRPr kumimoji="1" sz="2400" kern="1200">
                <a:solidFill>
                  <a:schemeClr val="tx1"/>
                </a:solidFill>
                <a:latin typeface="Times New Roman" charset="0"/>
                <a:ea typeface="黑体" charset="0"/>
                <a:cs typeface="+mn-cs"/>
              </a:defRPr>
            </a:lvl9pPr>
          </a:lstStyle>
          <a:p>
            <a:fld id="{F32996CC-1D28-6241-8C6B-4A2C005E6D1D}" type="slidenum">
              <a:rPr lang="en-US" altLang="zh-CN" smtClean="0"/>
              <a:pPr/>
              <a:t>34</a:t>
            </a:fld>
            <a:endParaRPr lang="en-US" altLang="zh-CN"/>
          </a:p>
        </p:txBody>
      </p:sp>
      <p:sp>
        <p:nvSpPr>
          <p:cNvPr id="3" name="Rectangle 39">
            <a:extLst>
              <a:ext uri="{FF2B5EF4-FFF2-40B4-BE49-F238E27FC236}">
                <a16:creationId xmlns:a16="http://schemas.microsoft.com/office/drawing/2014/main" id="{090F5072-11B7-244D-88BA-7BFD7CC419A6}"/>
              </a:ext>
            </a:extLst>
          </p:cNvPr>
          <p:cNvSpPr>
            <a:spLocks noChangeArrowheads="1"/>
          </p:cNvSpPr>
          <p:nvPr/>
        </p:nvSpPr>
        <p:spPr bwMode="auto">
          <a:xfrm>
            <a:off x="1619672" y="188640"/>
            <a:ext cx="6120680" cy="584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25" tIns="45712" rIns="91425" bIns="45712">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dirty="0">
                <a:solidFill>
                  <a:srgbClr val="C00000"/>
                </a:solidFill>
                <a:latin typeface="Arial" panose="020B0604020202020204" pitchFamily="34" charset="0"/>
                <a:ea typeface="黑体" panose="02010609060101010101" pitchFamily="49" charset="-122"/>
              </a:rPr>
              <a:t>对角线规则 </a:t>
            </a:r>
            <a:r>
              <a:rPr lang="en-US" altLang="zh-CN" dirty="0">
                <a:solidFill>
                  <a:srgbClr val="C00000"/>
                </a:solidFill>
                <a:latin typeface="Arial" panose="020B0604020202020204" pitchFamily="34" charset="0"/>
                <a:ea typeface="黑体" panose="02010609060101010101" pitchFamily="49" charset="-122"/>
              </a:rPr>
              <a:t>-</a:t>
            </a:r>
            <a:r>
              <a:rPr lang="zh-CN" altLang="en-US" dirty="0">
                <a:solidFill>
                  <a:srgbClr val="C00000"/>
                </a:solidFill>
                <a:latin typeface="Arial" panose="020B0604020202020204" pitchFamily="34" charset="0"/>
                <a:ea typeface="黑体" panose="02010609060101010101" pitchFamily="49" charset="-122"/>
              </a:rPr>
              <a:t> </a:t>
            </a:r>
            <a:r>
              <a:rPr lang="en-GB" altLang="zh-CN" dirty="0">
                <a:solidFill>
                  <a:srgbClr val="C00000"/>
                </a:solidFill>
                <a:latin typeface="Arial" panose="020B0604020202020204" pitchFamily="34" charset="0"/>
                <a:ea typeface="黑体" panose="02010609060101010101" pitchFamily="49" charset="-122"/>
              </a:rPr>
              <a:t>Be</a:t>
            </a:r>
            <a:r>
              <a:rPr lang="zh-CN" altLang="en-US" dirty="0">
                <a:solidFill>
                  <a:srgbClr val="C00000"/>
                </a:solidFill>
                <a:latin typeface="Arial" panose="020B0604020202020204" pitchFamily="34" charset="0"/>
                <a:ea typeface="黑体" panose="02010609060101010101" pitchFamily="49" charset="-122"/>
              </a:rPr>
              <a:t>与</a:t>
            </a:r>
            <a:r>
              <a:rPr lang="en-GB" altLang="zh-CN" dirty="0">
                <a:solidFill>
                  <a:srgbClr val="C00000"/>
                </a:solidFill>
                <a:latin typeface="Arial" panose="020B0604020202020204" pitchFamily="34" charset="0"/>
                <a:ea typeface="黑体" panose="02010609060101010101" pitchFamily="49" charset="-122"/>
              </a:rPr>
              <a:t>Al</a:t>
            </a:r>
            <a:r>
              <a:rPr lang="zh-CN" altLang="en-US" dirty="0">
                <a:solidFill>
                  <a:srgbClr val="C00000"/>
                </a:solidFill>
                <a:latin typeface="Arial" panose="020B0604020202020204" pitchFamily="34" charset="0"/>
                <a:ea typeface="黑体" panose="02010609060101010101" pitchFamily="49" charset="-122"/>
              </a:rPr>
              <a:t>的相似性</a:t>
            </a:r>
          </a:p>
        </p:txBody>
      </p:sp>
      <p:sp>
        <p:nvSpPr>
          <p:cNvPr id="4" name="矩形 3">
            <a:extLst>
              <a:ext uri="{FF2B5EF4-FFF2-40B4-BE49-F238E27FC236}">
                <a16:creationId xmlns:a16="http://schemas.microsoft.com/office/drawing/2014/main" id="{16C60CA6-C112-6048-BAAD-A4D19892FEBC}"/>
              </a:ext>
            </a:extLst>
          </p:cNvPr>
          <p:cNvSpPr/>
          <p:nvPr/>
        </p:nvSpPr>
        <p:spPr bwMode="auto">
          <a:xfrm>
            <a:off x="-78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5" name="Text Box 3">
            <a:extLst>
              <a:ext uri="{FF2B5EF4-FFF2-40B4-BE49-F238E27FC236}">
                <a16:creationId xmlns:a16="http://schemas.microsoft.com/office/drawing/2014/main" id="{45A9AB88-3E74-ED45-A35F-8433105A6B6C}"/>
              </a:ext>
            </a:extLst>
          </p:cNvPr>
          <p:cNvSpPr txBox="1">
            <a:spLocks noChangeArrowheads="1"/>
          </p:cNvSpPr>
          <p:nvPr/>
        </p:nvSpPr>
        <p:spPr bwMode="auto">
          <a:xfrm>
            <a:off x="72008" y="1124744"/>
            <a:ext cx="8820472" cy="3564053"/>
          </a:xfrm>
          <a:prstGeom prst="rect">
            <a:avLst/>
          </a:prstGeom>
          <a:solidFill>
            <a:schemeClr val="accent6">
              <a:lumMod val="40000"/>
              <a:lumOff val="60000"/>
            </a:schemeClr>
          </a:solidFill>
          <a:ln>
            <a:noFill/>
          </a:ln>
          <a:effectLst/>
        </p:spPr>
        <p:txBody>
          <a:bodyPr wrap="square">
            <a:spAutoFit/>
          </a:bodyPr>
          <a:lstStyle/>
          <a:p>
            <a:pPr eaLnBrk="1" hangingPunct="1">
              <a:spcBef>
                <a:spcPct val="20000"/>
              </a:spcBef>
            </a:pPr>
            <a:r>
              <a:rPr lang="en-US" altLang="zh-CN" dirty="0">
                <a:ea typeface="楷体_GB2312" pitchFamily="49" charset="-122"/>
              </a:rPr>
              <a:t>① </a:t>
            </a:r>
            <a:r>
              <a:rPr lang="zh-CN" altLang="en-US" dirty="0">
                <a:ea typeface="楷体_GB2312" pitchFamily="49" charset="-122"/>
              </a:rPr>
              <a:t>标准电极电势相近， </a:t>
            </a:r>
            <a:r>
              <a:rPr lang="zh-CN" altLang="en-US" i="1" dirty="0">
                <a:ea typeface="楷体_GB2312" pitchFamily="49" charset="-122"/>
                <a:sym typeface="Symbol" pitchFamily="2" charset="2"/>
              </a:rPr>
              <a:t></a:t>
            </a:r>
            <a:r>
              <a:rPr lang="en-US" altLang="zh-CN" i="1" baseline="-25000" dirty="0">
                <a:ea typeface="楷体_GB2312" pitchFamily="49" charset="-122"/>
                <a:sym typeface="Symbol" pitchFamily="2" charset="2"/>
              </a:rPr>
              <a:t>A</a:t>
            </a:r>
            <a:r>
              <a:rPr lang="zh-CN" altLang="en-US" baseline="30000" dirty="0">
                <a:ea typeface="楷体_GB2312" pitchFamily="49" charset="-122"/>
                <a:sym typeface="Symbol" pitchFamily="2" charset="2"/>
              </a:rPr>
              <a:t>ϴ</a:t>
            </a:r>
            <a:r>
              <a:rPr lang="en-US" altLang="zh-CN" dirty="0">
                <a:ea typeface="楷体_GB2312" pitchFamily="49" charset="-122"/>
                <a:sym typeface="Symbol" pitchFamily="2" charset="2"/>
              </a:rPr>
              <a:t> </a:t>
            </a:r>
            <a:r>
              <a:rPr lang="zh-CN" altLang="en-US" dirty="0">
                <a:ea typeface="楷体_GB2312" pitchFamily="49" charset="-122"/>
                <a:sym typeface="Symbol" pitchFamily="2" charset="2"/>
              </a:rPr>
              <a:t>均在 </a:t>
            </a:r>
            <a:r>
              <a:rPr lang="en-US" altLang="en-US" dirty="0">
                <a:ea typeface="楷体_GB2312" pitchFamily="49" charset="-122"/>
                <a:sym typeface="Symbol" pitchFamily="2" charset="2"/>
              </a:rPr>
              <a:t>-1.7 </a:t>
            </a:r>
            <a:r>
              <a:rPr lang="en-US" altLang="zh-CN" dirty="0">
                <a:ea typeface="楷体_GB2312" pitchFamily="49" charset="-122"/>
                <a:sym typeface="Symbol" pitchFamily="2" charset="2"/>
              </a:rPr>
              <a:t>V</a:t>
            </a:r>
            <a:r>
              <a:rPr lang="zh-CN" altLang="en-US" dirty="0">
                <a:ea typeface="楷体_GB2312" pitchFamily="49" charset="-122"/>
                <a:sym typeface="Symbol" pitchFamily="2" charset="2"/>
              </a:rPr>
              <a:t>左右；</a:t>
            </a:r>
          </a:p>
          <a:p>
            <a:pPr eaLnBrk="1" hangingPunct="1">
              <a:spcBef>
                <a:spcPct val="20000"/>
              </a:spcBef>
            </a:pPr>
            <a:r>
              <a:rPr lang="zh-CN" altLang="en-US" dirty="0">
                <a:ea typeface="楷体_GB2312" pitchFamily="49" charset="-122"/>
              </a:rPr>
              <a:t>② </a:t>
            </a:r>
            <a:r>
              <a:rPr lang="zh-CN" altLang="en-US" dirty="0">
                <a:ea typeface="楷体_GB2312" pitchFamily="49" charset="-122"/>
                <a:sym typeface="Symbol" pitchFamily="2" charset="2"/>
              </a:rPr>
              <a:t>均为两性金属，既溶于酸又溶于强碱；</a:t>
            </a:r>
          </a:p>
          <a:p>
            <a:pPr eaLnBrk="1" hangingPunct="1">
              <a:spcBef>
                <a:spcPct val="20000"/>
              </a:spcBef>
            </a:pPr>
            <a:r>
              <a:rPr lang="zh-CN" altLang="en-US" dirty="0">
                <a:ea typeface="楷体_GB2312" pitchFamily="49" charset="-122"/>
              </a:rPr>
              <a:t>③ </a:t>
            </a:r>
            <a:r>
              <a:rPr lang="en-US" altLang="zh-CN" dirty="0" err="1">
                <a:ea typeface="楷体_GB2312" pitchFamily="49" charset="-122"/>
                <a:sym typeface="Symbol" pitchFamily="2" charset="2"/>
              </a:rPr>
              <a:t>BeO</a:t>
            </a:r>
            <a:r>
              <a:rPr lang="zh-CN" altLang="en-US" dirty="0">
                <a:ea typeface="楷体_GB2312" pitchFamily="49" charset="-122"/>
                <a:sym typeface="Symbol" pitchFamily="2" charset="2"/>
              </a:rPr>
              <a:t>和</a:t>
            </a:r>
            <a:r>
              <a:rPr lang="en-US" altLang="zh-CN" dirty="0">
                <a:ea typeface="楷体_GB2312" pitchFamily="49" charset="-122"/>
                <a:sym typeface="Symbol" pitchFamily="2" charset="2"/>
              </a:rPr>
              <a:t>Al</a:t>
            </a:r>
            <a:r>
              <a:rPr lang="en-US" altLang="zh-CN" baseline="-25000" dirty="0">
                <a:ea typeface="楷体_GB2312" pitchFamily="49" charset="-122"/>
                <a:sym typeface="Symbol" pitchFamily="2" charset="2"/>
              </a:rPr>
              <a:t>2</a:t>
            </a:r>
            <a:r>
              <a:rPr lang="en-US" altLang="zh-CN" dirty="0">
                <a:ea typeface="楷体_GB2312" pitchFamily="49" charset="-122"/>
                <a:sym typeface="Symbol" pitchFamily="2" charset="2"/>
              </a:rPr>
              <a:t>O</a:t>
            </a:r>
            <a:r>
              <a:rPr lang="en-US" altLang="zh-CN" baseline="-25000" dirty="0">
                <a:ea typeface="楷体_GB2312" pitchFamily="49" charset="-122"/>
                <a:sym typeface="Symbol" pitchFamily="2" charset="2"/>
              </a:rPr>
              <a:t>3</a:t>
            </a:r>
            <a:r>
              <a:rPr lang="zh-CN" altLang="en-US" dirty="0">
                <a:ea typeface="楷体_GB2312" pitchFamily="49" charset="-122"/>
                <a:sym typeface="Symbol" pitchFamily="2" charset="2"/>
              </a:rPr>
              <a:t>都具有高熔点，高硬度；</a:t>
            </a:r>
          </a:p>
          <a:p>
            <a:pPr eaLnBrk="1" hangingPunct="1">
              <a:spcBef>
                <a:spcPct val="20000"/>
              </a:spcBef>
            </a:pPr>
            <a:r>
              <a:rPr lang="zh-CN" altLang="en-US" dirty="0">
                <a:ea typeface="楷体_GB2312" pitchFamily="49" charset="-122"/>
              </a:rPr>
              <a:t>④ </a:t>
            </a:r>
            <a:r>
              <a:rPr lang="zh-CN" altLang="en-US" dirty="0">
                <a:ea typeface="楷体_GB2312" pitchFamily="49" charset="-122"/>
                <a:sym typeface="Symbol" pitchFamily="2" charset="2"/>
              </a:rPr>
              <a:t>氢氧化物均呈两性；</a:t>
            </a:r>
          </a:p>
          <a:p>
            <a:pPr eaLnBrk="1" hangingPunct="1">
              <a:spcBef>
                <a:spcPct val="20000"/>
              </a:spcBef>
            </a:pPr>
            <a:r>
              <a:rPr lang="zh-CN" altLang="en-US" dirty="0">
                <a:ea typeface="楷体_GB2312" pitchFamily="49" charset="-122"/>
              </a:rPr>
              <a:t>⑤ </a:t>
            </a:r>
            <a:r>
              <a:rPr lang="en-US" altLang="zh-CN" dirty="0">
                <a:ea typeface="楷体_GB2312" pitchFamily="49" charset="-122"/>
                <a:sym typeface="Symbol" pitchFamily="2" charset="2"/>
              </a:rPr>
              <a:t>BeCl</a:t>
            </a:r>
            <a:r>
              <a:rPr lang="en-US" altLang="zh-CN" baseline="-25000" dirty="0">
                <a:ea typeface="楷体_GB2312" pitchFamily="49" charset="-122"/>
                <a:sym typeface="Symbol" pitchFamily="2" charset="2"/>
              </a:rPr>
              <a:t>2</a:t>
            </a:r>
            <a:r>
              <a:rPr lang="zh-CN" altLang="en-US" dirty="0">
                <a:ea typeface="楷体_GB2312" pitchFamily="49" charset="-122"/>
                <a:sym typeface="Symbol" pitchFamily="2" charset="2"/>
              </a:rPr>
              <a:t>和</a:t>
            </a:r>
            <a:r>
              <a:rPr lang="en-US" altLang="zh-CN" dirty="0">
                <a:ea typeface="楷体_GB2312" pitchFamily="49" charset="-122"/>
                <a:sym typeface="Symbol" pitchFamily="2" charset="2"/>
              </a:rPr>
              <a:t>AlCl</a:t>
            </a:r>
            <a:r>
              <a:rPr lang="en-US" altLang="zh-CN" baseline="-25000" dirty="0">
                <a:ea typeface="楷体_GB2312" pitchFamily="49" charset="-122"/>
                <a:sym typeface="Symbol" pitchFamily="2" charset="2"/>
              </a:rPr>
              <a:t>3</a:t>
            </a:r>
            <a:r>
              <a:rPr lang="zh-CN" altLang="en-US" dirty="0">
                <a:ea typeface="楷体_GB2312" pitchFamily="49" charset="-122"/>
                <a:sym typeface="Symbol" pitchFamily="2" charset="2"/>
              </a:rPr>
              <a:t>都是缺电子的共价化合物</a:t>
            </a:r>
            <a:r>
              <a:rPr lang="en-US" altLang="zh-CN" dirty="0">
                <a:ea typeface="楷体_GB2312" pitchFamily="49" charset="-122"/>
                <a:sym typeface="Symbol" pitchFamily="2" charset="2"/>
              </a:rPr>
              <a:t>(</a:t>
            </a:r>
            <a:r>
              <a:rPr lang="en-US" altLang="zh-CN" i="1" dirty="0">
                <a:ea typeface="楷体_GB2312" pitchFamily="49" charset="-122"/>
                <a:sym typeface="Symbol" pitchFamily="2" charset="2"/>
              </a:rPr>
              <a:t>sp</a:t>
            </a:r>
            <a:r>
              <a:rPr lang="en-US" altLang="zh-CN" baseline="30000" dirty="0">
                <a:ea typeface="楷体_GB2312" pitchFamily="49" charset="-122"/>
                <a:sym typeface="Symbol" pitchFamily="2" charset="2"/>
              </a:rPr>
              <a:t>3</a:t>
            </a:r>
            <a:r>
              <a:rPr lang="zh-CN" altLang="en-US" dirty="0">
                <a:ea typeface="楷体_GB2312" pitchFamily="49" charset="-122"/>
                <a:sym typeface="Symbol" pitchFamily="2" charset="2"/>
              </a:rPr>
              <a:t>杂化</a:t>
            </a:r>
            <a:r>
              <a:rPr lang="en-US" altLang="zh-CN" dirty="0">
                <a:ea typeface="楷体_GB2312" pitchFamily="49" charset="-122"/>
                <a:sym typeface="Symbol" pitchFamily="2" charset="2"/>
              </a:rPr>
              <a:t>)</a:t>
            </a:r>
            <a:r>
              <a:rPr lang="zh-CN" altLang="en-US" dirty="0">
                <a:ea typeface="楷体_GB2312" pitchFamily="49" charset="-122"/>
                <a:sym typeface="Symbol" pitchFamily="2" charset="2"/>
              </a:rPr>
              <a:t>，</a:t>
            </a:r>
          </a:p>
          <a:p>
            <a:pPr eaLnBrk="1" hangingPunct="1">
              <a:spcBef>
                <a:spcPct val="20000"/>
              </a:spcBef>
            </a:pPr>
            <a:r>
              <a:rPr lang="zh-CN" altLang="en-US" dirty="0">
                <a:ea typeface="楷体_GB2312" pitchFamily="49" charset="-122"/>
                <a:sym typeface="Symbol" pitchFamily="2" charset="2"/>
              </a:rPr>
              <a:t>     蒸气中以缔合分子的状态存在；</a:t>
            </a:r>
          </a:p>
          <a:p>
            <a:pPr eaLnBrk="1" hangingPunct="1">
              <a:spcBef>
                <a:spcPct val="20000"/>
              </a:spcBef>
            </a:pPr>
            <a:r>
              <a:rPr lang="zh-CN" altLang="en-US" dirty="0">
                <a:ea typeface="楷体_GB2312" pitchFamily="49" charset="-122"/>
              </a:rPr>
              <a:t>⑥ </a:t>
            </a:r>
            <a:r>
              <a:rPr lang="zh-CN" altLang="en-US" dirty="0">
                <a:ea typeface="楷体_GB2312" pitchFamily="49" charset="-122"/>
                <a:sym typeface="Symbol" pitchFamily="2" charset="2"/>
              </a:rPr>
              <a:t>金属铍和铝都能被浓硝酸钝化；</a:t>
            </a:r>
          </a:p>
          <a:p>
            <a:pPr eaLnBrk="1" hangingPunct="1">
              <a:spcBef>
                <a:spcPct val="20000"/>
              </a:spcBef>
            </a:pPr>
            <a:r>
              <a:rPr lang="zh-CN" altLang="en-US" dirty="0">
                <a:ea typeface="楷体_GB2312" pitchFamily="49" charset="-122"/>
              </a:rPr>
              <a:t>⑦ 盐都水解，且高价阴离子的盐难溶。</a:t>
            </a:r>
          </a:p>
        </p:txBody>
      </p:sp>
      <p:sp>
        <p:nvSpPr>
          <p:cNvPr id="6" name="Text Box 4">
            <a:extLst>
              <a:ext uri="{FF2B5EF4-FFF2-40B4-BE49-F238E27FC236}">
                <a16:creationId xmlns:a16="http://schemas.microsoft.com/office/drawing/2014/main" id="{B9226DBA-2594-6946-AB2C-05E3E1D2663E}"/>
              </a:ext>
            </a:extLst>
          </p:cNvPr>
          <p:cNvSpPr txBox="1">
            <a:spLocks noChangeArrowheads="1"/>
          </p:cNvSpPr>
          <p:nvPr/>
        </p:nvSpPr>
        <p:spPr bwMode="auto">
          <a:xfrm>
            <a:off x="418307" y="4979148"/>
            <a:ext cx="3964880" cy="1348061"/>
          </a:xfrm>
          <a:prstGeom prst="rect">
            <a:avLst/>
          </a:prstGeom>
          <a:noFill/>
          <a:ln>
            <a:noFill/>
          </a:ln>
          <a:effectLst/>
        </p:spPr>
        <p:txBody>
          <a:bodyPr wrap="square">
            <a:spAutoFit/>
          </a:bodyPr>
          <a:lstStyle/>
          <a:p>
            <a:pPr eaLnBrk="1" hangingPunct="1">
              <a:spcBef>
                <a:spcPct val="20000"/>
              </a:spcBef>
            </a:pPr>
            <a:r>
              <a:rPr lang="en-US" altLang="zh-CN" b="1" dirty="0">
                <a:solidFill>
                  <a:srgbClr val="0000CC"/>
                </a:solidFill>
                <a:latin typeface="+mn-lt"/>
                <a:ea typeface="+mj-ea"/>
              </a:rPr>
              <a:t>Be</a:t>
            </a:r>
            <a:r>
              <a:rPr lang="zh-CN" altLang="en-US" b="1" dirty="0">
                <a:solidFill>
                  <a:srgbClr val="0000CC"/>
                </a:solidFill>
                <a:latin typeface="+mn-lt"/>
                <a:ea typeface="+mj-ea"/>
              </a:rPr>
              <a:t>与</a:t>
            </a:r>
            <a:r>
              <a:rPr lang="en-US" altLang="zh-CN" b="1" dirty="0">
                <a:solidFill>
                  <a:srgbClr val="0000CC"/>
                </a:solidFill>
                <a:latin typeface="+mn-lt"/>
                <a:ea typeface="+mj-ea"/>
              </a:rPr>
              <a:t>Al</a:t>
            </a:r>
            <a:r>
              <a:rPr lang="zh-CN" altLang="en-US" b="1" dirty="0">
                <a:solidFill>
                  <a:srgbClr val="0000CC"/>
                </a:solidFill>
                <a:latin typeface="+mn-lt"/>
                <a:ea typeface="+mj-ea"/>
              </a:rPr>
              <a:t>相似的原因是：</a:t>
            </a:r>
          </a:p>
          <a:p>
            <a:pPr eaLnBrk="1" hangingPunct="1">
              <a:spcBef>
                <a:spcPct val="20000"/>
              </a:spcBef>
            </a:pPr>
            <a:r>
              <a:rPr lang="zh-CN" altLang="en-US" b="1" dirty="0">
                <a:solidFill>
                  <a:srgbClr val="0000CC"/>
                </a:solidFill>
                <a:latin typeface="+mn-lt"/>
                <a:ea typeface="+mj-ea"/>
              </a:rPr>
              <a:t>因电极电势 </a:t>
            </a:r>
            <a:r>
              <a:rPr lang="zh-CN" altLang="en-US" b="1" i="1" dirty="0">
                <a:solidFill>
                  <a:srgbClr val="0000CC"/>
                </a:solidFill>
                <a:latin typeface="+mn-lt"/>
                <a:ea typeface="+mj-ea"/>
                <a:sym typeface="Symbol" pitchFamily="2" charset="2"/>
              </a:rPr>
              <a:t></a:t>
            </a:r>
            <a:r>
              <a:rPr lang="en-US" altLang="zh-CN" b="1" i="1" baseline="-25000" dirty="0">
                <a:solidFill>
                  <a:srgbClr val="0000CC"/>
                </a:solidFill>
                <a:latin typeface="+mn-lt"/>
                <a:ea typeface="+mj-ea"/>
                <a:sym typeface="Symbol" pitchFamily="2" charset="2"/>
              </a:rPr>
              <a:t>A</a:t>
            </a:r>
            <a:r>
              <a:rPr lang="zh-CN" altLang="en-US" b="1" baseline="30000" dirty="0">
                <a:solidFill>
                  <a:srgbClr val="0000CC"/>
                </a:solidFill>
                <a:ea typeface="楷体_GB2312" pitchFamily="49" charset="-122"/>
                <a:sym typeface="Symbol" pitchFamily="2" charset="2"/>
              </a:rPr>
              <a:t>ϴ</a:t>
            </a:r>
            <a:r>
              <a:rPr lang="en-US" altLang="zh-CN" b="1" dirty="0">
                <a:solidFill>
                  <a:srgbClr val="0000CC"/>
                </a:solidFill>
                <a:latin typeface="+mn-lt"/>
                <a:ea typeface="+mj-ea"/>
                <a:sym typeface="Symbol" pitchFamily="2" charset="2"/>
              </a:rPr>
              <a:t>(</a:t>
            </a:r>
            <a:r>
              <a:rPr lang="en-US" altLang="en-US" b="1" dirty="0">
                <a:solidFill>
                  <a:srgbClr val="0000CC"/>
                </a:solidFill>
                <a:latin typeface="+mn-lt"/>
                <a:ea typeface="+mj-ea"/>
                <a:sym typeface="Symbol" pitchFamily="2" charset="2"/>
              </a:rPr>
              <a:t>-1.7</a:t>
            </a:r>
            <a:r>
              <a:rPr lang="en-US" altLang="zh-CN" b="1" dirty="0">
                <a:solidFill>
                  <a:srgbClr val="0000CC"/>
                </a:solidFill>
                <a:latin typeface="+mn-lt"/>
                <a:ea typeface="+mj-ea"/>
                <a:sym typeface="Symbol" pitchFamily="2" charset="2"/>
              </a:rPr>
              <a:t>V</a:t>
            </a:r>
            <a:r>
              <a:rPr lang="zh-CN" altLang="en-US" b="1" dirty="0">
                <a:solidFill>
                  <a:srgbClr val="0000CC"/>
                </a:solidFill>
                <a:latin typeface="+mn-lt"/>
                <a:ea typeface="+mj-ea"/>
                <a:sym typeface="Symbol" pitchFamily="2" charset="2"/>
              </a:rPr>
              <a:t>左右</a:t>
            </a:r>
            <a:r>
              <a:rPr lang="en-US" altLang="zh-CN" b="1" dirty="0">
                <a:solidFill>
                  <a:srgbClr val="0000CC"/>
                </a:solidFill>
                <a:latin typeface="+mn-lt"/>
                <a:ea typeface="+mj-ea"/>
                <a:sym typeface="Symbol" pitchFamily="2" charset="2"/>
              </a:rPr>
              <a:t>)</a:t>
            </a:r>
            <a:r>
              <a:rPr lang="zh-CN" altLang="en-US" b="1" dirty="0">
                <a:solidFill>
                  <a:srgbClr val="0000CC"/>
                </a:solidFill>
                <a:latin typeface="+mn-lt"/>
                <a:ea typeface="+mj-ea"/>
                <a:sym typeface="Symbol" pitchFamily="2" charset="2"/>
              </a:rPr>
              <a:t>、</a:t>
            </a:r>
            <a:endParaRPr lang="en-US" altLang="zh-CN" b="1" dirty="0">
              <a:solidFill>
                <a:srgbClr val="0000CC"/>
              </a:solidFill>
              <a:latin typeface="+mn-lt"/>
              <a:ea typeface="+mj-ea"/>
              <a:sym typeface="Symbol" pitchFamily="2" charset="2"/>
            </a:endParaRPr>
          </a:p>
          <a:p>
            <a:pPr eaLnBrk="1" hangingPunct="1">
              <a:spcBef>
                <a:spcPct val="20000"/>
              </a:spcBef>
            </a:pPr>
            <a:r>
              <a:rPr lang="zh-CN" altLang="en-US" b="1" dirty="0">
                <a:solidFill>
                  <a:srgbClr val="0000CC"/>
                </a:solidFill>
                <a:latin typeface="+mn-lt"/>
                <a:ea typeface="+mj-ea"/>
                <a:sym typeface="Symbol" pitchFamily="2" charset="2"/>
              </a:rPr>
              <a:t>离子势</a:t>
            </a:r>
            <a:r>
              <a:rPr lang="en-US" altLang="zh-CN" b="1" dirty="0">
                <a:solidFill>
                  <a:srgbClr val="0000CC"/>
                </a:solidFill>
                <a:latin typeface="+mn-lt"/>
                <a:ea typeface="+mj-ea"/>
              </a:rPr>
              <a:t>(</a:t>
            </a:r>
            <a:r>
              <a:rPr lang="en-US" altLang="zh-CN" b="1" i="1" dirty="0">
                <a:solidFill>
                  <a:srgbClr val="0000CC"/>
                </a:solidFill>
                <a:latin typeface="+mn-lt"/>
                <a:ea typeface="+mj-ea"/>
                <a:sym typeface="Symbol" pitchFamily="2" charset="2"/>
              </a:rPr>
              <a:t>  = Z / r</a:t>
            </a:r>
            <a:r>
              <a:rPr lang="en-US" altLang="zh-CN" b="1" dirty="0">
                <a:solidFill>
                  <a:srgbClr val="0000CC"/>
                </a:solidFill>
                <a:latin typeface="+mn-lt"/>
                <a:ea typeface="+mj-ea"/>
              </a:rPr>
              <a:t>)</a:t>
            </a:r>
            <a:r>
              <a:rPr lang="zh-CN" altLang="en-US" b="1" dirty="0">
                <a:solidFill>
                  <a:srgbClr val="0000CC"/>
                </a:solidFill>
                <a:latin typeface="+mn-lt"/>
                <a:ea typeface="+mj-ea"/>
              </a:rPr>
              <a:t>相近</a:t>
            </a:r>
          </a:p>
        </p:txBody>
      </p:sp>
      <p:pic>
        <p:nvPicPr>
          <p:cNvPr id="7" name="Picture 3" descr="FG22_06">
            <a:extLst>
              <a:ext uri="{FF2B5EF4-FFF2-40B4-BE49-F238E27FC236}">
                <a16:creationId xmlns:a16="http://schemas.microsoft.com/office/drawing/2014/main" id="{FEB0FD59-235C-8872-7A64-9A32B606B76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3187"/>
          <a:stretch/>
        </p:blipFill>
        <p:spPr bwMode="auto">
          <a:xfrm>
            <a:off x="4532941" y="4812415"/>
            <a:ext cx="3960813" cy="6661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3" descr="FG22_06">
            <a:extLst>
              <a:ext uri="{FF2B5EF4-FFF2-40B4-BE49-F238E27FC236}">
                <a16:creationId xmlns:a16="http://schemas.microsoft.com/office/drawing/2014/main" id="{6A866B23-44E1-45E4-F1B0-1B7496DB341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436" b="5329"/>
          <a:stretch/>
        </p:blipFill>
        <p:spPr bwMode="auto">
          <a:xfrm>
            <a:off x="4564112" y="5560260"/>
            <a:ext cx="3960813" cy="1297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2007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D866DDC-FB4F-5F41-9D8C-D192FF40222D}"/>
              </a:ext>
            </a:extLst>
          </p:cNvPr>
          <p:cNvSpPr>
            <a:spLocks noGrp="1"/>
          </p:cNvSpPr>
          <p:nvPr>
            <p:ph type="sldNum" sz="quarter" idx="12"/>
          </p:nvPr>
        </p:nvSpPr>
        <p:spPr/>
        <p:txBody>
          <a:bodyPr/>
          <a:lstStyle/>
          <a:p>
            <a:fld id="{F32996CC-1D28-6241-8C6B-4A2C005E6D1D}" type="slidenum">
              <a:rPr lang="en-US" altLang="zh-CN" smtClean="0"/>
              <a:pPr/>
              <a:t>35</a:t>
            </a:fld>
            <a:endParaRPr lang="en-US" altLang="zh-CN"/>
          </a:p>
        </p:txBody>
      </p:sp>
      <p:sp>
        <p:nvSpPr>
          <p:cNvPr id="3" name="矩形 2">
            <a:extLst>
              <a:ext uri="{FF2B5EF4-FFF2-40B4-BE49-F238E27FC236}">
                <a16:creationId xmlns:a16="http://schemas.microsoft.com/office/drawing/2014/main" id="{58B9C377-9421-B747-B733-382FB3C9F410}"/>
              </a:ext>
            </a:extLst>
          </p:cNvPr>
          <p:cNvSpPr/>
          <p:nvPr/>
        </p:nvSpPr>
        <p:spPr>
          <a:xfrm>
            <a:off x="1907704" y="116632"/>
            <a:ext cx="5544616" cy="584775"/>
          </a:xfrm>
          <a:prstGeom prst="rect">
            <a:avLst/>
          </a:prstGeom>
        </p:spPr>
        <p:txBody>
          <a:bodyPr wrap="square">
            <a:spAutoFit/>
          </a:bodyPr>
          <a:lstStyle/>
          <a:p>
            <a:pPr algn="ctr"/>
            <a:r>
              <a:rPr lang="en-US" altLang="zh-CN" sz="3200" b="1" dirty="0">
                <a:solidFill>
                  <a:srgbClr val="C00000"/>
                </a:solidFill>
                <a:latin typeface="Times New Roman" panose="02020603050405020304" pitchFamily="18" charset="0"/>
                <a:ea typeface="SimHei" panose="02010609060101010101" pitchFamily="49" charset="-122"/>
                <a:cs typeface="Times New Roman" panose="02020603050405020304" pitchFamily="18" charset="0"/>
              </a:rPr>
              <a:t>Al</a:t>
            </a:r>
            <a:r>
              <a:rPr lang="zh-CN" altLang="en-US" sz="3200" b="1" dirty="0">
                <a:solidFill>
                  <a:srgbClr val="C00000"/>
                </a:solidFill>
                <a:latin typeface="Times New Roman" panose="02020603050405020304" pitchFamily="18" charset="0"/>
                <a:ea typeface="SimHei" panose="02010609060101010101" pitchFamily="49" charset="-122"/>
                <a:cs typeface="Times New Roman" panose="02020603050405020304" pitchFamily="18" charset="0"/>
              </a:rPr>
              <a:t>、</a:t>
            </a:r>
            <a:r>
              <a:rPr lang="en-US" altLang="zh-CN" sz="3200" b="1" dirty="0">
                <a:solidFill>
                  <a:srgbClr val="C00000"/>
                </a:solidFill>
                <a:latin typeface="Times New Roman" panose="02020603050405020304" pitchFamily="18" charset="0"/>
                <a:ea typeface="SimHei" panose="02010609060101010101" pitchFamily="49" charset="-122"/>
                <a:cs typeface="Times New Roman" panose="02020603050405020304" pitchFamily="18" charset="0"/>
              </a:rPr>
              <a:t>Ga</a:t>
            </a:r>
            <a:r>
              <a:rPr lang="zh-CN" altLang="en-US" sz="3200" b="1" dirty="0">
                <a:solidFill>
                  <a:srgbClr val="C00000"/>
                </a:solidFill>
                <a:latin typeface="Times New Roman" panose="02020603050405020304" pitchFamily="18" charset="0"/>
                <a:ea typeface="SimHei" panose="02010609060101010101" pitchFamily="49" charset="-122"/>
                <a:cs typeface="Times New Roman" panose="02020603050405020304" pitchFamily="18" charset="0"/>
              </a:rPr>
              <a:t>、</a:t>
            </a:r>
            <a:r>
              <a:rPr lang="en-US" altLang="zh-CN" sz="3200" b="1" dirty="0">
                <a:solidFill>
                  <a:srgbClr val="C00000"/>
                </a:solidFill>
                <a:latin typeface="Times New Roman" panose="02020603050405020304" pitchFamily="18" charset="0"/>
                <a:ea typeface="SimHei" panose="02010609060101010101" pitchFamily="49" charset="-122"/>
                <a:cs typeface="Times New Roman" panose="02020603050405020304" pitchFamily="18" charset="0"/>
              </a:rPr>
              <a:t>In</a:t>
            </a:r>
            <a:r>
              <a:rPr lang="zh-CN" altLang="en-US" sz="3200" b="1" dirty="0">
                <a:solidFill>
                  <a:srgbClr val="C00000"/>
                </a:solidFill>
                <a:latin typeface="Times New Roman" panose="02020603050405020304" pitchFamily="18" charset="0"/>
                <a:ea typeface="SimHei" panose="02010609060101010101" pitchFamily="49" charset="-122"/>
                <a:cs typeface="Times New Roman" panose="02020603050405020304" pitchFamily="18" charset="0"/>
              </a:rPr>
              <a:t>、</a:t>
            </a:r>
            <a:r>
              <a:rPr lang="en-US" altLang="zh-CN" sz="3200" b="1" dirty="0">
                <a:solidFill>
                  <a:srgbClr val="C00000"/>
                </a:solidFill>
                <a:latin typeface="Times New Roman" panose="02020603050405020304" pitchFamily="18" charset="0"/>
                <a:ea typeface="SimHei" panose="02010609060101010101" pitchFamily="49" charset="-122"/>
                <a:cs typeface="Times New Roman" panose="02020603050405020304" pitchFamily="18" charset="0"/>
              </a:rPr>
              <a:t>Tl </a:t>
            </a:r>
            <a:r>
              <a:rPr lang="zh-CN" altLang="en-US" sz="3200" b="1" dirty="0">
                <a:solidFill>
                  <a:srgbClr val="C00000"/>
                </a:solidFill>
                <a:latin typeface="Times New Roman" panose="02020603050405020304" pitchFamily="18" charset="0"/>
                <a:ea typeface="SimHei" panose="02010609060101010101" pitchFamily="49" charset="-122"/>
                <a:cs typeface="Times New Roman" panose="02020603050405020304" pitchFamily="18" charset="0"/>
              </a:rPr>
              <a:t>的性质比较</a:t>
            </a:r>
            <a:endParaRPr lang="zh-CN" altLang="en-US" sz="3200" dirty="0">
              <a:solidFill>
                <a:srgbClr val="C00000"/>
              </a:solidFill>
              <a:latin typeface="Times New Roman" panose="02020603050405020304" pitchFamily="18" charset="0"/>
              <a:cs typeface="Times New Roman" panose="02020603050405020304" pitchFamily="18" charset="0"/>
            </a:endParaRPr>
          </a:p>
        </p:txBody>
      </p:sp>
      <p:sp>
        <p:nvSpPr>
          <p:cNvPr id="4" name="Text Box 4">
            <a:extLst>
              <a:ext uri="{FF2B5EF4-FFF2-40B4-BE49-F238E27FC236}">
                <a16:creationId xmlns:a16="http://schemas.microsoft.com/office/drawing/2014/main" id="{CA47B3F9-78CF-DF45-ACE1-BEC8D5ED2F82}"/>
              </a:ext>
            </a:extLst>
          </p:cNvPr>
          <p:cNvSpPr txBox="1">
            <a:spLocks noChangeArrowheads="1"/>
          </p:cNvSpPr>
          <p:nvPr/>
        </p:nvSpPr>
        <p:spPr bwMode="auto">
          <a:xfrm>
            <a:off x="180020" y="980728"/>
            <a:ext cx="7776356" cy="4544899"/>
          </a:xfrm>
          <a:prstGeom prst="rect">
            <a:avLst/>
          </a:prstGeom>
          <a:noFill/>
          <a:ln>
            <a:noFill/>
          </a:ln>
          <a:effectLst/>
        </p:spPr>
        <p:txBody>
          <a:bodyPr wrap="square">
            <a:spAutoFit/>
          </a:bodyPr>
          <a:lstStyle/>
          <a:p>
            <a:pPr>
              <a:lnSpc>
                <a:spcPct val="150000"/>
              </a:lnSpc>
              <a:spcBef>
                <a:spcPct val="50000"/>
              </a:spcBef>
            </a:pPr>
            <a:r>
              <a:rPr lang="en-US" altLang="zh-CN" sz="2800" dirty="0">
                <a:latin typeface="Arial" panose="020B0604020202020204" pitchFamily="34" charset="0"/>
                <a:ea typeface="SimHei" panose="02010609060101010101" pitchFamily="49" charset="-122"/>
                <a:cs typeface="Arial" panose="020B0604020202020204" pitchFamily="34" charset="0"/>
              </a:rPr>
              <a:t> (1) Al</a:t>
            </a:r>
            <a:r>
              <a:rPr lang="zh-CN" altLang="en-US" sz="2800" dirty="0">
                <a:latin typeface="Arial" panose="020B0604020202020204" pitchFamily="34" charset="0"/>
                <a:ea typeface="SimHei" panose="02010609060101010101" pitchFamily="49" charset="-122"/>
                <a:cs typeface="Arial" panose="020B0604020202020204" pitchFamily="34" charset="0"/>
              </a:rPr>
              <a:t>、</a:t>
            </a:r>
            <a:r>
              <a:rPr lang="en-US" altLang="zh-CN" sz="2800" dirty="0">
                <a:latin typeface="Arial" panose="020B0604020202020204" pitchFamily="34" charset="0"/>
                <a:ea typeface="SimHei" panose="02010609060101010101" pitchFamily="49" charset="-122"/>
                <a:cs typeface="Arial" panose="020B0604020202020204" pitchFamily="34" charset="0"/>
              </a:rPr>
              <a:t>Ga</a:t>
            </a:r>
            <a:r>
              <a:rPr lang="zh-CN" altLang="en-US" sz="2800" dirty="0">
                <a:latin typeface="Arial" panose="020B0604020202020204" pitchFamily="34" charset="0"/>
                <a:ea typeface="SimHei" panose="02010609060101010101" pitchFamily="49" charset="-122"/>
                <a:cs typeface="Arial" panose="020B0604020202020204" pitchFamily="34" charset="0"/>
              </a:rPr>
              <a:t>、</a:t>
            </a:r>
            <a:r>
              <a:rPr lang="en-US" altLang="zh-CN" sz="2800" dirty="0">
                <a:latin typeface="Arial" panose="020B0604020202020204" pitchFamily="34" charset="0"/>
                <a:ea typeface="SimHei" panose="02010609060101010101" pitchFamily="49" charset="-122"/>
                <a:cs typeface="Arial" panose="020B0604020202020204" pitchFamily="34" charset="0"/>
              </a:rPr>
              <a:t>In</a:t>
            </a:r>
            <a:r>
              <a:rPr lang="zh-CN" altLang="en-US" sz="2800" dirty="0">
                <a:latin typeface="Arial" panose="020B0604020202020204" pitchFamily="34" charset="0"/>
                <a:ea typeface="SimHei" panose="02010609060101010101" pitchFamily="49" charset="-122"/>
                <a:cs typeface="Arial" panose="020B0604020202020204" pitchFamily="34" charset="0"/>
              </a:rPr>
              <a:t>、</a:t>
            </a:r>
            <a:r>
              <a:rPr lang="en-US" altLang="zh-CN" sz="2800" dirty="0">
                <a:latin typeface="Arial" panose="020B0604020202020204" pitchFamily="34" charset="0"/>
                <a:ea typeface="SimHei" panose="02010609060101010101" pitchFamily="49" charset="-122"/>
                <a:cs typeface="Arial" panose="020B0604020202020204" pitchFamily="34" charset="0"/>
              </a:rPr>
              <a:t>Tl </a:t>
            </a:r>
            <a:r>
              <a:rPr lang="zh-CN" altLang="en-US" sz="2800" dirty="0">
                <a:latin typeface="Arial" panose="020B0604020202020204" pitchFamily="34" charset="0"/>
                <a:ea typeface="SimHei" panose="02010609060101010101" pitchFamily="49" charset="-122"/>
                <a:cs typeface="Arial" panose="020B0604020202020204" pitchFamily="34" charset="0"/>
              </a:rPr>
              <a:t>中：</a:t>
            </a:r>
          </a:p>
          <a:p>
            <a:pPr>
              <a:lnSpc>
                <a:spcPct val="150000"/>
              </a:lnSpc>
              <a:spcBef>
                <a:spcPct val="50000"/>
              </a:spcBef>
            </a:pPr>
            <a:r>
              <a:rPr lang="zh-CN" altLang="en-US" dirty="0">
                <a:solidFill>
                  <a:srgbClr val="0000CC"/>
                </a:solidFill>
                <a:latin typeface="Arial" panose="020B0604020202020204" pitchFamily="34" charset="0"/>
                <a:ea typeface="SimHei" panose="02010609060101010101" pitchFamily="49" charset="-122"/>
                <a:cs typeface="Arial" panose="020B0604020202020204" pitchFamily="34" charset="0"/>
              </a:rPr>
              <a:t> </a:t>
            </a:r>
            <a:r>
              <a:rPr lang="en-US" altLang="zh-CN" dirty="0">
                <a:solidFill>
                  <a:srgbClr val="0000CC"/>
                </a:solidFill>
                <a:latin typeface="Arial" panose="020B0604020202020204" pitchFamily="34" charset="0"/>
                <a:ea typeface="SimHei" panose="02010609060101010101" pitchFamily="49" charset="-122"/>
                <a:cs typeface="Arial" panose="020B0604020202020204" pitchFamily="34" charset="0"/>
              </a:rPr>
              <a:t>Ga </a:t>
            </a:r>
            <a:r>
              <a:rPr lang="zh-CN" altLang="en-US" dirty="0">
                <a:solidFill>
                  <a:srgbClr val="0000CC"/>
                </a:solidFill>
                <a:latin typeface="Arial" panose="020B0604020202020204" pitchFamily="34" charset="0"/>
                <a:ea typeface="SimHei" panose="02010609060101010101" pitchFamily="49" charset="-122"/>
                <a:cs typeface="Arial" panose="020B0604020202020204" pitchFamily="34" charset="0"/>
              </a:rPr>
              <a:t>的熔点最低，但它的沸点却很高。</a:t>
            </a:r>
          </a:p>
          <a:p>
            <a:pPr>
              <a:lnSpc>
                <a:spcPct val="150000"/>
              </a:lnSpc>
              <a:spcBef>
                <a:spcPct val="20000"/>
              </a:spcBef>
            </a:pPr>
            <a:r>
              <a:rPr lang="en-US" altLang="zh-CN" dirty="0">
                <a:latin typeface="Arial" panose="020B0604020202020204" pitchFamily="34" charset="0"/>
                <a:ea typeface="SimHei" panose="02010609060101010101" pitchFamily="49" charset="-122"/>
                <a:cs typeface="Arial" panose="020B0604020202020204" pitchFamily="34" charset="0"/>
              </a:rPr>
              <a:t>(</a:t>
            </a:r>
            <a:r>
              <a:rPr lang="zh-CN" altLang="en-US" dirty="0">
                <a:latin typeface="Arial" panose="020B0604020202020204" pitchFamily="34" charset="0"/>
                <a:ea typeface="SimHei" panose="02010609060101010101" pitchFamily="49" charset="-122"/>
                <a:cs typeface="Arial" panose="020B0604020202020204" pitchFamily="34" charset="0"/>
              </a:rPr>
              <a:t>镓的熔、沸点：</a:t>
            </a:r>
            <a:r>
              <a:rPr lang="en-US" altLang="zh-CN" i="1" dirty="0" err="1">
                <a:latin typeface="Arial" panose="020B0604020202020204" pitchFamily="34" charset="0"/>
                <a:ea typeface="SimHei" panose="02010609060101010101" pitchFamily="49" charset="-122"/>
                <a:cs typeface="Arial" panose="020B0604020202020204" pitchFamily="34" charset="0"/>
              </a:rPr>
              <a:t>T</a:t>
            </a:r>
            <a:r>
              <a:rPr lang="en-US" altLang="zh-CN" i="1" baseline="-25000" dirty="0" err="1">
                <a:latin typeface="Arial" panose="020B0604020202020204" pitchFamily="34" charset="0"/>
                <a:ea typeface="SimHei" panose="02010609060101010101" pitchFamily="49" charset="-122"/>
                <a:cs typeface="Arial" panose="020B0604020202020204" pitchFamily="34" charset="0"/>
              </a:rPr>
              <a:t>m.p</a:t>
            </a:r>
            <a:r>
              <a:rPr lang="en-US" altLang="zh-CN" i="1" baseline="-25000" dirty="0">
                <a:latin typeface="Arial" panose="020B0604020202020204" pitchFamily="34" charset="0"/>
                <a:ea typeface="SimHei" panose="02010609060101010101" pitchFamily="49" charset="-122"/>
                <a:cs typeface="Arial" panose="020B0604020202020204" pitchFamily="34" charset="0"/>
              </a:rPr>
              <a:t>.</a:t>
            </a:r>
            <a:r>
              <a:rPr lang="en-US" altLang="zh-CN" dirty="0">
                <a:latin typeface="Arial" panose="020B0604020202020204" pitchFamily="34" charset="0"/>
                <a:ea typeface="SimHei" panose="02010609060101010101" pitchFamily="49" charset="-122"/>
                <a:cs typeface="Arial" panose="020B0604020202020204" pitchFamily="34" charset="0"/>
              </a:rPr>
              <a:t>= 302.9 K</a:t>
            </a:r>
            <a:r>
              <a:rPr lang="zh-CN" altLang="en-US" dirty="0">
                <a:latin typeface="Arial" panose="020B0604020202020204" pitchFamily="34" charset="0"/>
                <a:ea typeface="SimHei" panose="02010609060101010101" pitchFamily="49" charset="-122"/>
                <a:cs typeface="Arial" panose="020B0604020202020204" pitchFamily="34" charset="0"/>
              </a:rPr>
              <a:t>，</a:t>
            </a:r>
            <a:r>
              <a:rPr lang="en-US" altLang="zh-CN" i="1" dirty="0" err="1">
                <a:latin typeface="Arial" panose="020B0604020202020204" pitchFamily="34" charset="0"/>
                <a:ea typeface="SimHei" panose="02010609060101010101" pitchFamily="49" charset="-122"/>
                <a:cs typeface="Arial" panose="020B0604020202020204" pitchFamily="34" charset="0"/>
              </a:rPr>
              <a:t>T</a:t>
            </a:r>
            <a:r>
              <a:rPr lang="en-US" altLang="zh-CN" i="1" baseline="-25000" dirty="0" err="1">
                <a:latin typeface="Arial" panose="020B0604020202020204" pitchFamily="34" charset="0"/>
                <a:ea typeface="SimHei" panose="02010609060101010101" pitchFamily="49" charset="-122"/>
                <a:cs typeface="Arial" panose="020B0604020202020204" pitchFamily="34" charset="0"/>
              </a:rPr>
              <a:t>b.p</a:t>
            </a:r>
            <a:r>
              <a:rPr lang="en-US" altLang="zh-CN" i="1" baseline="-25000" dirty="0">
                <a:latin typeface="Arial" panose="020B0604020202020204" pitchFamily="34" charset="0"/>
                <a:ea typeface="SimHei" panose="02010609060101010101" pitchFamily="49" charset="-122"/>
                <a:cs typeface="Arial" panose="020B0604020202020204" pitchFamily="34" charset="0"/>
              </a:rPr>
              <a:t>.</a:t>
            </a:r>
            <a:r>
              <a:rPr lang="en-US" altLang="zh-CN" dirty="0">
                <a:latin typeface="Arial" panose="020B0604020202020204" pitchFamily="34" charset="0"/>
                <a:ea typeface="SimHei" panose="02010609060101010101" pitchFamily="49" charset="-122"/>
                <a:cs typeface="Arial" panose="020B0604020202020204" pitchFamily="34" charset="0"/>
              </a:rPr>
              <a:t>= 2676 K)</a:t>
            </a:r>
          </a:p>
          <a:p>
            <a:pPr>
              <a:lnSpc>
                <a:spcPct val="150000"/>
              </a:lnSpc>
              <a:spcBef>
                <a:spcPct val="20000"/>
              </a:spcBef>
            </a:pPr>
            <a:r>
              <a:rPr lang="en-US" altLang="zh-CN" dirty="0">
                <a:latin typeface="Arial" panose="020B0604020202020204" pitchFamily="34" charset="0"/>
                <a:ea typeface="SimHei" panose="02010609060101010101" pitchFamily="49" charset="-122"/>
                <a:cs typeface="Arial" panose="020B0604020202020204" pitchFamily="34" charset="0"/>
              </a:rPr>
              <a:t>  </a:t>
            </a:r>
            <a:r>
              <a:rPr lang="zh-CN" altLang="en-US" dirty="0">
                <a:latin typeface="Arial" panose="020B0604020202020204" pitchFamily="34" charset="0"/>
                <a:ea typeface="SimHei" panose="02010609060101010101" pitchFamily="49" charset="-122"/>
                <a:cs typeface="Arial" panose="020B0604020202020204" pitchFamily="34" charset="0"/>
              </a:rPr>
              <a:t>镓可用于制造温度计；</a:t>
            </a:r>
          </a:p>
          <a:p>
            <a:pPr>
              <a:lnSpc>
                <a:spcPct val="150000"/>
              </a:lnSpc>
              <a:spcBef>
                <a:spcPct val="20000"/>
              </a:spcBef>
            </a:pPr>
            <a:r>
              <a:rPr lang="zh-CN" altLang="en-US" dirty="0">
                <a:latin typeface="Arial" panose="020B0604020202020204" pitchFamily="34" charset="0"/>
                <a:ea typeface="SimHei" panose="02010609060101010101" pitchFamily="49" charset="-122"/>
                <a:cs typeface="Arial" panose="020B0604020202020204" pitchFamily="34" charset="0"/>
              </a:rPr>
              <a:t>  镓和铟是制半导体的重要材料</a:t>
            </a:r>
            <a:r>
              <a:rPr lang="zh-CN" altLang="en-US" sz="2000" dirty="0">
                <a:latin typeface="Arial" panose="020B0604020202020204" pitchFamily="34" charset="0"/>
                <a:ea typeface="SimHei" panose="02010609060101010101" pitchFamily="49" charset="-122"/>
                <a:cs typeface="Arial" panose="020B0604020202020204" pitchFamily="34" charset="0"/>
              </a:rPr>
              <a:t>。</a:t>
            </a:r>
          </a:p>
          <a:p>
            <a:pPr>
              <a:lnSpc>
                <a:spcPct val="150000"/>
              </a:lnSpc>
              <a:spcBef>
                <a:spcPct val="20000"/>
              </a:spcBef>
            </a:pPr>
            <a:r>
              <a:rPr lang="zh-CN" altLang="en-US" dirty="0">
                <a:latin typeface="Arial" panose="020B0604020202020204" pitchFamily="34" charset="0"/>
                <a:ea typeface="SimHei" panose="02010609060101010101" pitchFamily="49" charset="-122"/>
                <a:cs typeface="Arial" panose="020B0604020202020204" pitchFamily="34" charset="0"/>
              </a:rPr>
              <a:t> </a:t>
            </a:r>
            <a:r>
              <a:rPr lang="en-US" altLang="zh-CN" dirty="0">
                <a:latin typeface="Arial" panose="020B0604020202020204" pitchFamily="34" charset="0"/>
                <a:ea typeface="SimHei" panose="02010609060101010101" pitchFamily="49" charset="-122"/>
                <a:cs typeface="Arial" panose="020B0604020202020204" pitchFamily="34" charset="0"/>
              </a:rPr>
              <a:t>Al </a:t>
            </a:r>
            <a:r>
              <a:rPr lang="zh-CN" altLang="en-US" dirty="0">
                <a:latin typeface="Arial" panose="020B0604020202020204" pitchFamily="34" charset="0"/>
                <a:ea typeface="SimHei" panose="02010609060101010101" pitchFamily="49" charset="-122"/>
                <a:cs typeface="Arial" panose="020B0604020202020204" pitchFamily="34" charset="0"/>
              </a:rPr>
              <a:t>的密度</a:t>
            </a:r>
            <a:r>
              <a:rPr lang="en-US" altLang="zh-CN" dirty="0">
                <a:latin typeface="Arial" panose="020B0604020202020204" pitchFamily="34" charset="0"/>
                <a:ea typeface="SimHei" panose="02010609060101010101" pitchFamily="49" charset="-122"/>
                <a:cs typeface="Arial" panose="020B0604020202020204" pitchFamily="34" charset="0"/>
              </a:rPr>
              <a:t>(2.702)</a:t>
            </a:r>
            <a:r>
              <a:rPr lang="zh-CN" altLang="en-US" dirty="0">
                <a:latin typeface="Arial" panose="020B0604020202020204" pitchFamily="34" charset="0"/>
                <a:ea typeface="SimHei" panose="02010609060101010101" pitchFamily="49" charset="-122"/>
                <a:cs typeface="Arial" panose="020B0604020202020204" pitchFamily="34" charset="0"/>
              </a:rPr>
              <a:t>最小， </a:t>
            </a:r>
          </a:p>
          <a:p>
            <a:pPr>
              <a:lnSpc>
                <a:spcPct val="150000"/>
              </a:lnSpc>
              <a:spcBef>
                <a:spcPct val="20000"/>
              </a:spcBef>
            </a:pPr>
            <a:r>
              <a:rPr lang="zh-CN" altLang="en-US" dirty="0">
                <a:latin typeface="Arial" panose="020B0604020202020204" pitchFamily="34" charset="0"/>
                <a:ea typeface="SimHei" panose="02010609060101010101" pitchFamily="49" charset="-122"/>
                <a:cs typeface="Arial" panose="020B0604020202020204" pitchFamily="34" charset="0"/>
              </a:rPr>
              <a:t> </a:t>
            </a:r>
            <a:r>
              <a:rPr lang="en-US" altLang="zh-CN" dirty="0">
                <a:latin typeface="Arial" panose="020B0604020202020204" pitchFamily="34" charset="0"/>
                <a:ea typeface="SimHei" panose="02010609060101010101" pitchFamily="49" charset="-122"/>
                <a:cs typeface="Arial" panose="020B0604020202020204" pitchFamily="34" charset="0"/>
              </a:rPr>
              <a:t>Tl </a:t>
            </a:r>
            <a:r>
              <a:rPr lang="zh-CN" altLang="en-US" dirty="0">
                <a:latin typeface="Arial" panose="020B0604020202020204" pitchFamily="34" charset="0"/>
                <a:ea typeface="SimHei" panose="02010609060101010101" pitchFamily="49" charset="-122"/>
                <a:cs typeface="Arial" panose="020B0604020202020204" pitchFamily="34" charset="0"/>
              </a:rPr>
              <a:t>的密度</a:t>
            </a:r>
            <a:r>
              <a:rPr lang="en-US" altLang="zh-CN" dirty="0">
                <a:latin typeface="Arial" panose="020B0604020202020204" pitchFamily="34" charset="0"/>
                <a:ea typeface="SimHei" panose="02010609060101010101" pitchFamily="49" charset="-122"/>
                <a:cs typeface="Arial" panose="020B0604020202020204" pitchFamily="34" charset="0"/>
              </a:rPr>
              <a:t>(11.90)</a:t>
            </a:r>
            <a:r>
              <a:rPr lang="zh-CN" altLang="en-US" dirty="0">
                <a:latin typeface="Arial" panose="020B0604020202020204" pitchFamily="34" charset="0"/>
                <a:ea typeface="SimHei" panose="02010609060101010101" pitchFamily="49" charset="-122"/>
                <a:cs typeface="Arial" panose="020B0604020202020204" pitchFamily="34" charset="0"/>
              </a:rPr>
              <a:t>最大。</a:t>
            </a:r>
          </a:p>
        </p:txBody>
      </p:sp>
      <p:sp>
        <p:nvSpPr>
          <p:cNvPr id="5" name="矩形 4">
            <a:extLst>
              <a:ext uri="{FF2B5EF4-FFF2-40B4-BE49-F238E27FC236}">
                <a16:creationId xmlns:a16="http://schemas.microsoft.com/office/drawing/2014/main" id="{65BB564F-847A-674F-B3EC-DED6DB080DF3}"/>
              </a:ext>
            </a:extLst>
          </p:cNvPr>
          <p:cNvSpPr/>
          <p:nvPr/>
        </p:nvSpPr>
        <p:spPr bwMode="auto">
          <a:xfrm>
            <a:off x="1" y="811552"/>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defPPr>
              <a:defRPr lang="zh-CN"/>
            </a:defPPr>
            <a:lvl1pPr algn="l" rtl="0" fontAlgn="base">
              <a:spcBef>
                <a:spcPct val="0"/>
              </a:spcBef>
              <a:spcAft>
                <a:spcPct val="0"/>
              </a:spcAft>
              <a:defRPr kumimoji="1" sz="2400" kern="1200">
                <a:solidFill>
                  <a:schemeClr val="tx1"/>
                </a:solidFill>
                <a:latin typeface="Times New Roman" charset="0"/>
                <a:ea typeface="黑体" charset="0"/>
                <a:cs typeface="+mn-cs"/>
              </a:defRPr>
            </a:lvl1pPr>
            <a:lvl2pPr marL="457200" algn="l" rtl="0" fontAlgn="base">
              <a:spcBef>
                <a:spcPct val="0"/>
              </a:spcBef>
              <a:spcAft>
                <a:spcPct val="0"/>
              </a:spcAft>
              <a:defRPr kumimoji="1" sz="2400" kern="1200">
                <a:solidFill>
                  <a:schemeClr val="tx1"/>
                </a:solidFill>
                <a:latin typeface="Times New Roman" charset="0"/>
                <a:ea typeface="黑体" charset="0"/>
                <a:cs typeface="+mn-cs"/>
              </a:defRPr>
            </a:lvl2pPr>
            <a:lvl3pPr marL="914400" algn="l" rtl="0" fontAlgn="base">
              <a:spcBef>
                <a:spcPct val="0"/>
              </a:spcBef>
              <a:spcAft>
                <a:spcPct val="0"/>
              </a:spcAft>
              <a:defRPr kumimoji="1" sz="2400" kern="1200">
                <a:solidFill>
                  <a:schemeClr val="tx1"/>
                </a:solidFill>
                <a:latin typeface="Times New Roman" charset="0"/>
                <a:ea typeface="黑体" charset="0"/>
                <a:cs typeface="+mn-cs"/>
              </a:defRPr>
            </a:lvl3pPr>
            <a:lvl4pPr marL="1371600" algn="l" rtl="0" fontAlgn="base">
              <a:spcBef>
                <a:spcPct val="0"/>
              </a:spcBef>
              <a:spcAft>
                <a:spcPct val="0"/>
              </a:spcAft>
              <a:defRPr kumimoji="1" sz="2400" kern="1200">
                <a:solidFill>
                  <a:schemeClr val="tx1"/>
                </a:solidFill>
                <a:latin typeface="Times New Roman" charset="0"/>
                <a:ea typeface="黑体" charset="0"/>
                <a:cs typeface="+mn-cs"/>
              </a:defRPr>
            </a:lvl4pPr>
            <a:lvl5pPr marL="1828800" algn="l" rtl="0" fontAlgn="base">
              <a:spcBef>
                <a:spcPct val="0"/>
              </a:spcBef>
              <a:spcAft>
                <a:spcPct val="0"/>
              </a:spcAft>
              <a:defRPr kumimoji="1" sz="2400" kern="1200">
                <a:solidFill>
                  <a:schemeClr val="tx1"/>
                </a:solidFill>
                <a:latin typeface="Times New Roman" charset="0"/>
                <a:ea typeface="黑体" charset="0"/>
                <a:cs typeface="+mn-cs"/>
              </a:defRPr>
            </a:lvl5pPr>
            <a:lvl6pPr marL="2286000" algn="l" defTabSz="914400" rtl="0" eaLnBrk="1" latinLnBrk="0" hangingPunct="1">
              <a:defRPr kumimoji="1" sz="2400" kern="1200">
                <a:solidFill>
                  <a:schemeClr val="tx1"/>
                </a:solidFill>
                <a:latin typeface="Times New Roman" charset="0"/>
                <a:ea typeface="黑体" charset="0"/>
                <a:cs typeface="+mn-cs"/>
              </a:defRPr>
            </a:lvl6pPr>
            <a:lvl7pPr marL="2743200" algn="l" defTabSz="914400" rtl="0" eaLnBrk="1" latinLnBrk="0" hangingPunct="1">
              <a:defRPr kumimoji="1" sz="2400" kern="1200">
                <a:solidFill>
                  <a:schemeClr val="tx1"/>
                </a:solidFill>
                <a:latin typeface="Times New Roman" charset="0"/>
                <a:ea typeface="黑体" charset="0"/>
                <a:cs typeface="+mn-cs"/>
              </a:defRPr>
            </a:lvl7pPr>
            <a:lvl8pPr marL="3200400" algn="l" defTabSz="914400" rtl="0" eaLnBrk="1" latinLnBrk="0" hangingPunct="1">
              <a:defRPr kumimoji="1" sz="2400" kern="1200">
                <a:solidFill>
                  <a:schemeClr val="tx1"/>
                </a:solidFill>
                <a:latin typeface="Times New Roman" charset="0"/>
                <a:ea typeface="黑体" charset="0"/>
                <a:cs typeface="+mn-cs"/>
              </a:defRPr>
            </a:lvl8pPr>
            <a:lvl9pPr marL="3657600" algn="l" defTabSz="914400" rtl="0" eaLnBrk="1" latinLnBrk="0" hangingPunct="1">
              <a:defRPr kumimoji="1" sz="2400" kern="1200">
                <a:solidFill>
                  <a:schemeClr val="tx1"/>
                </a:solidFill>
                <a:latin typeface="Times New Roman" charset="0"/>
                <a:ea typeface="黑体" charset="0"/>
                <a:cs typeface="+mn-cs"/>
              </a:defRPr>
            </a:lvl9pPr>
          </a:lstStyle>
          <a:p>
            <a:endParaRPr lang="zh-CN" altLang="en-US">
              <a:solidFill>
                <a:srgbClr val="000000"/>
              </a:solidFill>
            </a:endParaRPr>
          </a:p>
        </p:txBody>
      </p:sp>
    </p:spTree>
    <p:extLst>
      <p:ext uri="{BB962C8B-B14F-4D97-AF65-F5344CB8AC3E}">
        <p14:creationId xmlns:p14="http://schemas.microsoft.com/office/powerpoint/2010/main" val="287456427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8907" name="Group 11">
            <a:extLst>
              <a:ext uri="{FF2B5EF4-FFF2-40B4-BE49-F238E27FC236}">
                <a16:creationId xmlns:a16="http://schemas.microsoft.com/office/drawing/2014/main" id="{82CA16DB-726A-7248-AFA5-81A3CB9FC6E5}"/>
              </a:ext>
            </a:extLst>
          </p:cNvPr>
          <p:cNvGrpSpPr>
            <a:grpSpLocks/>
          </p:cNvGrpSpPr>
          <p:nvPr/>
        </p:nvGrpSpPr>
        <p:grpSpPr bwMode="auto">
          <a:xfrm>
            <a:off x="375503" y="967416"/>
            <a:ext cx="8426604" cy="2493677"/>
            <a:chOff x="0" y="-16"/>
            <a:chExt cx="5760" cy="1502"/>
          </a:xfrm>
        </p:grpSpPr>
        <p:sp>
          <p:nvSpPr>
            <p:cNvPr id="208903" name="Text Box 7">
              <a:extLst>
                <a:ext uri="{FF2B5EF4-FFF2-40B4-BE49-F238E27FC236}">
                  <a16:creationId xmlns:a16="http://schemas.microsoft.com/office/drawing/2014/main" id="{E94769AB-2B47-B24A-B2E4-0797B55BE5B3}"/>
                </a:ext>
              </a:extLst>
            </p:cNvPr>
            <p:cNvSpPr txBox="1">
              <a:spLocks noChangeArrowheads="1"/>
            </p:cNvSpPr>
            <p:nvPr/>
          </p:nvSpPr>
          <p:spPr bwMode="auto">
            <a:xfrm>
              <a:off x="0" y="-16"/>
              <a:ext cx="5760" cy="1502"/>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altLang="zh-CN" dirty="0">
                  <a:solidFill>
                    <a:srgbClr val="0000FF"/>
                  </a:solidFill>
                  <a:ea typeface="楷体_GB2312" pitchFamily="49" charset="-122"/>
                </a:rPr>
                <a:t>(2) </a:t>
              </a:r>
              <a:r>
                <a:rPr lang="zh-CN" altLang="en-US" dirty="0">
                  <a:solidFill>
                    <a:srgbClr val="0000FF"/>
                  </a:solidFill>
                  <a:ea typeface="楷体_GB2312" pitchFamily="49" charset="-122"/>
                </a:rPr>
                <a:t>氧化物</a:t>
              </a:r>
            </a:p>
            <a:p>
              <a:pPr>
                <a:spcBef>
                  <a:spcPct val="50000"/>
                </a:spcBef>
              </a:pPr>
              <a:r>
                <a:rPr lang="zh-CN" altLang="en-US" sz="2000" dirty="0">
                  <a:ea typeface="楷体_GB2312" pitchFamily="49" charset="-122"/>
                </a:rPr>
                <a:t>            颜色</a:t>
              </a:r>
              <a:r>
                <a:rPr lang="zh-CN" altLang="en-US" sz="2000" dirty="0"/>
                <a:t>  </a:t>
              </a:r>
              <a:r>
                <a:rPr lang="zh-CN" altLang="en-US" sz="1800" i="1" dirty="0"/>
                <a:t>△</a:t>
              </a:r>
              <a:r>
                <a:rPr lang="en-US" altLang="zh-CN" sz="1800" i="1" baseline="-25000" dirty="0" err="1"/>
                <a:t>f</a:t>
              </a:r>
              <a:r>
                <a:rPr lang="en-US" altLang="zh-CN" sz="1800" i="1" dirty="0" err="1"/>
                <a:t>H</a:t>
              </a:r>
              <a:r>
                <a:rPr lang="en-US" altLang="zh-CN" sz="1800" i="1" baseline="-25000" dirty="0" err="1"/>
                <a:t>m</a:t>
              </a:r>
              <a:r>
                <a:rPr lang="en-US" altLang="zh-CN" sz="1800" baseline="30000" dirty="0">
                  <a:sym typeface="Symbol" pitchFamily="2" charset="2"/>
                </a:rPr>
                <a:t></a:t>
              </a:r>
              <a:r>
                <a:rPr lang="en-US" altLang="zh-CN" sz="1800" dirty="0"/>
                <a:t> / kJ·mol</a:t>
              </a:r>
              <a:r>
                <a:rPr lang="en-US" altLang="zh-CN" sz="1800" baseline="30000" dirty="0"/>
                <a:t>-1</a:t>
              </a:r>
              <a:r>
                <a:rPr lang="en-US" altLang="zh-CN" sz="2000" dirty="0"/>
                <a:t>    </a:t>
              </a:r>
              <a:r>
                <a:rPr lang="zh-CN" altLang="en-US" sz="2000" dirty="0">
                  <a:latin typeface="楷体_GB2312" pitchFamily="49" charset="-122"/>
                  <a:ea typeface="楷体_GB2312" pitchFamily="49" charset="-122"/>
                </a:rPr>
                <a:t>稳定性</a:t>
              </a:r>
              <a:r>
                <a:rPr lang="zh-CN" altLang="en-US" sz="2000" dirty="0">
                  <a:ea typeface="楷体_GB2312" pitchFamily="49" charset="-122"/>
                </a:rPr>
                <a:t>   </a:t>
              </a:r>
              <a:r>
                <a:rPr lang="zh-CN" altLang="en-US" sz="2000" dirty="0">
                  <a:latin typeface="楷体_GB2312" pitchFamily="49" charset="-122"/>
                  <a:ea typeface="楷体_GB2312" pitchFamily="49" charset="-122"/>
                </a:rPr>
                <a:t>氧化性</a:t>
              </a:r>
              <a:r>
                <a:rPr lang="zh-CN" altLang="en-US" sz="2000" dirty="0">
                  <a:ea typeface="楷体_GB2312" pitchFamily="49" charset="-122"/>
                </a:rPr>
                <a:t>   </a:t>
              </a:r>
              <a:r>
                <a:rPr lang="zh-CN" altLang="en-US" sz="2000" dirty="0">
                  <a:latin typeface="楷体_GB2312" pitchFamily="49" charset="-122"/>
                  <a:ea typeface="楷体_GB2312" pitchFamily="49" charset="-122"/>
                </a:rPr>
                <a:t> 酸碱性</a:t>
              </a:r>
            </a:p>
            <a:p>
              <a:pPr>
                <a:spcBef>
                  <a:spcPct val="50000"/>
                </a:spcBef>
              </a:pPr>
              <a:r>
                <a:rPr lang="en-US" altLang="zh-CN" sz="2000" dirty="0"/>
                <a:t>Al</a:t>
              </a:r>
              <a:r>
                <a:rPr lang="en-US" altLang="zh-CN" sz="2000" baseline="-30000" dirty="0"/>
                <a:t>2</a:t>
              </a:r>
              <a:r>
                <a:rPr lang="en-US" altLang="zh-CN" sz="2000" dirty="0"/>
                <a:t>O</a:t>
              </a:r>
              <a:r>
                <a:rPr lang="en-US" altLang="zh-CN" sz="2000" baseline="-30000" dirty="0"/>
                <a:t>3</a:t>
              </a:r>
              <a:r>
                <a:rPr lang="en-US" altLang="zh-CN" sz="2000" dirty="0"/>
                <a:t>    </a:t>
              </a:r>
              <a:r>
                <a:rPr lang="zh-CN" altLang="en-US" sz="2000" dirty="0">
                  <a:ea typeface="楷体_GB2312" pitchFamily="49" charset="-122"/>
                </a:rPr>
                <a:t>白</a:t>
              </a:r>
              <a:r>
                <a:rPr lang="zh-CN" altLang="en-US" sz="2000" dirty="0"/>
                <a:t>        </a:t>
              </a:r>
              <a:r>
                <a:rPr lang="en-US" altLang="zh-CN" sz="2000" dirty="0"/>
                <a:t>-1675                    </a:t>
              </a:r>
              <a:r>
                <a:rPr lang="zh-CN" altLang="en-US" sz="2000" dirty="0">
                  <a:latin typeface="楷体_GB2312" pitchFamily="49" charset="-122"/>
                  <a:ea typeface="楷体_GB2312" pitchFamily="49" charset="-122"/>
                </a:rPr>
                <a:t>大</a:t>
              </a:r>
              <a:r>
                <a:rPr lang="zh-CN" altLang="en-US" sz="2000" dirty="0">
                  <a:ea typeface="楷体_GB2312" pitchFamily="49" charset="-122"/>
                </a:rPr>
                <a:t>         </a:t>
              </a:r>
              <a:r>
                <a:rPr lang="zh-CN" altLang="en-US" sz="2000" dirty="0">
                  <a:latin typeface="楷体_GB2312" pitchFamily="49" charset="-122"/>
                  <a:ea typeface="楷体_GB2312" pitchFamily="49" charset="-122"/>
                </a:rPr>
                <a:t> 小</a:t>
              </a:r>
              <a:r>
                <a:rPr lang="zh-CN" altLang="en-US" sz="2000" dirty="0">
                  <a:ea typeface="楷体_GB2312" pitchFamily="49" charset="-122"/>
                </a:rPr>
                <a:t>      </a:t>
              </a:r>
              <a:r>
                <a:rPr lang="zh-CN" altLang="en-US" sz="2000" dirty="0">
                  <a:latin typeface="楷体_GB2312" pitchFamily="49" charset="-122"/>
                  <a:ea typeface="楷体_GB2312" pitchFamily="49" charset="-122"/>
                </a:rPr>
                <a:t> </a:t>
              </a:r>
              <a:r>
                <a:rPr lang="zh-CN" altLang="en-US" sz="2000" dirty="0">
                  <a:ea typeface="楷体_GB2312" pitchFamily="49" charset="-122"/>
                </a:rPr>
                <a:t> </a:t>
              </a:r>
              <a:r>
                <a:rPr lang="zh-CN" altLang="en-US" sz="2000" dirty="0">
                  <a:latin typeface="楷体_GB2312" pitchFamily="49" charset="-122"/>
                  <a:ea typeface="楷体_GB2312" pitchFamily="49" charset="-122"/>
                </a:rPr>
                <a:t>两性</a:t>
              </a:r>
            </a:p>
            <a:p>
              <a:pPr>
                <a:spcBef>
                  <a:spcPct val="20000"/>
                </a:spcBef>
              </a:pPr>
              <a:r>
                <a:rPr lang="en-US" altLang="zh-CN" sz="2000" dirty="0"/>
                <a:t>Ga</a:t>
              </a:r>
              <a:r>
                <a:rPr lang="en-US" altLang="zh-CN" sz="2000" baseline="-30000" dirty="0"/>
                <a:t>2</a:t>
              </a:r>
              <a:r>
                <a:rPr lang="en-US" altLang="zh-CN" sz="2000" dirty="0"/>
                <a:t>O</a:t>
              </a:r>
              <a:r>
                <a:rPr lang="en-US" altLang="zh-CN" sz="2000" baseline="-30000" dirty="0"/>
                <a:t>3</a:t>
              </a:r>
              <a:r>
                <a:rPr lang="en-US" altLang="zh-CN" sz="2000" dirty="0"/>
                <a:t>   </a:t>
              </a:r>
              <a:r>
                <a:rPr lang="zh-CN" altLang="en-US" sz="2000" dirty="0">
                  <a:ea typeface="楷体_GB2312" pitchFamily="49" charset="-122"/>
                </a:rPr>
                <a:t>白</a:t>
              </a:r>
              <a:r>
                <a:rPr lang="zh-CN" altLang="en-US" sz="2000" dirty="0"/>
                <a:t>        </a:t>
              </a:r>
              <a:r>
                <a:rPr lang="en-US" altLang="zh-CN" sz="2000" dirty="0"/>
                <a:t>-1089                                  </a:t>
              </a:r>
            </a:p>
            <a:p>
              <a:pPr>
                <a:spcBef>
                  <a:spcPct val="20000"/>
                </a:spcBef>
              </a:pPr>
              <a:r>
                <a:rPr lang="en-US" altLang="zh-CN" sz="2000" dirty="0"/>
                <a:t>In</a:t>
              </a:r>
              <a:r>
                <a:rPr lang="en-US" altLang="zh-CN" sz="2000" baseline="-30000" dirty="0"/>
                <a:t>2</a:t>
              </a:r>
              <a:r>
                <a:rPr lang="en-US" altLang="zh-CN" sz="2000" dirty="0"/>
                <a:t>O</a:t>
              </a:r>
              <a:r>
                <a:rPr lang="en-US" altLang="zh-CN" sz="2000" baseline="-30000" dirty="0"/>
                <a:t>3 </a:t>
              </a:r>
              <a:r>
                <a:rPr lang="en-US" altLang="zh-CN" sz="2000" dirty="0"/>
                <a:t>   </a:t>
              </a:r>
              <a:r>
                <a:rPr lang="zh-CN" altLang="en-US" sz="2000" dirty="0">
                  <a:ea typeface="楷体_GB2312" pitchFamily="49" charset="-122"/>
                </a:rPr>
                <a:t>黄</a:t>
              </a:r>
              <a:r>
                <a:rPr lang="zh-CN" altLang="en-US" sz="2000" dirty="0"/>
                <a:t>         </a:t>
              </a:r>
              <a:r>
                <a:rPr lang="en-US" altLang="zh-CN" sz="2000" dirty="0"/>
                <a:t>-926 </a:t>
              </a:r>
            </a:p>
            <a:p>
              <a:pPr>
                <a:spcBef>
                  <a:spcPct val="20000"/>
                </a:spcBef>
              </a:pPr>
              <a:r>
                <a:rPr lang="en-US" altLang="zh-CN" sz="2000" dirty="0"/>
                <a:t>Tl</a:t>
              </a:r>
              <a:r>
                <a:rPr lang="en-US" altLang="zh-CN" sz="2000" baseline="-30000" dirty="0"/>
                <a:t>2</a:t>
              </a:r>
              <a:r>
                <a:rPr lang="en-US" altLang="zh-CN" sz="2000" dirty="0"/>
                <a:t>O</a:t>
              </a:r>
              <a:r>
                <a:rPr lang="en-US" altLang="zh-CN" sz="2000" baseline="-30000" dirty="0"/>
                <a:t>3 </a:t>
              </a:r>
              <a:r>
                <a:rPr lang="en-US" altLang="zh-CN" sz="2000" dirty="0"/>
                <a:t>   </a:t>
              </a:r>
              <a:r>
                <a:rPr lang="zh-CN" altLang="en-US" sz="2000" dirty="0">
                  <a:ea typeface="楷体_GB2312" pitchFamily="49" charset="-122"/>
                </a:rPr>
                <a:t>棕黑 </a:t>
              </a:r>
              <a:r>
                <a:rPr lang="zh-CN" altLang="en-US" sz="2000" dirty="0"/>
                <a:t>    </a:t>
              </a:r>
              <a:r>
                <a:rPr lang="en-US" altLang="zh-CN" sz="2000" dirty="0"/>
                <a:t>-359                      </a:t>
              </a:r>
              <a:r>
                <a:rPr lang="zh-CN" altLang="en-US" sz="2000" dirty="0">
                  <a:latin typeface="楷体_GB2312" pitchFamily="49" charset="-122"/>
                  <a:ea typeface="楷体_GB2312" pitchFamily="49" charset="-122"/>
                </a:rPr>
                <a:t>小</a:t>
              </a:r>
              <a:r>
                <a:rPr lang="zh-CN" altLang="en-US" sz="2000" dirty="0">
                  <a:ea typeface="楷体_GB2312" pitchFamily="49" charset="-122"/>
                </a:rPr>
                <a:t>    </a:t>
              </a:r>
              <a:r>
                <a:rPr lang="zh-CN" altLang="en-US" sz="2000" dirty="0">
                  <a:latin typeface="楷体_GB2312" pitchFamily="49" charset="-122"/>
                  <a:ea typeface="楷体_GB2312" pitchFamily="49" charset="-122"/>
                </a:rPr>
                <a:t> </a:t>
              </a:r>
              <a:r>
                <a:rPr lang="zh-CN" altLang="en-US" sz="2000" dirty="0">
                  <a:ea typeface="楷体_GB2312" pitchFamily="49" charset="-122"/>
                </a:rPr>
                <a:t>    </a:t>
              </a:r>
              <a:r>
                <a:rPr lang="zh-CN" altLang="en-US" sz="2000" dirty="0">
                  <a:latin typeface="楷体_GB2312" pitchFamily="49" charset="-122"/>
                  <a:ea typeface="楷体_GB2312" pitchFamily="49" charset="-122"/>
                </a:rPr>
                <a:t>大</a:t>
              </a:r>
              <a:r>
                <a:rPr lang="zh-CN" altLang="en-US" sz="2000" dirty="0">
                  <a:ea typeface="楷体_GB2312" pitchFamily="49" charset="-122"/>
                </a:rPr>
                <a:t>  </a:t>
              </a:r>
              <a:r>
                <a:rPr lang="zh-CN" altLang="en-US" sz="2000" dirty="0">
                  <a:latin typeface="楷体_GB2312" pitchFamily="49" charset="-122"/>
                  <a:ea typeface="楷体_GB2312" pitchFamily="49" charset="-122"/>
                </a:rPr>
                <a:t> </a:t>
              </a:r>
              <a:r>
                <a:rPr lang="zh-CN" altLang="en-US" sz="2000" dirty="0">
                  <a:ea typeface="楷体_GB2312" pitchFamily="49" charset="-122"/>
                </a:rPr>
                <a:t>     </a:t>
              </a:r>
              <a:r>
                <a:rPr lang="zh-CN" altLang="en-US" sz="2000" dirty="0">
                  <a:latin typeface="楷体_GB2312" pitchFamily="49" charset="-122"/>
                  <a:ea typeface="楷体_GB2312" pitchFamily="49" charset="-122"/>
                </a:rPr>
                <a:t>碱性</a:t>
              </a:r>
            </a:p>
          </p:txBody>
        </p:sp>
        <p:sp>
          <p:nvSpPr>
            <p:cNvPr id="208904" name="Line 8">
              <a:extLst>
                <a:ext uri="{FF2B5EF4-FFF2-40B4-BE49-F238E27FC236}">
                  <a16:creationId xmlns:a16="http://schemas.microsoft.com/office/drawing/2014/main" id="{FAED1839-AD89-AA4D-BC98-AF888ECCF4F5}"/>
                </a:ext>
              </a:extLst>
            </p:cNvPr>
            <p:cNvSpPr>
              <a:spLocks noChangeShapeType="1"/>
            </p:cNvSpPr>
            <p:nvPr/>
          </p:nvSpPr>
          <p:spPr bwMode="auto">
            <a:xfrm flipH="1">
              <a:off x="2524" y="772"/>
              <a:ext cx="0" cy="444"/>
            </a:xfrm>
            <a:prstGeom prst="line">
              <a:avLst/>
            </a:prstGeom>
            <a:noFill/>
            <a:ln w="38100">
              <a:solidFill>
                <a:srgbClr val="00206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 name="矩形 9">
            <a:extLst>
              <a:ext uri="{FF2B5EF4-FFF2-40B4-BE49-F238E27FC236}">
                <a16:creationId xmlns:a16="http://schemas.microsoft.com/office/drawing/2014/main" id="{A1C49D72-011D-4442-BBFA-AF53D9107F64}"/>
              </a:ext>
            </a:extLst>
          </p:cNvPr>
          <p:cNvSpPr/>
          <p:nvPr/>
        </p:nvSpPr>
        <p:spPr bwMode="auto">
          <a:xfrm>
            <a:off x="1" y="811552"/>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defPPr>
              <a:defRPr lang="zh-CN"/>
            </a:defPPr>
            <a:lvl1pPr algn="l" rtl="0" fontAlgn="base">
              <a:spcBef>
                <a:spcPct val="0"/>
              </a:spcBef>
              <a:spcAft>
                <a:spcPct val="0"/>
              </a:spcAft>
              <a:defRPr kumimoji="1" sz="2400" kern="1200">
                <a:solidFill>
                  <a:schemeClr val="tx1"/>
                </a:solidFill>
                <a:latin typeface="Times New Roman" charset="0"/>
                <a:ea typeface="黑体" charset="0"/>
                <a:cs typeface="+mn-cs"/>
              </a:defRPr>
            </a:lvl1pPr>
            <a:lvl2pPr marL="457200" algn="l" rtl="0" fontAlgn="base">
              <a:spcBef>
                <a:spcPct val="0"/>
              </a:spcBef>
              <a:spcAft>
                <a:spcPct val="0"/>
              </a:spcAft>
              <a:defRPr kumimoji="1" sz="2400" kern="1200">
                <a:solidFill>
                  <a:schemeClr val="tx1"/>
                </a:solidFill>
                <a:latin typeface="Times New Roman" charset="0"/>
                <a:ea typeface="黑体" charset="0"/>
                <a:cs typeface="+mn-cs"/>
              </a:defRPr>
            </a:lvl2pPr>
            <a:lvl3pPr marL="914400" algn="l" rtl="0" fontAlgn="base">
              <a:spcBef>
                <a:spcPct val="0"/>
              </a:spcBef>
              <a:spcAft>
                <a:spcPct val="0"/>
              </a:spcAft>
              <a:defRPr kumimoji="1" sz="2400" kern="1200">
                <a:solidFill>
                  <a:schemeClr val="tx1"/>
                </a:solidFill>
                <a:latin typeface="Times New Roman" charset="0"/>
                <a:ea typeface="黑体" charset="0"/>
                <a:cs typeface="+mn-cs"/>
              </a:defRPr>
            </a:lvl3pPr>
            <a:lvl4pPr marL="1371600" algn="l" rtl="0" fontAlgn="base">
              <a:spcBef>
                <a:spcPct val="0"/>
              </a:spcBef>
              <a:spcAft>
                <a:spcPct val="0"/>
              </a:spcAft>
              <a:defRPr kumimoji="1" sz="2400" kern="1200">
                <a:solidFill>
                  <a:schemeClr val="tx1"/>
                </a:solidFill>
                <a:latin typeface="Times New Roman" charset="0"/>
                <a:ea typeface="黑体" charset="0"/>
                <a:cs typeface="+mn-cs"/>
              </a:defRPr>
            </a:lvl4pPr>
            <a:lvl5pPr marL="1828800" algn="l" rtl="0" fontAlgn="base">
              <a:spcBef>
                <a:spcPct val="0"/>
              </a:spcBef>
              <a:spcAft>
                <a:spcPct val="0"/>
              </a:spcAft>
              <a:defRPr kumimoji="1" sz="2400" kern="1200">
                <a:solidFill>
                  <a:schemeClr val="tx1"/>
                </a:solidFill>
                <a:latin typeface="Times New Roman" charset="0"/>
                <a:ea typeface="黑体" charset="0"/>
                <a:cs typeface="+mn-cs"/>
              </a:defRPr>
            </a:lvl5pPr>
            <a:lvl6pPr marL="2286000" algn="l" defTabSz="914400" rtl="0" eaLnBrk="1" latinLnBrk="0" hangingPunct="1">
              <a:defRPr kumimoji="1" sz="2400" kern="1200">
                <a:solidFill>
                  <a:schemeClr val="tx1"/>
                </a:solidFill>
                <a:latin typeface="Times New Roman" charset="0"/>
                <a:ea typeface="黑体" charset="0"/>
                <a:cs typeface="+mn-cs"/>
              </a:defRPr>
            </a:lvl6pPr>
            <a:lvl7pPr marL="2743200" algn="l" defTabSz="914400" rtl="0" eaLnBrk="1" latinLnBrk="0" hangingPunct="1">
              <a:defRPr kumimoji="1" sz="2400" kern="1200">
                <a:solidFill>
                  <a:schemeClr val="tx1"/>
                </a:solidFill>
                <a:latin typeface="Times New Roman" charset="0"/>
                <a:ea typeface="黑体" charset="0"/>
                <a:cs typeface="+mn-cs"/>
              </a:defRPr>
            </a:lvl7pPr>
            <a:lvl8pPr marL="3200400" algn="l" defTabSz="914400" rtl="0" eaLnBrk="1" latinLnBrk="0" hangingPunct="1">
              <a:defRPr kumimoji="1" sz="2400" kern="1200">
                <a:solidFill>
                  <a:schemeClr val="tx1"/>
                </a:solidFill>
                <a:latin typeface="Times New Roman" charset="0"/>
                <a:ea typeface="黑体" charset="0"/>
                <a:cs typeface="+mn-cs"/>
              </a:defRPr>
            </a:lvl8pPr>
            <a:lvl9pPr marL="3657600" algn="l" defTabSz="914400" rtl="0" eaLnBrk="1" latinLnBrk="0" hangingPunct="1">
              <a:defRPr kumimoji="1" sz="2400" kern="1200">
                <a:solidFill>
                  <a:schemeClr val="tx1"/>
                </a:solidFill>
                <a:latin typeface="Times New Roman" charset="0"/>
                <a:ea typeface="黑体" charset="0"/>
                <a:cs typeface="+mn-cs"/>
              </a:defRPr>
            </a:lvl9pPr>
          </a:lstStyle>
          <a:p>
            <a:endParaRPr lang="zh-CN" altLang="en-US">
              <a:solidFill>
                <a:srgbClr val="000000"/>
              </a:solidFill>
            </a:endParaRPr>
          </a:p>
        </p:txBody>
      </p:sp>
      <p:sp>
        <p:nvSpPr>
          <p:cNvPr id="2" name="矩形 1">
            <a:extLst>
              <a:ext uri="{FF2B5EF4-FFF2-40B4-BE49-F238E27FC236}">
                <a16:creationId xmlns:a16="http://schemas.microsoft.com/office/drawing/2014/main" id="{5CCD5E5F-64E1-B023-ADE1-8B3725F1C3EE}"/>
              </a:ext>
            </a:extLst>
          </p:cNvPr>
          <p:cNvSpPr/>
          <p:nvPr/>
        </p:nvSpPr>
        <p:spPr>
          <a:xfrm>
            <a:off x="1907704" y="116632"/>
            <a:ext cx="5544616" cy="584775"/>
          </a:xfrm>
          <a:prstGeom prst="rect">
            <a:avLst/>
          </a:prstGeom>
        </p:spPr>
        <p:txBody>
          <a:bodyPr wrap="square">
            <a:spAutoFit/>
          </a:bodyPr>
          <a:lstStyle/>
          <a:p>
            <a:pPr algn="ctr"/>
            <a:r>
              <a:rPr lang="en-US" altLang="zh-CN" sz="3200" b="1" dirty="0">
                <a:solidFill>
                  <a:srgbClr val="C00000"/>
                </a:solidFill>
                <a:latin typeface="Times New Roman" panose="02020603050405020304" pitchFamily="18" charset="0"/>
                <a:ea typeface="SimHei" panose="02010609060101010101" pitchFamily="49" charset="-122"/>
                <a:cs typeface="Times New Roman" panose="02020603050405020304" pitchFamily="18" charset="0"/>
              </a:rPr>
              <a:t>Al</a:t>
            </a:r>
            <a:r>
              <a:rPr lang="zh-CN" altLang="en-US" sz="3200" b="1" dirty="0">
                <a:solidFill>
                  <a:srgbClr val="C00000"/>
                </a:solidFill>
                <a:latin typeface="Times New Roman" panose="02020603050405020304" pitchFamily="18" charset="0"/>
                <a:ea typeface="SimHei" panose="02010609060101010101" pitchFamily="49" charset="-122"/>
                <a:cs typeface="Times New Roman" panose="02020603050405020304" pitchFamily="18" charset="0"/>
              </a:rPr>
              <a:t>、</a:t>
            </a:r>
            <a:r>
              <a:rPr lang="en-US" altLang="zh-CN" sz="3200" b="1" dirty="0">
                <a:solidFill>
                  <a:srgbClr val="C00000"/>
                </a:solidFill>
                <a:latin typeface="Times New Roman" panose="02020603050405020304" pitchFamily="18" charset="0"/>
                <a:ea typeface="SimHei" panose="02010609060101010101" pitchFamily="49" charset="-122"/>
                <a:cs typeface="Times New Roman" panose="02020603050405020304" pitchFamily="18" charset="0"/>
              </a:rPr>
              <a:t>Ga</a:t>
            </a:r>
            <a:r>
              <a:rPr lang="zh-CN" altLang="en-US" sz="3200" b="1" dirty="0">
                <a:solidFill>
                  <a:srgbClr val="C00000"/>
                </a:solidFill>
                <a:latin typeface="Times New Roman" panose="02020603050405020304" pitchFamily="18" charset="0"/>
                <a:ea typeface="SimHei" panose="02010609060101010101" pitchFamily="49" charset="-122"/>
                <a:cs typeface="Times New Roman" panose="02020603050405020304" pitchFamily="18" charset="0"/>
              </a:rPr>
              <a:t>、</a:t>
            </a:r>
            <a:r>
              <a:rPr lang="en-US" altLang="zh-CN" sz="3200" b="1" dirty="0">
                <a:solidFill>
                  <a:srgbClr val="C00000"/>
                </a:solidFill>
                <a:latin typeface="Times New Roman" panose="02020603050405020304" pitchFamily="18" charset="0"/>
                <a:ea typeface="SimHei" panose="02010609060101010101" pitchFamily="49" charset="-122"/>
                <a:cs typeface="Times New Roman" panose="02020603050405020304" pitchFamily="18" charset="0"/>
              </a:rPr>
              <a:t>In</a:t>
            </a:r>
            <a:r>
              <a:rPr lang="zh-CN" altLang="en-US" sz="3200" b="1" dirty="0">
                <a:solidFill>
                  <a:srgbClr val="C00000"/>
                </a:solidFill>
                <a:latin typeface="Times New Roman" panose="02020603050405020304" pitchFamily="18" charset="0"/>
                <a:ea typeface="SimHei" panose="02010609060101010101" pitchFamily="49" charset="-122"/>
                <a:cs typeface="Times New Roman" panose="02020603050405020304" pitchFamily="18" charset="0"/>
              </a:rPr>
              <a:t>、</a:t>
            </a:r>
            <a:r>
              <a:rPr lang="en-US" altLang="zh-CN" sz="3200" b="1" dirty="0">
                <a:solidFill>
                  <a:srgbClr val="C00000"/>
                </a:solidFill>
                <a:latin typeface="Times New Roman" panose="02020603050405020304" pitchFamily="18" charset="0"/>
                <a:ea typeface="SimHei" panose="02010609060101010101" pitchFamily="49" charset="-122"/>
                <a:cs typeface="Times New Roman" panose="02020603050405020304" pitchFamily="18" charset="0"/>
              </a:rPr>
              <a:t>Tl </a:t>
            </a:r>
            <a:r>
              <a:rPr lang="zh-CN" altLang="en-US" sz="3200" b="1" dirty="0">
                <a:solidFill>
                  <a:srgbClr val="C00000"/>
                </a:solidFill>
                <a:latin typeface="Times New Roman" panose="02020603050405020304" pitchFamily="18" charset="0"/>
                <a:ea typeface="SimHei" panose="02010609060101010101" pitchFamily="49" charset="-122"/>
                <a:cs typeface="Times New Roman" panose="02020603050405020304" pitchFamily="18" charset="0"/>
              </a:rPr>
              <a:t>的性质比较</a:t>
            </a:r>
            <a:endParaRPr lang="zh-CN" altLang="en-US" sz="3200" dirty="0">
              <a:solidFill>
                <a:srgbClr val="C00000"/>
              </a:solidFill>
              <a:latin typeface="Times New Roman" panose="02020603050405020304" pitchFamily="18" charset="0"/>
              <a:cs typeface="Times New Roman" panose="02020603050405020304" pitchFamily="18" charset="0"/>
            </a:endParaRPr>
          </a:p>
        </p:txBody>
      </p:sp>
      <p:sp>
        <p:nvSpPr>
          <p:cNvPr id="3" name="Text Box 13">
            <a:extLst>
              <a:ext uri="{FF2B5EF4-FFF2-40B4-BE49-F238E27FC236}">
                <a16:creationId xmlns:a16="http://schemas.microsoft.com/office/drawing/2014/main" id="{293592F8-C4F3-3A09-7E4F-3900468988EF}"/>
              </a:ext>
            </a:extLst>
          </p:cNvPr>
          <p:cNvSpPr txBox="1">
            <a:spLocks noChangeArrowheads="1"/>
          </p:cNvSpPr>
          <p:nvPr/>
        </p:nvSpPr>
        <p:spPr bwMode="auto">
          <a:xfrm>
            <a:off x="326865" y="3679305"/>
            <a:ext cx="7776864" cy="1508105"/>
          </a:xfrm>
          <a:prstGeom prst="rect">
            <a:avLst/>
          </a:prstGeom>
          <a:noFill/>
          <a:ln>
            <a:noFill/>
          </a:ln>
          <a:effectLst/>
        </p:spPr>
        <p:txBody>
          <a:bodyPr wrap="square">
            <a:spAutoFit/>
          </a:bodyPr>
          <a:lstStyle/>
          <a:p>
            <a:pPr eaLnBrk="1" hangingPunct="1">
              <a:spcBef>
                <a:spcPct val="50000"/>
              </a:spcBef>
            </a:pPr>
            <a:r>
              <a:rPr lang="en-US" altLang="zh-CN" dirty="0">
                <a:solidFill>
                  <a:srgbClr val="0000FF"/>
                </a:solidFill>
                <a:latin typeface="Times New Roman" panose="02020603050405020304" pitchFamily="18" charset="0"/>
                <a:ea typeface="楷体_GB2312" pitchFamily="49" charset="-122"/>
                <a:cs typeface="Times New Roman" panose="02020603050405020304" pitchFamily="18" charset="0"/>
              </a:rPr>
              <a:t> (3) </a:t>
            </a:r>
            <a:r>
              <a:rPr lang="zh-CN" altLang="en-US" dirty="0">
                <a:solidFill>
                  <a:srgbClr val="0000FF"/>
                </a:solidFill>
                <a:latin typeface="Times New Roman" panose="02020603050405020304" pitchFamily="18" charset="0"/>
                <a:ea typeface="楷体_GB2312" pitchFamily="49" charset="-122"/>
                <a:cs typeface="Times New Roman" panose="02020603050405020304" pitchFamily="18" charset="0"/>
              </a:rPr>
              <a:t>氢氧化物和卤化物</a:t>
            </a:r>
          </a:p>
          <a:p>
            <a:pPr eaLnBrk="1" hangingPunct="1">
              <a:spcBef>
                <a:spcPct val="20000"/>
              </a:spcBef>
            </a:pPr>
            <a:r>
              <a:rPr lang="zh-CN" altLang="en-US" sz="2000" dirty="0">
                <a:latin typeface="Times New Roman" panose="02020603050405020304" pitchFamily="18" charset="0"/>
                <a:ea typeface="楷体_GB2312" pitchFamily="49" charset="-122"/>
                <a:cs typeface="Times New Roman" panose="02020603050405020304" pitchFamily="18" charset="0"/>
              </a:rPr>
              <a:t>除铊外，都有</a:t>
            </a:r>
            <a:r>
              <a:rPr lang="en-US" altLang="zh-CN" sz="2000" dirty="0">
                <a:latin typeface="Times New Roman" panose="02020603050405020304" pitchFamily="18" charset="0"/>
                <a:ea typeface="楷体_GB2312" pitchFamily="49" charset="-122"/>
                <a:cs typeface="Times New Roman" panose="02020603050405020304" pitchFamily="18" charset="0"/>
              </a:rPr>
              <a:t>M(OH)</a:t>
            </a:r>
            <a:r>
              <a:rPr lang="en-US" altLang="zh-CN" sz="2000" baseline="-25000" dirty="0">
                <a:latin typeface="Times New Roman" panose="02020603050405020304" pitchFamily="18" charset="0"/>
                <a:ea typeface="楷体_GB2312" pitchFamily="49" charset="-122"/>
                <a:cs typeface="Times New Roman" panose="02020603050405020304" pitchFamily="18" charset="0"/>
              </a:rPr>
              <a:t>3</a:t>
            </a:r>
            <a:r>
              <a:rPr lang="zh-CN" altLang="en-US" sz="2000" baseline="-25000" dirty="0">
                <a:latin typeface="Times New Roman" panose="02020603050405020304" pitchFamily="18" charset="0"/>
                <a:ea typeface="楷体_GB2312" pitchFamily="49" charset="-122"/>
                <a:cs typeface="Times New Roman" panose="02020603050405020304" pitchFamily="18" charset="0"/>
              </a:rPr>
              <a:t> </a:t>
            </a:r>
            <a:r>
              <a:rPr lang="en-US" altLang="zh-CN" sz="2000" dirty="0">
                <a:latin typeface="Times New Roman" panose="02020603050405020304" pitchFamily="18" charset="0"/>
                <a:ea typeface="楷体_GB2312" pitchFamily="49" charset="-122"/>
                <a:cs typeface="Times New Roman" panose="02020603050405020304" pitchFamily="18" charset="0"/>
                <a:sym typeface="Symbol" pitchFamily="2" charset="2"/>
              </a:rPr>
              <a:t></a:t>
            </a:r>
            <a:r>
              <a:rPr lang="zh-CN" altLang="en-US" sz="2000" dirty="0">
                <a:latin typeface="Times New Roman" panose="02020603050405020304" pitchFamily="18" charset="0"/>
                <a:ea typeface="楷体_GB2312" pitchFamily="49" charset="-122"/>
                <a:cs typeface="Times New Roman" panose="02020603050405020304" pitchFamily="18" charset="0"/>
                <a:sym typeface="Symbol" pitchFamily="2" charset="2"/>
              </a:rPr>
              <a:t> 呈两性</a:t>
            </a:r>
            <a:r>
              <a:rPr lang="zh-CN" altLang="en-US" sz="2000" dirty="0">
                <a:latin typeface="Times New Roman" panose="02020603050405020304" pitchFamily="18" charset="0"/>
                <a:ea typeface="楷体_GB2312" pitchFamily="49" charset="-122"/>
                <a:cs typeface="Times New Roman" panose="02020603050405020304" pitchFamily="18" charset="0"/>
              </a:rPr>
              <a:t>，但 </a:t>
            </a:r>
            <a:r>
              <a:rPr lang="en-US" altLang="zh-CN" sz="2000" dirty="0" err="1">
                <a:latin typeface="Times New Roman" panose="02020603050405020304" pitchFamily="18" charset="0"/>
                <a:cs typeface="Times New Roman" panose="02020603050405020304" pitchFamily="18" charset="0"/>
              </a:rPr>
              <a:t>TlOH</a:t>
            </a:r>
            <a:r>
              <a:rPr lang="en-US" altLang="zh-CN"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ea typeface="楷体_GB2312" pitchFamily="49" charset="-122"/>
                <a:cs typeface="Times New Roman" panose="02020603050405020304" pitchFamily="18" charset="0"/>
                <a:sym typeface="Symbol" pitchFamily="2" charset="2"/>
              </a:rPr>
              <a:t></a:t>
            </a:r>
            <a:r>
              <a:rPr lang="zh-CN" altLang="en-US" sz="2000" dirty="0">
                <a:latin typeface="Times New Roman" panose="02020603050405020304" pitchFamily="18" charset="0"/>
                <a:ea typeface="楷体_GB2312" pitchFamily="49" charset="-122"/>
                <a:cs typeface="Times New Roman" panose="02020603050405020304" pitchFamily="18" charset="0"/>
                <a:sym typeface="Symbol" pitchFamily="2" charset="2"/>
              </a:rPr>
              <a:t> 强碱。</a:t>
            </a:r>
            <a:endParaRPr lang="zh-CN" altLang="en-US" sz="2000" dirty="0">
              <a:latin typeface="Times New Roman" panose="02020603050405020304" pitchFamily="18" charset="0"/>
              <a:ea typeface="楷体_GB2312" pitchFamily="49" charset="-122"/>
              <a:cs typeface="Times New Roman" panose="02020603050405020304" pitchFamily="18" charset="0"/>
            </a:endParaRPr>
          </a:p>
          <a:p>
            <a:pPr eaLnBrk="1" hangingPunct="1">
              <a:spcBef>
                <a:spcPct val="20000"/>
              </a:spcBef>
            </a:pPr>
            <a:r>
              <a:rPr lang="en-US" altLang="zh-CN" sz="2000" dirty="0">
                <a:latin typeface="Times New Roman" panose="02020603050405020304" pitchFamily="18" charset="0"/>
                <a:cs typeface="Times New Roman" panose="02020603050405020304" pitchFamily="18" charset="0"/>
              </a:rPr>
              <a:t>Tl </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+3</a:t>
            </a:r>
            <a:r>
              <a:rPr lang="zh-CN" altLang="en-US"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ea typeface="楷体_GB2312" pitchFamily="49" charset="-122"/>
                <a:cs typeface="Times New Roman" panose="02020603050405020304" pitchFamily="18" charset="0"/>
              </a:rPr>
              <a:t>氧化态的化合物仅有</a:t>
            </a:r>
            <a:r>
              <a:rPr lang="en-US" altLang="zh-CN" sz="2000" dirty="0">
                <a:latin typeface="Times New Roman" panose="02020603050405020304" pitchFamily="18" charset="0"/>
                <a:cs typeface="Times New Roman" panose="02020603050405020304" pitchFamily="18" charset="0"/>
              </a:rPr>
              <a:t>Tl</a:t>
            </a:r>
            <a:r>
              <a:rPr lang="en-US" altLang="zh-CN" sz="2000" baseline="-25000" dirty="0">
                <a:latin typeface="Times New Roman" panose="02020603050405020304" pitchFamily="18" charset="0"/>
                <a:cs typeface="Times New Roman" panose="02020603050405020304" pitchFamily="18" charset="0"/>
              </a:rPr>
              <a:t>2</a:t>
            </a:r>
            <a:r>
              <a:rPr lang="en-US" altLang="zh-CN" sz="2000" dirty="0">
                <a:latin typeface="Times New Roman" panose="02020603050405020304" pitchFamily="18" charset="0"/>
                <a:cs typeface="Times New Roman" panose="02020603050405020304" pitchFamily="18" charset="0"/>
              </a:rPr>
              <a:t>O</a:t>
            </a:r>
            <a:r>
              <a:rPr lang="en-US" altLang="zh-CN" sz="2000" baseline="-25000" dirty="0">
                <a:latin typeface="Times New Roman" panose="02020603050405020304" pitchFamily="18" charset="0"/>
                <a:cs typeface="Times New Roman" panose="02020603050405020304" pitchFamily="18" charset="0"/>
              </a:rPr>
              <a:t>3</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TlF</a:t>
            </a:r>
            <a:r>
              <a:rPr lang="en-US" altLang="zh-CN" sz="2000" baseline="-25000" dirty="0">
                <a:latin typeface="Times New Roman" panose="02020603050405020304" pitchFamily="18" charset="0"/>
                <a:cs typeface="Times New Roman" panose="02020603050405020304" pitchFamily="18" charset="0"/>
              </a:rPr>
              <a:t>3</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TlCl</a:t>
            </a:r>
            <a:r>
              <a:rPr lang="en-US" altLang="zh-CN" sz="2000" baseline="-25000" dirty="0">
                <a:latin typeface="Times New Roman" panose="02020603050405020304" pitchFamily="18" charset="0"/>
                <a:cs typeface="Times New Roman" panose="02020603050405020304" pitchFamily="18" charset="0"/>
              </a:rPr>
              <a:t>3</a:t>
            </a:r>
            <a:r>
              <a:rPr lang="zh-CN" altLang="en-US"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ea typeface="楷体_GB2312" pitchFamily="49" charset="-122"/>
                <a:cs typeface="Times New Roman" panose="02020603050405020304" pitchFamily="18" charset="0"/>
              </a:rPr>
              <a:t>它们都不稳定，酸性介质中是强氧化剂。</a:t>
            </a:r>
          </a:p>
        </p:txBody>
      </p:sp>
      <p:sp>
        <p:nvSpPr>
          <p:cNvPr id="4" name="Text Box 14">
            <a:extLst>
              <a:ext uri="{FF2B5EF4-FFF2-40B4-BE49-F238E27FC236}">
                <a16:creationId xmlns:a16="http://schemas.microsoft.com/office/drawing/2014/main" id="{74DC4C2B-4BA0-BAAC-85A5-D54FC36A8F2B}"/>
              </a:ext>
            </a:extLst>
          </p:cNvPr>
          <p:cNvSpPr txBox="1">
            <a:spLocks noChangeArrowheads="1"/>
          </p:cNvSpPr>
          <p:nvPr/>
        </p:nvSpPr>
        <p:spPr bwMode="auto">
          <a:xfrm>
            <a:off x="326865" y="5438152"/>
            <a:ext cx="7776864" cy="830997"/>
          </a:xfrm>
          <a:prstGeom prst="rect">
            <a:avLst/>
          </a:prstGeom>
          <a:noFill/>
          <a:ln>
            <a:noFill/>
          </a:ln>
          <a:effectLst/>
        </p:spPr>
        <p:txBody>
          <a:bodyPr wrap="square">
            <a:spAutoFit/>
          </a:bodyPr>
          <a:lstStyle/>
          <a:p>
            <a:pPr eaLnBrk="1" hangingPunct="1">
              <a:spcBef>
                <a:spcPct val="20000"/>
              </a:spcBef>
            </a:pPr>
            <a:r>
              <a:rPr lang="en-US" altLang="zh-CN" dirty="0">
                <a:solidFill>
                  <a:srgbClr val="0000FF"/>
                </a:solidFill>
              </a:rPr>
              <a:t> (4) Tl</a:t>
            </a:r>
            <a:r>
              <a:rPr lang="en-US" altLang="zh-CN" baseline="30000" dirty="0">
                <a:solidFill>
                  <a:srgbClr val="0000FF"/>
                </a:solidFill>
              </a:rPr>
              <a:t>+</a:t>
            </a:r>
            <a:r>
              <a:rPr lang="en-US" altLang="zh-CN" dirty="0">
                <a:solidFill>
                  <a:srgbClr val="0000FF"/>
                </a:solidFill>
              </a:rPr>
              <a:t> </a:t>
            </a:r>
            <a:r>
              <a:rPr lang="zh-CN" altLang="en-US" dirty="0">
                <a:solidFill>
                  <a:srgbClr val="0000FF"/>
                </a:solidFill>
                <a:ea typeface="楷体_GB2312" pitchFamily="49" charset="-122"/>
              </a:rPr>
              <a:t>卤化物的性质类似</a:t>
            </a:r>
            <a:r>
              <a:rPr lang="en-US" altLang="zh-CN" dirty="0">
                <a:solidFill>
                  <a:srgbClr val="0000FF"/>
                </a:solidFill>
              </a:rPr>
              <a:t>Ag</a:t>
            </a:r>
            <a:r>
              <a:rPr lang="en-US" altLang="zh-CN" baseline="30000" dirty="0">
                <a:solidFill>
                  <a:srgbClr val="0000FF"/>
                </a:solidFill>
              </a:rPr>
              <a:t>+</a:t>
            </a:r>
            <a:r>
              <a:rPr lang="zh-CN" altLang="en-US" dirty="0">
                <a:solidFill>
                  <a:srgbClr val="0000FF"/>
                </a:solidFill>
                <a:ea typeface="楷体_GB2312" pitchFamily="49" charset="-122"/>
              </a:rPr>
              <a:t>盐</a:t>
            </a:r>
            <a:r>
              <a:rPr lang="zh-CN" altLang="en-US" dirty="0">
                <a:ea typeface="楷体_GB2312" pitchFamily="49" charset="-122"/>
              </a:rPr>
              <a:t>，</a:t>
            </a:r>
          </a:p>
          <a:p>
            <a:pPr eaLnBrk="1" hangingPunct="1">
              <a:spcBef>
                <a:spcPct val="20000"/>
              </a:spcBef>
            </a:pPr>
            <a:r>
              <a:rPr lang="zh-CN" altLang="en-US" sz="2000" dirty="0">
                <a:ea typeface="楷体_GB2312" pitchFamily="49" charset="-122"/>
              </a:rPr>
              <a:t>       但 </a:t>
            </a:r>
            <a:r>
              <a:rPr lang="en-US" altLang="zh-CN" sz="2000" dirty="0" err="1"/>
              <a:t>TlCl</a:t>
            </a:r>
            <a:r>
              <a:rPr lang="zh-CN" altLang="en-US" sz="2000" dirty="0"/>
              <a:t> </a:t>
            </a:r>
            <a:r>
              <a:rPr lang="en-US" altLang="zh-CN" sz="2000" dirty="0"/>
              <a:t> </a:t>
            </a:r>
            <a:r>
              <a:rPr lang="zh-CN" altLang="en-US" sz="2000" dirty="0">
                <a:ea typeface="楷体_GB2312" pitchFamily="49" charset="-122"/>
              </a:rPr>
              <a:t>不溶于氨水。</a:t>
            </a:r>
          </a:p>
        </p:txBody>
      </p:sp>
      <p:sp>
        <p:nvSpPr>
          <p:cNvPr id="5" name="Line 8">
            <a:extLst>
              <a:ext uri="{FF2B5EF4-FFF2-40B4-BE49-F238E27FC236}">
                <a16:creationId xmlns:a16="http://schemas.microsoft.com/office/drawing/2014/main" id="{394269F8-B78E-13C1-0C7C-5750A80ED972}"/>
              </a:ext>
            </a:extLst>
          </p:cNvPr>
          <p:cNvSpPr>
            <a:spLocks noChangeShapeType="1"/>
          </p:cNvSpPr>
          <p:nvPr/>
        </p:nvSpPr>
        <p:spPr bwMode="auto">
          <a:xfrm flipH="1">
            <a:off x="4948888" y="2276872"/>
            <a:ext cx="0" cy="737146"/>
          </a:xfrm>
          <a:prstGeom prst="line">
            <a:avLst/>
          </a:prstGeom>
          <a:noFill/>
          <a:ln w="38100">
            <a:solidFill>
              <a:srgbClr val="00206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 name="Line 8">
            <a:extLst>
              <a:ext uri="{FF2B5EF4-FFF2-40B4-BE49-F238E27FC236}">
                <a16:creationId xmlns:a16="http://schemas.microsoft.com/office/drawing/2014/main" id="{31B4CEF1-41D2-0AEE-1C72-16AA33C8273E}"/>
              </a:ext>
            </a:extLst>
          </p:cNvPr>
          <p:cNvSpPr>
            <a:spLocks noChangeShapeType="1"/>
          </p:cNvSpPr>
          <p:nvPr/>
        </p:nvSpPr>
        <p:spPr bwMode="auto">
          <a:xfrm flipH="1">
            <a:off x="5796136" y="2331814"/>
            <a:ext cx="0" cy="737146"/>
          </a:xfrm>
          <a:prstGeom prst="line">
            <a:avLst/>
          </a:prstGeom>
          <a:noFill/>
          <a:ln w="38100">
            <a:solidFill>
              <a:srgbClr val="00206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extLst>
      <p:ext uri="{BB962C8B-B14F-4D97-AF65-F5344CB8AC3E}">
        <p14:creationId xmlns:p14="http://schemas.microsoft.com/office/powerpoint/2010/main" val="14305782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40C2905-FDB0-3944-9A16-3563BEB7D2B7}"/>
              </a:ext>
            </a:extLst>
          </p:cNvPr>
          <p:cNvSpPr>
            <a:spLocks noGrp="1"/>
          </p:cNvSpPr>
          <p:nvPr>
            <p:ph type="sldNum" sz="quarter" idx="12"/>
          </p:nvPr>
        </p:nvSpPr>
        <p:spPr/>
        <p:txBody>
          <a:bodyPr/>
          <a:lstStyle/>
          <a:p>
            <a:fld id="{F32996CC-1D28-6241-8C6B-4A2C005E6D1D}" type="slidenum">
              <a:rPr lang="en-US" altLang="zh-CN" smtClean="0"/>
              <a:pPr/>
              <a:t>37</a:t>
            </a:fld>
            <a:endParaRPr lang="en-US" altLang="zh-CN"/>
          </a:p>
        </p:txBody>
      </p:sp>
      <p:sp>
        <p:nvSpPr>
          <p:cNvPr id="3" name="矩形 2">
            <a:extLst>
              <a:ext uri="{FF2B5EF4-FFF2-40B4-BE49-F238E27FC236}">
                <a16:creationId xmlns:a16="http://schemas.microsoft.com/office/drawing/2014/main" id="{283A1145-13DB-1F49-9E83-70462774CAF5}"/>
              </a:ext>
            </a:extLst>
          </p:cNvPr>
          <p:cNvSpPr/>
          <p:nvPr/>
        </p:nvSpPr>
        <p:spPr>
          <a:xfrm>
            <a:off x="3014732" y="116632"/>
            <a:ext cx="3068469" cy="584775"/>
          </a:xfrm>
          <a:prstGeom prst="rect">
            <a:avLst/>
          </a:prstGeom>
        </p:spPr>
        <p:txBody>
          <a:bodyPr wrap="none">
            <a:spAutoFit/>
          </a:bodyPr>
          <a:lstStyle/>
          <a:p>
            <a:r>
              <a:rPr lang="zh-CN" altLang="en-US" sz="3200" b="1" dirty="0">
                <a:solidFill>
                  <a:srgbClr val="C00000"/>
                </a:solidFill>
                <a:latin typeface="SimHei" panose="02010609060101010101" pitchFamily="49" charset="-122"/>
                <a:ea typeface="SimHei" panose="02010609060101010101" pitchFamily="49" charset="-122"/>
              </a:rPr>
              <a:t>惰性电子对效应</a:t>
            </a:r>
            <a:endParaRPr lang="zh-CN" altLang="en-US" sz="3200" dirty="0">
              <a:solidFill>
                <a:srgbClr val="C00000"/>
              </a:solidFill>
              <a:latin typeface="SimHei" panose="02010609060101010101" pitchFamily="49" charset="-122"/>
              <a:ea typeface="SimHei" panose="02010609060101010101" pitchFamily="49" charset="-122"/>
            </a:endParaRPr>
          </a:p>
        </p:txBody>
      </p:sp>
      <p:sp>
        <p:nvSpPr>
          <p:cNvPr id="4" name="矩形 3">
            <a:extLst>
              <a:ext uri="{FF2B5EF4-FFF2-40B4-BE49-F238E27FC236}">
                <a16:creationId xmlns:a16="http://schemas.microsoft.com/office/drawing/2014/main" id="{B19D3F95-FA7C-574E-9156-F4961A4084C4}"/>
              </a:ext>
            </a:extLst>
          </p:cNvPr>
          <p:cNvSpPr/>
          <p:nvPr/>
        </p:nvSpPr>
        <p:spPr bwMode="auto">
          <a:xfrm>
            <a:off x="1" y="820263"/>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defPPr>
              <a:defRPr lang="zh-CN"/>
            </a:defPPr>
            <a:lvl1pPr algn="l" rtl="0" fontAlgn="base">
              <a:spcBef>
                <a:spcPct val="0"/>
              </a:spcBef>
              <a:spcAft>
                <a:spcPct val="0"/>
              </a:spcAft>
              <a:defRPr kumimoji="1" sz="2400" kern="1200">
                <a:solidFill>
                  <a:schemeClr val="tx1"/>
                </a:solidFill>
                <a:latin typeface="Times New Roman" charset="0"/>
                <a:ea typeface="黑体" charset="0"/>
                <a:cs typeface="+mn-cs"/>
              </a:defRPr>
            </a:lvl1pPr>
            <a:lvl2pPr marL="457200" algn="l" rtl="0" fontAlgn="base">
              <a:spcBef>
                <a:spcPct val="0"/>
              </a:spcBef>
              <a:spcAft>
                <a:spcPct val="0"/>
              </a:spcAft>
              <a:defRPr kumimoji="1" sz="2400" kern="1200">
                <a:solidFill>
                  <a:schemeClr val="tx1"/>
                </a:solidFill>
                <a:latin typeface="Times New Roman" charset="0"/>
                <a:ea typeface="黑体" charset="0"/>
                <a:cs typeface="+mn-cs"/>
              </a:defRPr>
            </a:lvl2pPr>
            <a:lvl3pPr marL="914400" algn="l" rtl="0" fontAlgn="base">
              <a:spcBef>
                <a:spcPct val="0"/>
              </a:spcBef>
              <a:spcAft>
                <a:spcPct val="0"/>
              </a:spcAft>
              <a:defRPr kumimoji="1" sz="2400" kern="1200">
                <a:solidFill>
                  <a:schemeClr val="tx1"/>
                </a:solidFill>
                <a:latin typeface="Times New Roman" charset="0"/>
                <a:ea typeface="黑体" charset="0"/>
                <a:cs typeface="+mn-cs"/>
              </a:defRPr>
            </a:lvl3pPr>
            <a:lvl4pPr marL="1371600" algn="l" rtl="0" fontAlgn="base">
              <a:spcBef>
                <a:spcPct val="0"/>
              </a:spcBef>
              <a:spcAft>
                <a:spcPct val="0"/>
              </a:spcAft>
              <a:defRPr kumimoji="1" sz="2400" kern="1200">
                <a:solidFill>
                  <a:schemeClr val="tx1"/>
                </a:solidFill>
                <a:latin typeface="Times New Roman" charset="0"/>
                <a:ea typeface="黑体" charset="0"/>
                <a:cs typeface="+mn-cs"/>
              </a:defRPr>
            </a:lvl4pPr>
            <a:lvl5pPr marL="1828800" algn="l" rtl="0" fontAlgn="base">
              <a:spcBef>
                <a:spcPct val="0"/>
              </a:spcBef>
              <a:spcAft>
                <a:spcPct val="0"/>
              </a:spcAft>
              <a:defRPr kumimoji="1" sz="2400" kern="1200">
                <a:solidFill>
                  <a:schemeClr val="tx1"/>
                </a:solidFill>
                <a:latin typeface="Times New Roman" charset="0"/>
                <a:ea typeface="黑体" charset="0"/>
                <a:cs typeface="+mn-cs"/>
              </a:defRPr>
            </a:lvl5pPr>
            <a:lvl6pPr marL="2286000" algn="l" defTabSz="914400" rtl="0" eaLnBrk="1" latinLnBrk="0" hangingPunct="1">
              <a:defRPr kumimoji="1" sz="2400" kern="1200">
                <a:solidFill>
                  <a:schemeClr val="tx1"/>
                </a:solidFill>
                <a:latin typeface="Times New Roman" charset="0"/>
                <a:ea typeface="黑体" charset="0"/>
                <a:cs typeface="+mn-cs"/>
              </a:defRPr>
            </a:lvl6pPr>
            <a:lvl7pPr marL="2743200" algn="l" defTabSz="914400" rtl="0" eaLnBrk="1" latinLnBrk="0" hangingPunct="1">
              <a:defRPr kumimoji="1" sz="2400" kern="1200">
                <a:solidFill>
                  <a:schemeClr val="tx1"/>
                </a:solidFill>
                <a:latin typeface="Times New Roman" charset="0"/>
                <a:ea typeface="黑体" charset="0"/>
                <a:cs typeface="+mn-cs"/>
              </a:defRPr>
            </a:lvl7pPr>
            <a:lvl8pPr marL="3200400" algn="l" defTabSz="914400" rtl="0" eaLnBrk="1" latinLnBrk="0" hangingPunct="1">
              <a:defRPr kumimoji="1" sz="2400" kern="1200">
                <a:solidFill>
                  <a:schemeClr val="tx1"/>
                </a:solidFill>
                <a:latin typeface="Times New Roman" charset="0"/>
                <a:ea typeface="黑体" charset="0"/>
                <a:cs typeface="+mn-cs"/>
              </a:defRPr>
            </a:lvl8pPr>
            <a:lvl9pPr marL="3657600" algn="l" defTabSz="914400" rtl="0" eaLnBrk="1" latinLnBrk="0" hangingPunct="1">
              <a:defRPr kumimoji="1" sz="2400" kern="1200">
                <a:solidFill>
                  <a:schemeClr val="tx1"/>
                </a:solidFill>
                <a:latin typeface="Times New Roman" charset="0"/>
                <a:ea typeface="黑体" charset="0"/>
                <a:cs typeface="+mn-cs"/>
              </a:defRPr>
            </a:lvl9pPr>
          </a:lstStyle>
          <a:p>
            <a:endParaRPr lang="zh-CN" altLang="en-US">
              <a:solidFill>
                <a:srgbClr val="000000"/>
              </a:solidFill>
            </a:endParaRPr>
          </a:p>
        </p:txBody>
      </p:sp>
      <p:sp>
        <p:nvSpPr>
          <p:cNvPr id="5" name="Text Box 7">
            <a:extLst>
              <a:ext uri="{FF2B5EF4-FFF2-40B4-BE49-F238E27FC236}">
                <a16:creationId xmlns:a16="http://schemas.microsoft.com/office/drawing/2014/main" id="{92143449-8359-7E48-8E08-C9E59C825D7B}"/>
              </a:ext>
            </a:extLst>
          </p:cNvPr>
          <p:cNvSpPr txBox="1">
            <a:spLocks noChangeArrowheads="1"/>
          </p:cNvSpPr>
          <p:nvPr/>
        </p:nvSpPr>
        <p:spPr bwMode="auto">
          <a:xfrm>
            <a:off x="396552" y="1268760"/>
            <a:ext cx="8135888" cy="954107"/>
          </a:xfrm>
          <a:prstGeom prst="rect">
            <a:avLst/>
          </a:prstGeom>
          <a:solidFill>
            <a:schemeClr val="accent6">
              <a:lumMod val="20000"/>
              <a:lumOff val="80000"/>
            </a:schemeClr>
          </a:solidFill>
          <a:ln>
            <a:noFill/>
          </a:ln>
          <a:effectLst/>
        </p:spPr>
        <p:txBody>
          <a:bodyPr wrap="square">
            <a:spAutoFit/>
          </a:bodyPr>
          <a:lstStyle/>
          <a:p>
            <a:r>
              <a:rPr lang="zh-CN" altLang="en-US" sz="2800" dirty="0">
                <a:solidFill>
                  <a:srgbClr val="0000FF"/>
                </a:solidFill>
                <a:latin typeface="Arial" panose="020B0604020202020204" pitchFamily="34" charset="0"/>
                <a:ea typeface="SimHei" panose="02010609060101010101" pitchFamily="49" charset="-122"/>
                <a:cs typeface="Arial" panose="020B0604020202020204" pitchFamily="34" charset="0"/>
              </a:rPr>
              <a:t>惰性电子对：</a:t>
            </a:r>
          </a:p>
          <a:p>
            <a:r>
              <a:rPr lang="zh-CN" altLang="en-US" sz="2800" dirty="0">
                <a:latin typeface="Arial" panose="020B0604020202020204" pitchFamily="34" charset="0"/>
                <a:ea typeface="SimHei" panose="02010609060101010101" pitchFamily="49" charset="-122"/>
                <a:cs typeface="Arial" panose="020B0604020202020204" pitchFamily="34" charset="0"/>
              </a:rPr>
              <a:t>    </a:t>
            </a:r>
            <a:r>
              <a:rPr lang="en-US" altLang="zh-CN" sz="2800" dirty="0">
                <a:latin typeface="Arial" panose="020B0604020202020204" pitchFamily="34" charset="0"/>
                <a:ea typeface="SimHei" panose="02010609060101010101" pitchFamily="49" charset="-122"/>
                <a:cs typeface="Arial" panose="020B0604020202020204" pitchFamily="34" charset="0"/>
              </a:rPr>
              <a:t>—</a:t>
            </a:r>
            <a:r>
              <a:rPr lang="zh-CN" altLang="en-US" sz="2800" dirty="0">
                <a:latin typeface="Arial" panose="020B0604020202020204" pitchFamily="34" charset="0"/>
                <a:ea typeface="SimHei" panose="02010609060101010101" pitchFamily="49" charset="-122"/>
                <a:cs typeface="Arial" panose="020B0604020202020204" pitchFamily="34" charset="0"/>
              </a:rPr>
              <a:t> 指第六周期的</a:t>
            </a:r>
            <a:r>
              <a:rPr lang="en-US" altLang="zh-CN" sz="2800" dirty="0" err="1">
                <a:latin typeface="Arial" panose="020B0604020202020204" pitchFamily="34" charset="0"/>
                <a:ea typeface="SimHei" panose="02010609060101010101" pitchFamily="49" charset="-122"/>
                <a:cs typeface="Arial" panose="020B0604020202020204" pitchFamily="34" charset="0"/>
              </a:rPr>
              <a:t>ⅡB</a:t>
            </a:r>
            <a:r>
              <a:rPr lang="en-US" altLang="zh-CN" sz="2800" dirty="0">
                <a:latin typeface="Arial" panose="020B0604020202020204" pitchFamily="34" charset="0"/>
                <a:ea typeface="SimHei" panose="02010609060101010101" pitchFamily="49" charset="-122"/>
                <a:cs typeface="Arial" panose="020B0604020202020204" pitchFamily="34" charset="0"/>
              </a:rPr>
              <a:t> </a:t>
            </a:r>
            <a:r>
              <a:rPr lang="en-US" altLang="zh-CN" sz="2800" dirty="0">
                <a:latin typeface="Arial" panose="020B0604020202020204" pitchFamily="34" charset="0"/>
                <a:ea typeface="SimHei" panose="02010609060101010101" pitchFamily="49" charset="-122"/>
                <a:cs typeface="Arial" panose="020B0604020202020204" pitchFamily="34" charset="0"/>
                <a:sym typeface="Symbol" pitchFamily="2" charset="2"/>
              </a:rPr>
              <a:t></a:t>
            </a:r>
            <a:r>
              <a:rPr lang="en-US" altLang="zh-CN" sz="2800" dirty="0" err="1">
                <a:latin typeface="Arial" panose="020B0604020202020204" pitchFamily="34" charset="0"/>
                <a:ea typeface="SimHei" panose="02010609060101010101" pitchFamily="49" charset="-122"/>
                <a:cs typeface="Arial" panose="020B0604020202020204" pitchFamily="34" charset="0"/>
              </a:rPr>
              <a:t>ⅤA</a:t>
            </a:r>
            <a:r>
              <a:rPr lang="en-US" altLang="zh-CN" sz="2800" dirty="0">
                <a:latin typeface="Arial" panose="020B0604020202020204" pitchFamily="34" charset="0"/>
                <a:ea typeface="SimHei" panose="02010609060101010101" pitchFamily="49" charset="-122"/>
                <a:cs typeface="Arial" panose="020B0604020202020204" pitchFamily="34" charset="0"/>
              </a:rPr>
              <a:t> </a:t>
            </a:r>
            <a:r>
              <a:rPr lang="en-US" altLang="zh-CN" sz="2800" dirty="0">
                <a:solidFill>
                  <a:srgbClr val="FF0000"/>
                </a:solidFill>
                <a:latin typeface="Arial" panose="020B0604020202020204" pitchFamily="34" charset="0"/>
                <a:ea typeface="SimHei" panose="02010609060101010101" pitchFamily="49" charset="-122"/>
                <a:cs typeface="Arial" panose="020B0604020202020204" pitchFamily="34" charset="0"/>
              </a:rPr>
              <a:t> 6s</a:t>
            </a:r>
            <a:r>
              <a:rPr lang="en-US" altLang="zh-CN" sz="2800" baseline="30000" dirty="0">
                <a:solidFill>
                  <a:srgbClr val="FF0000"/>
                </a:solidFill>
                <a:latin typeface="Arial" panose="020B0604020202020204" pitchFamily="34" charset="0"/>
                <a:ea typeface="SimHei" panose="02010609060101010101" pitchFamily="49" charset="-122"/>
                <a:cs typeface="Arial" panose="020B0604020202020204" pitchFamily="34" charset="0"/>
              </a:rPr>
              <a:t>2 </a:t>
            </a:r>
            <a:r>
              <a:rPr lang="zh-CN" altLang="zh-CN" sz="2800" dirty="0">
                <a:latin typeface="Arial" panose="020B0604020202020204" pitchFamily="34" charset="0"/>
                <a:ea typeface="SimHei" panose="02010609060101010101" pitchFamily="49" charset="-122"/>
                <a:cs typeface="Arial" panose="020B0604020202020204" pitchFamily="34" charset="0"/>
              </a:rPr>
              <a:t>电子对</a:t>
            </a:r>
            <a:endParaRPr lang="zh-CN" altLang="en-US" sz="2800" dirty="0">
              <a:latin typeface="Arial" panose="020B0604020202020204" pitchFamily="34" charset="0"/>
              <a:ea typeface="SimHei" panose="02010609060101010101" pitchFamily="49" charset="-122"/>
              <a:cs typeface="Arial" panose="020B0604020202020204" pitchFamily="34" charset="0"/>
            </a:endParaRPr>
          </a:p>
        </p:txBody>
      </p:sp>
      <p:sp>
        <p:nvSpPr>
          <p:cNvPr id="6" name="Text Box 8">
            <a:extLst>
              <a:ext uri="{FF2B5EF4-FFF2-40B4-BE49-F238E27FC236}">
                <a16:creationId xmlns:a16="http://schemas.microsoft.com/office/drawing/2014/main" id="{BBD533E2-0117-DE4F-B71C-4969308D085B}"/>
              </a:ext>
            </a:extLst>
          </p:cNvPr>
          <p:cNvSpPr txBox="1">
            <a:spLocks noChangeArrowheads="1"/>
          </p:cNvSpPr>
          <p:nvPr/>
        </p:nvSpPr>
        <p:spPr bwMode="auto">
          <a:xfrm>
            <a:off x="323528" y="2910886"/>
            <a:ext cx="8423920" cy="2739211"/>
          </a:xfrm>
          <a:prstGeom prst="rect">
            <a:avLst/>
          </a:prstGeom>
          <a:solidFill>
            <a:schemeClr val="accent6">
              <a:lumMod val="20000"/>
              <a:lumOff val="80000"/>
            </a:schemeClr>
          </a:solidFill>
          <a:ln>
            <a:noFill/>
          </a:ln>
          <a:effectLst/>
        </p:spPr>
        <p:txBody>
          <a:bodyPr wrap="square">
            <a:spAutoFit/>
          </a:bodyPr>
          <a:lstStyle/>
          <a:p>
            <a:pPr eaLnBrk="1" hangingPunct="1">
              <a:spcBef>
                <a:spcPct val="20000"/>
              </a:spcBef>
            </a:pPr>
            <a:r>
              <a:rPr lang="zh-CN" altLang="en-US" sz="2800" dirty="0">
                <a:solidFill>
                  <a:srgbClr val="0000FF"/>
                </a:solidFill>
                <a:latin typeface="Arial" panose="020B0604020202020204" pitchFamily="34" charset="0"/>
                <a:ea typeface="SimHei" panose="02010609060101010101" pitchFamily="49" charset="-122"/>
                <a:cs typeface="Arial" panose="020B0604020202020204" pitchFamily="34" charset="0"/>
              </a:rPr>
              <a:t>惰性电子对效应 </a:t>
            </a:r>
            <a:r>
              <a:rPr lang="en-US" altLang="zh-CN" sz="2800" dirty="0">
                <a:latin typeface="Arial" panose="020B0604020202020204" pitchFamily="34" charset="0"/>
                <a:ea typeface="SimHei" panose="02010609060101010101" pitchFamily="49" charset="-122"/>
                <a:cs typeface="Arial" panose="020B0604020202020204" pitchFamily="34" charset="0"/>
              </a:rPr>
              <a:t>—</a:t>
            </a:r>
            <a:r>
              <a:rPr lang="zh-CN" altLang="en-US" sz="2800" dirty="0">
                <a:solidFill>
                  <a:srgbClr val="6666FF"/>
                </a:solidFill>
                <a:latin typeface="Arial" panose="020B0604020202020204" pitchFamily="34" charset="0"/>
                <a:ea typeface="SimHei" panose="02010609060101010101" pitchFamily="49" charset="-122"/>
                <a:cs typeface="Arial" panose="020B0604020202020204" pitchFamily="34" charset="0"/>
              </a:rPr>
              <a:t> </a:t>
            </a:r>
            <a:r>
              <a:rPr lang="zh-CN" altLang="en-US" sz="2800" dirty="0">
                <a:latin typeface="Arial" panose="020B0604020202020204" pitchFamily="34" charset="0"/>
                <a:ea typeface="SimHei" panose="02010609060101010101" pitchFamily="49" charset="-122"/>
                <a:cs typeface="Arial" panose="020B0604020202020204" pitchFamily="34" charset="0"/>
              </a:rPr>
              <a:t>第六周期、第</a:t>
            </a:r>
            <a:r>
              <a:rPr lang="en-US" altLang="zh-CN" sz="2800" dirty="0" err="1">
                <a:latin typeface="Arial" panose="020B0604020202020204" pitchFamily="34" charset="0"/>
                <a:ea typeface="SimHei" panose="02010609060101010101" pitchFamily="49" charset="-122"/>
                <a:cs typeface="Arial" panose="020B0604020202020204" pitchFamily="34" charset="0"/>
              </a:rPr>
              <a:t>ⅡB</a:t>
            </a:r>
            <a:r>
              <a:rPr lang="en-US" altLang="zh-CN" sz="2800" dirty="0" err="1">
                <a:latin typeface="Arial" panose="020B0604020202020204" pitchFamily="34" charset="0"/>
                <a:ea typeface="SimHei" panose="02010609060101010101" pitchFamily="49" charset="-122"/>
                <a:cs typeface="Arial" panose="020B0604020202020204" pitchFamily="34" charset="0"/>
                <a:sym typeface="Symbol" pitchFamily="2" charset="2"/>
              </a:rPr>
              <a:t></a:t>
            </a:r>
            <a:r>
              <a:rPr lang="en-US" altLang="zh-CN" sz="2800" dirty="0" err="1">
                <a:latin typeface="Arial" panose="020B0604020202020204" pitchFamily="34" charset="0"/>
                <a:ea typeface="SimHei" panose="02010609060101010101" pitchFamily="49" charset="-122"/>
                <a:cs typeface="Arial" panose="020B0604020202020204" pitchFamily="34" charset="0"/>
              </a:rPr>
              <a:t>ⅤA</a:t>
            </a:r>
            <a:r>
              <a:rPr lang="zh-CN" altLang="en-US" sz="2800" dirty="0">
                <a:latin typeface="Arial" panose="020B0604020202020204" pitchFamily="34" charset="0"/>
                <a:ea typeface="SimHei" panose="02010609060101010101" pitchFamily="49" charset="-122"/>
                <a:cs typeface="Arial" panose="020B0604020202020204" pitchFamily="34" charset="0"/>
              </a:rPr>
              <a:t>中：</a:t>
            </a:r>
          </a:p>
          <a:p>
            <a:pPr eaLnBrk="1" hangingPunct="1">
              <a:spcBef>
                <a:spcPct val="20000"/>
              </a:spcBef>
            </a:pPr>
            <a:r>
              <a:rPr lang="zh-CN" altLang="en-US" dirty="0">
                <a:latin typeface="Arial" panose="020B0604020202020204" pitchFamily="34" charset="0"/>
                <a:ea typeface="SimHei" panose="02010609060101010101" pitchFamily="49" charset="-122"/>
                <a:cs typeface="Arial" panose="020B0604020202020204" pitchFamily="34" charset="0"/>
              </a:rPr>
              <a:t>     </a:t>
            </a:r>
            <a:r>
              <a:rPr lang="en-US" altLang="zh-CN" dirty="0">
                <a:latin typeface="Arial" panose="020B0604020202020204" pitchFamily="34" charset="0"/>
                <a:ea typeface="SimHei" panose="02010609060101010101" pitchFamily="49" charset="-122"/>
                <a:cs typeface="Arial" panose="020B0604020202020204" pitchFamily="34" charset="0"/>
              </a:rPr>
              <a:t>Hg</a:t>
            </a:r>
            <a:r>
              <a:rPr lang="zh-CN" altLang="en-US" dirty="0">
                <a:latin typeface="Arial" panose="020B0604020202020204" pitchFamily="34" charset="0"/>
                <a:ea typeface="SimHei" panose="02010609060101010101" pitchFamily="49" charset="-122"/>
                <a:cs typeface="Arial" panose="020B0604020202020204" pitchFamily="34" charset="0"/>
              </a:rPr>
              <a:t>、</a:t>
            </a:r>
            <a:r>
              <a:rPr lang="en-US" altLang="zh-CN" dirty="0">
                <a:latin typeface="Arial" panose="020B0604020202020204" pitchFamily="34" charset="0"/>
                <a:ea typeface="SimHei" panose="02010609060101010101" pitchFamily="49" charset="-122"/>
                <a:cs typeface="Arial" panose="020B0604020202020204" pitchFamily="34" charset="0"/>
              </a:rPr>
              <a:t>Tl</a:t>
            </a:r>
            <a:r>
              <a:rPr lang="zh-CN" altLang="en-US" dirty="0">
                <a:latin typeface="Arial" panose="020B0604020202020204" pitchFamily="34" charset="0"/>
                <a:ea typeface="SimHei" panose="02010609060101010101" pitchFamily="49" charset="-122"/>
                <a:cs typeface="Arial" panose="020B0604020202020204" pitchFamily="34" charset="0"/>
              </a:rPr>
              <a:t>、</a:t>
            </a:r>
            <a:r>
              <a:rPr lang="en-US" altLang="zh-CN" dirty="0" err="1">
                <a:latin typeface="Arial" panose="020B0604020202020204" pitchFamily="34" charset="0"/>
                <a:ea typeface="SimHei" panose="02010609060101010101" pitchFamily="49" charset="-122"/>
                <a:cs typeface="Arial" panose="020B0604020202020204" pitchFamily="34" charset="0"/>
              </a:rPr>
              <a:t>Pb</a:t>
            </a:r>
            <a:r>
              <a:rPr lang="zh-CN" altLang="en-US" dirty="0">
                <a:latin typeface="Arial" panose="020B0604020202020204" pitchFamily="34" charset="0"/>
                <a:ea typeface="SimHei" panose="02010609060101010101" pitchFamily="49" charset="-122"/>
                <a:cs typeface="Arial" panose="020B0604020202020204" pitchFamily="34" charset="0"/>
              </a:rPr>
              <a:t>、</a:t>
            </a:r>
            <a:r>
              <a:rPr lang="en-US" altLang="zh-CN" dirty="0">
                <a:latin typeface="Arial" panose="020B0604020202020204" pitchFamily="34" charset="0"/>
                <a:ea typeface="SimHei" panose="02010609060101010101" pitchFamily="49" charset="-122"/>
                <a:cs typeface="Arial" panose="020B0604020202020204" pitchFamily="34" charset="0"/>
              </a:rPr>
              <a:t>Bi </a:t>
            </a:r>
            <a:r>
              <a:rPr lang="zh-CN" altLang="en-US" dirty="0">
                <a:latin typeface="Arial" panose="020B0604020202020204" pitchFamily="34" charset="0"/>
                <a:ea typeface="SimHei" panose="02010609060101010101" pitchFamily="49" charset="-122"/>
                <a:cs typeface="Arial" panose="020B0604020202020204" pitchFamily="34" charset="0"/>
              </a:rPr>
              <a:t>的高价化合物 </a:t>
            </a:r>
            <a:r>
              <a:rPr lang="en-US" altLang="en-US" dirty="0">
                <a:latin typeface="Arial" panose="020B0604020202020204" pitchFamily="34" charset="0"/>
                <a:ea typeface="SimHei" panose="02010609060101010101" pitchFamily="49" charset="-122"/>
                <a:cs typeface="Arial" panose="020B0604020202020204" pitchFamily="34" charset="0"/>
              </a:rPr>
              <a:t>Hg</a:t>
            </a:r>
            <a:r>
              <a:rPr lang="en-US" altLang="en-US" baseline="30000" dirty="0">
                <a:latin typeface="Arial" panose="020B0604020202020204" pitchFamily="34" charset="0"/>
                <a:ea typeface="SimHei" panose="02010609060101010101" pitchFamily="49" charset="-122"/>
                <a:cs typeface="Arial" panose="020B0604020202020204" pitchFamily="34" charset="0"/>
              </a:rPr>
              <a:t>2+</a:t>
            </a:r>
            <a:r>
              <a:rPr lang="zh-CN" altLang="en-US" dirty="0">
                <a:latin typeface="Arial" panose="020B0604020202020204" pitchFamily="34" charset="0"/>
                <a:ea typeface="SimHei" panose="02010609060101010101" pitchFamily="49" charset="-122"/>
                <a:cs typeface="Arial" panose="020B0604020202020204" pitchFamily="34" charset="0"/>
              </a:rPr>
              <a:t>、</a:t>
            </a:r>
            <a:r>
              <a:rPr lang="en-US" altLang="en-US" dirty="0">
                <a:latin typeface="Arial" panose="020B0604020202020204" pitchFamily="34" charset="0"/>
                <a:ea typeface="SimHei" panose="02010609060101010101" pitchFamily="49" charset="-122"/>
                <a:cs typeface="Arial" panose="020B0604020202020204" pitchFamily="34" charset="0"/>
              </a:rPr>
              <a:t>Tl</a:t>
            </a:r>
            <a:r>
              <a:rPr lang="en-US" altLang="en-US" baseline="30000" dirty="0">
                <a:latin typeface="Arial" panose="020B0604020202020204" pitchFamily="34" charset="0"/>
                <a:ea typeface="SimHei" panose="02010609060101010101" pitchFamily="49" charset="-122"/>
                <a:cs typeface="Arial" panose="020B0604020202020204" pitchFamily="34" charset="0"/>
              </a:rPr>
              <a:t>3+</a:t>
            </a:r>
            <a:r>
              <a:rPr lang="zh-CN" altLang="en-US" dirty="0">
                <a:latin typeface="Arial" panose="020B0604020202020204" pitchFamily="34" charset="0"/>
                <a:ea typeface="SimHei" panose="02010609060101010101" pitchFamily="49" charset="-122"/>
                <a:cs typeface="Arial" panose="020B0604020202020204" pitchFamily="34" charset="0"/>
              </a:rPr>
              <a:t>、</a:t>
            </a:r>
            <a:r>
              <a:rPr lang="en-US" altLang="en-US" dirty="0">
                <a:latin typeface="Arial" panose="020B0604020202020204" pitchFamily="34" charset="0"/>
                <a:ea typeface="SimHei" panose="02010609060101010101" pitchFamily="49" charset="-122"/>
                <a:cs typeface="Arial" panose="020B0604020202020204" pitchFamily="34" charset="0"/>
              </a:rPr>
              <a:t>Pb</a:t>
            </a:r>
            <a:r>
              <a:rPr lang="en-US" altLang="en-US" baseline="30000" dirty="0">
                <a:latin typeface="Arial" panose="020B0604020202020204" pitchFamily="34" charset="0"/>
                <a:ea typeface="SimHei" panose="02010609060101010101" pitchFamily="49" charset="-122"/>
                <a:cs typeface="Arial" panose="020B0604020202020204" pitchFamily="34" charset="0"/>
              </a:rPr>
              <a:t>4+</a:t>
            </a:r>
            <a:r>
              <a:rPr lang="en-US" altLang="zh-CN" baseline="30000" dirty="0">
                <a:latin typeface="Arial" panose="020B0604020202020204" pitchFamily="34" charset="0"/>
                <a:ea typeface="SimHei" panose="02010609060101010101" pitchFamily="49" charset="-122"/>
                <a:cs typeface="Arial" panose="020B0604020202020204" pitchFamily="34" charset="0"/>
              </a:rPr>
              <a:t> </a:t>
            </a:r>
            <a:endParaRPr lang="en-US" altLang="zh-CN" dirty="0">
              <a:latin typeface="Arial" panose="020B0604020202020204" pitchFamily="34" charset="0"/>
              <a:ea typeface="SimHei" panose="02010609060101010101" pitchFamily="49" charset="-122"/>
              <a:cs typeface="Arial" panose="020B0604020202020204" pitchFamily="34" charset="0"/>
            </a:endParaRPr>
          </a:p>
          <a:p>
            <a:pPr eaLnBrk="1" hangingPunct="1">
              <a:spcBef>
                <a:spcPct val="20000"/>
              </a:spcBef>
            </a:pPr>
            <a:r>
              <a:rPr lang="en-US" altLang="zh-CN" dirty="0">
                <a:latin typeface="Arial" panose="020B0604020202020204" pitchFamily="34" charset="0"/>
                <a:ea typeface="SimHei" panose="02010609060101010101" pitchFamily="49" charset="-122"/>
                <a:cs typeface="Arial" panose="020B0604020202020204" pitchFamily="34" charset="0"/>
              </a:rPr>
              <a:t>(</a:t>
            </a:r>
            <a:r>
              <a:rPr lang="en-US" altLang="en-US" dirty="0">
                <a:latin typeface="Arial" panose="020B0604020202020204" pitchFamily="34" charset="0"/>
                <a:ea typeface="SimHei" panose="02010609060101010101" pitchFamily="49" charset="-122"/>
                <a:cs typeface="Arial" panose="020B0604020202020204" pitchFamily="34" charset="0"/>
              </a:rPr>
              <a:t>PbO</a:t>
            </a:r>
            <a:r>
              <a:rPr lang="en-US" altLang="en-US" baseline="-25000" dirty="0">
                <a:latin typeface="Arial" panose="020B0604020202020204" pitchFamily="34" charset="0"/>
                <a:ea typeface="SimHei" panose="02010609060101010101" pitchFamily="49" charset="-122"/>
                <a:cs typeface="Arial" panose="020B0604020202020204" pitchFamily="34" charset="0"/>
              </a:rPr>
              <a:t>2</a:t>
            </a:r>
            <a:r>
              <a:rPr lang="zh-CN" altLang="en-US" dirty="0">
                <a:latin typeface="Arial" panose="020B0604020202020204" pitchFamily="34" charset="0"/>
                <a:ea typeface="SimHei" panose="02010609060101010101" pitchFamily="49" charset="-122"/>
                <a:cs typeface="Arial" panose="020B0604020202020204" pitchFamily="34" charset="0"/>
              </a:rPr>
              <a:t>、</a:t>
            </a:r>
            <a:r>
              <a:rPr lang="en-US" altLang="en-US" dirty="0">
                <a:latin typeface="Arial" panose="020B0604020202020204" pitchFamily="34" charset="0"/>
                <a:ea typeface="SimHei" panose="02010609060101010101" pitchFamily="49" charset="-122"/>
                <a:cs typeface="Arial" panose="020B0604020202020204" pitchFamily="34" charset="0"/>
              </a:rPr>
              <a:t>PbCl</a:t>
            </a:r>
            <a:r>
              <a:rPr lang="en-US" altLang="en-US" baseline="-25000" dirty="0">
                <a:latin typeface="Arial" panose="020B0604020202020204" pitchFamily="34" charset="0"/>
                <a:ea typeface="SimHei" panose="02010609060101010101" pitchFamily="49" charset="-122"/>
                <a:cs typeface="Arial" panose="020B0604020202020204" pitchFamily="34" charset="0"/>
              </a:rPr>
              <a:t>4</a:t>
            </a:r>
            <a:r>
              <a:rPr lang="en-US" altLang="zh-CN" dirty="0">
                <a:latin typeface="Arial" panose="020B0604020202020204" pitchFamily="34" charset="0"/>
                <a:ea typeface="SimHei" panose="02010609060101010101" pitchFamily="49" charset="-122"/>
                <a:cs typeface="Arial" panose="020B0604020202020204" pitchFamily="34" charset="0"/>
              </a:rPr>
              <a:t>)</a:t>
            </a:r>
            <a:r>
              <a:rPr lang="zh-CN" altLang="en-US" dirty="0">
                <a:latin typeface="Arial" panose="020B0604020202020204" pitchFamily="34" charset="0"/>
                <a:ea typeface="SimHei" panose="02010609060101010101" pitchFamily="49" charset="-122"/>
                <a:cs typeface="Arial" panose="020B0604020202020204" pitchFamily="34" charset="0"/>
              </a:rPr>
              <a:t>、</a:t>
            </a:r>
            <a:r>
              <a:rPr lang="en-US" altLang="en-US" dirty="0">
                <a:latin typeface="Arial" panose="020B0604020202020204" pitchFamily="34" charset="0"/>
                <a:ea typeface="SimHei" panose="02010609060101010101" pitchFamily="49" charset="-122"/>
                <a:cs typeface="Arial" panose="020B0604020202020204" pitchFamily="34" charset="0"/>
              </a:rPr>
              <a:t>NaBiO</a:t>
            </a:r>
            <a:r>
              <a:rPr lang="en-US" altLang="en-US" baseline="-25000" dirty="0">
                <a:latin typeface="Arial" panose="020B0604020202020204" pitchFamily="34" charset="0"/>
                <a:ea typeface="SimHei" panose="02010609060101010101" pitchFamily="49" charset="-122"/>
                <a:cs typeface="Arial" panose="020B0604020202020204" pitchFamily="34" charset="0"/>
              </a:rPr>
              <a:t>3</a:t>
            </a:r>
            <a:r>
              <a:rPr lang="en-US" altLang="en-US" dirty="0">
                <a:latin typeface="Arial" panose="020B0604020202020204" pitchFamily="34" charset="0"/>
                <a:ea typeface="SimHei" panose="02010609060101010101" pitchFamily="49" charset="-122"/>
                <a:cs typeface="Arial" panose="020B0604020202020204" pitchFamily="34" charset="0"/>
              </a:rPr>
              <a:t>  </a:t>
            </a:r>
            <a:r>
              <a:rPr lang="zh-CN" altLang="en-US" dirty="0">
                <a:latin typeface="Arial" panose="020B0604020202020204" pitchFamily="34" charset="0"/>
                <a:ea typeface="SimHei" panose="02010609060101010101" pitchFamily="49" charset="-122"/>
                <a:cs typeface="Arial" panose="020B0604020202020204" pitchFamily="34" charset="0"/>
              </a:rPr>
              <a:t>在</a:t>
            </a:r>
            <a:r>
              <a:rPr lang="en-US" altLang="en-US" dirty="0">
                <a:latin typeface="Arial" panose="020B0604020202020204" pitchFamily="34" charset="0"/>
                <a:ea typeface="SimHei" panose="02010609060101010101" pitchFamily="49" charset="-122"/>
                <a:cs typeface="Arial" panose="020B0604020202020204" pitchFamily="34" charset="0"/>
              </a:rPr>
              <a:t>H</a:t>
            </a:r>
            <a:r>
              <a:rPr lang="en-US" altLang="en-US" baseline="30000" dirty="0">
                <a:latin typeface="Arial" panose="020B0604020202020204" pitchFamily="34" charset="0"/>
                <a:ea typeface="SimHei" panose="02010609060101010101" pitchFamily="49" charset="-122"/>
                <a:cs typeface="Arial" panose="020B0604020202020204" pitchFamily="34" charset="0"/>
              </a:rPr>
              <a:t>+</a:t>
            </a:r>
            <a:r>
              <a:rPr lang="zh-CN" altLang="en-US" dirty="0">
                <a:latin typeface="Arial" panose="020B0604020202020204" pitchFamily="34" charset="0"/>
                <a:ea typeface="SimHei" panose="02010609060101010101" pitchFamily="49" charset="-122"/>
                <a:cs typeface="Arial" panose="020B0604020202020204" pitchFamily="34" charset="0"/>
              </a:rPr>
              <a:t>介质中不稳定，有强氧</a:t>
            </a:r>
          </a:p>
          <a:p>
            <a:pPr eaLnBrk="1" hangingPunct="1">
              <a:spcBef>
                <a:spcPct val="20000"/>
              </a:spcBef>
            </a:pPr>
            <a:r>
              <a:rPr lang="zh-CN" altLang="en-US" dirty="0">
                <a:latin typeface="Arial" panose="020B0604020202020204" pitchFamily="34" charset="0"/>
                <a:ea typeface="SimHei" panose="02010609060101010101" pitchFamily="49" charset="-122"/>
                <a:cs typeface="Arial" panose="020B0604020202020204" pitchFamily="34" charset="0"/>
              </a:rPr>
              <a:t>化性； 而低价化合物或离子</a:t>
            </a:r>
            <a:r>
              <a:rPr lang="en-US" altLang="zh-CN" dirty="0">
                <a:latin typeface="Arial" panose="020B0604020202020204" pitchFamily="34" charset="0"/>
                <a:ea typeface="SimHei" panose="02010609060101010101" pitchFamily="49" charset="-122"/>
                <a:cs typeface="Arial" panose="020B0604020202020204" pitchFamily="34" charset="0"/>
              </a:rPr>
              <a:t>(</a:t>
            </a:r>
            <a:r>
              <a:rPr lang="en-US" altLang="en-US" dirty="0">
                <a:latin typeface="Arial" panose="020B0604020202020204" pitchFamily="34" charset="0"/>
                <a:ea typeface="SimHei" panose="02010609060101010101" pitchFamily="49" charset="-122"/>
                <a:cs typeface="Arial" panose="020B0604020202020204" pitchFamily="34" charset="0"/>
              </a:rPr>
              <a:t>Hg</a:t>
            </a:r>
            <a:r>
              <a:rPr lang="zh-CN" altLang="en-US" dirty="0">
                <a:latin typeface="Arial" panose="020B0604020202020204" pitchFamily="34" charset="0"/>
                <a:ea typeface="SimHei" panose="02010609060101010101" pitchFamily="49" charset="-122"/>
                <a:cs typeface="Arial" panose="020B0604020202020204" pitchFamily="34" charset="0"/>
              </a:rPr>
              <a:t>、</a:t>
            </a:r>
            <a:r>
              <a:rPr lang="en-US" altLang="en-US" dirty="0">
                <a:latin typeface="Arial" panose="020B0604020202020204" pitchFamily="34" charset="0"/>
                <a:ea typeface="SimHei" panose="02010609060101010101" pitchFamily="49" charset="-122"/>
                <a:cs typeface="Arial" panose="020B0604020202020204" pitchFamily="34" charset="0"/>
              </a:rPr>
              <a:t>Hg</a:t>
            </a:r>
            <a:r>
              <a:rPr lang="en-US" altLang="en-US" baseline="-25000" dirty="0">
                <a:latin typeface="Arial" panose="020B0604020202020204" pitchFamily="34" charset="0"/>
                <a:ea typeface="SimHei" panose="02010609060101010101" pitchFamily="49" charset="-122"/>
                <a:cs typeface="Arial" panose="020B0604020202020204" pitchFamily="34" charset="0"/>
              </a:rPr>
              <a:t>2</a:t>
            </a:r>
            <a:r>
              <a:rPr lang="en-US" altLang="en-US" baseline="30000" dirty="0">
                <a:latin typeface="Arial" panose="020B0604020202020204" pitchFamily="34" charset="0"/>
                <a:ea typeface="SimHei" panose="02010609060101010101" pitchFamily="49" charset="-122"/>
                <a:cs typeface="Arial" panose="020B0604020202020204" pitchFamily="34" charset="0"/>
              </a:rPr>
              <a:t>2+</a:t>
            </a:r>
            <a:r>
              <a:rPr lang="zh-CN" altLang="en-US" dirty="0">
                <a:latin typeface="Arial" panose="020B0604020202020204" pitchFamily="34" charset="0"/>
                <a:ea typeface="SimHei" panose="02010609060101010101" pitchFamily="49" charset="-122"/>
                <a:cs typeface="Arial" panose="020B0604020202020204" pitchFamily="34" charset="0"/>
              </a:rPr>
              <a:t>、</a:t>
            </a:r>
            <a:r>
              <a:rPr lang="en-US" altLang="en-US" dirty="0">
                <a:latin typeface="Arial" panose="020B0604020202020204" pitchFamily="34" charset="0"/>
                <a:ea typeface="SimHei" panose="02010609060101010101" pitchFamily="49" charset="-122"/>
                <a:cs typeface="Arial" panose="020B0604020202020204" pitchFamily="34" charset="0"/>
              </a:rPr>
              <a:t>Tl</a:t>
            </a:r>
            <a:r>
              <a:rPr lang="en-US" altLang="en-US" baseline="30000" dirty="0">
                <a:latin typeface="Arial" panose="020B0604020202020204" pitchFamily="34" charset="0"/>
                <a:ea typeface="SimHei" panose="02010609060101010101" pitchFamily="49" charset="-122"/>
                <a:cs typeface="Arial" panose="020B0604020202020204" pitchFamily="34" charset="0"/>
              </a:rPr>
              <a:t>+</a:t>
            </a:r>
            <a:r>
              <a:rPr lang="zh-CN" altLang="en-US" dirty="0">
                <a:latin typeface="Arial" panose="020B0604020202020204" pitchFamily="34" charset="0"/>
                <a:ea typeface="SimHei" panose="02010609060101010101" pitchFamily="49" charset="-122"/>
                <a:cs typeface="Arial" panose="020B0604020202020204" pitchFamily="34" charset="0"/>
              </a:rPr>
              <a:t>、</a:t>
            </a:r>
            <a:r>
              <a:rPr lang="en-US" altLang="en-US" dirty="0">
                <a:latin typeface="Arial" panose="020B0604020202020204" pitchFamily="34" charset="0"/>
                <a:ea typeface="SimHei" panose="02010609060101010101" pitchFamily="49" charset="-122"/>
                <a:cs typeface="Arial" panose="020B0604020202020204" pitchFamily="34" charset="0"/>
              </a:rPr>
              <a:t>Pb</a:t>
            </a:r>
            <a:r>
              <a:rPr lang="en-US" altLang="en-US" baseline="30000" dirty="0">
                <a:latin typeface="Arial" panose="020B0604020202020204" pitchFamily="34" charset="0"/>
                <a:ea typeface="SimHei" panose="02010609060101010101" pitchFamily="49" charset="-122"/>
                <a:cs typeface="Arial" panose="020B0604020202020204" pitchFamily="34" charset="0"/>
              </a:rPr>
              <a:t>2+</a:t>
            </a:r>
            <a:r>
              <a:rPr lang="zh-CN" altLang="en-US" dirty="0">
                <a:latin typeface="Arial" panose="020B0604020202020204" pitchFamily="34" charset="0"/>
                <a:ea typeface="SimHei" panose="02010609060101010101" pitchFamily="49" charset="-122"/>
                <a:cs typeface="Arial" panose="020B0604020202020204" pitchFamily="34" charset="0"/>
              </a:rPr>
              <a:t>、</a:t>
            </a:r>
            <a:r>
              <a:rPr lang="en-US" altLang="en-US" dirty="0">
                <a:latin typeface="Arial" panose="020B0604020202020204" pitchFamily="34" charset="0"/>
                <a:ea typeface="SimHei" panose="02010609060101010101" pitchFamily="49" charset="-122"/>
                <a:cs typeface="Arial" panose="020B0604020202020204" pitchFamily="34" charset="0"/>
              </a:rPr>
              <a:t>Bi</a:t>
            </a:r>
            <a:r>
              <a:rPr lang="en-US" altLang="en-US" baseline="30000" dirty="0">
                <a:latin typeface="Arial" panose="020B0604020202020204" pitchFamily="34" charset="0"/>
                <a:ea typeface="SimHei" panose="02010609060101010101" pitchFamily="49" charset="-122"/>
                <a:cs typeface="Arial" panose="020B0604020202020204" pitchFamily="34" charset="0"/>
              </a:rPr>
              <a:t>3+</a:t>
            </a:r>
            <a:r>
              <a:rPr lang="zh-CN" altLang="en-US" dirty="0">
                <a:latin typeface="Arial" panose="020B0604020202020204" pitchFamily="34" charset="0"/>
                <a:ea typeface="SimHei" panose="02010609060101010101" pitchFamily="49" charset="-122"/>
                <a:cs typeface="Arial" panose="020B0604020202020204" pitchFamily="34" charset="0"/>
              </a:rPr>
              <a:t>等</a:t>
            </a:r>
            <a:r>
              <a:rPr lang="en-US" altLang="zh-CN" dirty="0">
                <a:latin typeface="Arial" panose="020B0604020202020204" pitchFamily="34" charset="0"/>
                <a:ea typeface="SimHei" panose="02010609060101010101" pitchFamily="49" charset="-122"/>
                <a:cs typeface="Arial" panose="020B0604020202020204" pitchFamily="34" charset="0"/>
              </a:rPr>
              <a:t>)</a:t>
            </a:r>
          </a:p>
          <a:p>
            <a:pPr eaLnBrk="1" hangingPunct="1">
              <a:spcBef>
                <a:spcPct val="20000"/>
              </a:spcBef>
            </a:pPr>
            <a:r>
              <a:rPr lang="zh-CN" altLang="en-US" dirty="0">
                <a:latin typeface="Arial" panose="020B0604020202020204" pitchFamily="34" charset="0"/>
                <a:ea typeface="SimHei" panose="02010609060101010101" pitchFamily="49" charset="-122"/>
                <a:cs typeface="Arial" panose="020B0604020202020204" pitchFamily="34" charset="0"/>
              </a:rPr>
              <a:t>特别稳定。</a:t>
            </a:r>
          </a:p>
          <a:p>
            <a:pPr eaLnBrk="1" hangingPunct="1">
              <a:spcBef>
                <a:spcPct val="20000"/>
              </a:spcBef>
            </a:pPr>
            <a:r>
              <a:rPr lang="zh-CN" altLang="en-US" dirty="0">
                <a:latin typeface="Arial" panose="020B0604020202020204" pitchFamily="34" charset="0"/>
                <a:ea typeface="SimHei" panose="02010609060101010101" pitchFamily="49" charset="-122"/>
                <a:cs typeface="Arial" panose="020B0604020202020204" pitchFamily="34" charset="0"/>
              </a:rPr>
              <a:t>  这种现象称为惰性电子对效应</a:t>
            </a:r>
          </a:p>
        </p:txBody>
      </p:sp>
    </p:spTree>
    <p:extLst>
      <p:ext uri="{BB962C8B-B14F-4D97-AF65-F5344CB8AC3E}">
        <p14:creationId xmlns:p14="http://schemas.microsoft.com/office/powerpoint/2010/main" val="12241334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CAC9593-3187-364E-9CB3-CD864087585B}"/>
              </a:ext>
            </a:extLst>
          </p:cNvPr>
          <p:cNvSpPr>
            <a:spLocks noGrp="1"/>
          </p:cNvSpPr>
          <p:nvPr>
            <p:ph type="sldNum" sz="quarter" idx="12"/>
          </p:nvPr>
        </p:nvSpPr>
        <p:spPr/>
        <p:txBody>
          <a:bodyPr/>
          <a:lstStyle/>
          <a:p>
            <a:fld id="{F32996CC-1D28-6241-8C6B-4A2C005E6D1D}" type="slidenum">
              <a:rPr lang="en-US" altLang="zh-CN" smtClean="0"/>
              <a:pPr/>
              <a:t>38</a:t>
            </a:fld>
            <a:endParaRPr lang="en-US" altLang="zh-CN"/>
          </a:p>
        </p:txBody>
      </p:sp>
      <p:sp>
        <p:nvSpPr>
          <p:cNvPr id="3" name="矩形 2">
            <a:extLst>
              <a:ext uri="{FF2B5EF4-FFF2-40B4-BE49-F238E27FC236}">
                <a16:creationId xmlns:a16="http://schemas.microsoft.com/office/drawing/2014/main" id="{5A66BE2E-E594-5440-92CB-3A1443A9B125}"/>
              </a:ext>
            </a:extLst>
          </p:cNvPr>
          <p:cNvSpPr/>
          <p:nvPr/>
        </p:nvSpPr>
        <p:spPr>
          <a:xfrm>
            <a:off x="2123728" y="116632"/>
            <a:ext cx="4716356" cy="584775"/>
          </a:xfrm>
          <a:prstGeom prst="rect">
            <a:avLst/>
          </a:prstGeom>
        </p:spPr>
        <p:txBody>
          <a:bodyPr wrap="none">
            <a:spAutoFit/>
          </a:bodyPr>
          <a:lstStyle/>
          <a:p>
            <a:r>
              <a:rPr lang="zh-CN" altLang="en-US" sz="3200" b="1" dirty="0">
                <a:solidFill>
                  <a:srgbClr val="C00000"/>
                </a:solidFill>
                <a:latin typeface="SimHei" panose="02010609060101010101" pitchFamily="49" charset="-122"/>
                <a:ea typeface="SimHei" panose="02010609060101010101" pitchFamily="49" charset="-122"/>
              </a:rPr>
              <a:t>惰性电子对效应产生原因</a:t>
            </a:r>
            <a:endParaRPr lang="zh-CN" altLang="en-US" sz="3200" dirty="0">
              <a:solidFill>
                <a:srgbClr val="C00000"/>
              </a:solidFill>
              <a:latin typeface="SimHei" panose="02010609060101010101" pitchFamily="49" charset="-122"/>
              <a:ea typeface="SimHei" panose="02010609060101010101" pitchFamily="49" charset="-122"/>
            </a:endParaRPr>
          </a:p>
        </p:txBody>
      </p:sp>
      <p:sp>
        <p:nvSpPr>
          <p:cNvPr id="4" name="矩形 3">
            <a:extLst>
              <a:ext uri="{FF2B5EF4-FFF2-40B4-BE49-F238E27FC236}">
                <a16:creationId xmlns:a16="http://schemas.microsoft.com/office/drawing/2014/main" id="{EBFC1478-8985-CC40-A47D-316FDCCB53C8}"/>
              </a:ext>
            </a:extLst>
          </p:cNvPr>
          <p:cNvSpPr/>
          <p:nvPr/>
        </p:nvSpPr>
        <p:spPr bwMode="auto">
          <a:xfrm>
            <a:off x="1" y="820263"/>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defPPr>
              <a:defRPr lang="zh-CN"/>
            </a:defPPr>
            <a:lvl1pPr algn="l" rtl="0" fontAlgn="base">
              <a:spcBef>
                <a:spcPct val="0"/>
              </a:spcBef>
              <a:spcAft>
                <a:spcPct val="0"/>
              </a:spcAft>
              <a:defRPr kumimoji="1" sz="2400" kern="1200">
                <a:solidFill>
                  <a:schemeClr val="tx1"/>
                </a:solidFill>
                <a:latin typeface="Times New Roman" charset="0"/>
                <a:ea typeface="黑体" charset="0"/>
                <a:cs typeface="+mn-cs"/>
              </a:defRPr>
            </a:lvl1pPr>
            <a:lvl2pPr marL="457200" algn="l" rtl="0" fontAlgn="base">
              <a:spcBef>
                <a:spcPct val="0"/>
              </a:spcBef>
              <a:spcAft>
                <a:spcPct val="0"/>
              </a:spcAft>
              <a:defRPr kumimoji="1" sz="2400" kern="1200">
                <a:solidFill>
                  <a:schemeClr val="tx1"/>
                </a:solidFill>
                <a:latin typeface="Times New Roman" charset="0"/>
                <a:ea typeface="黑体" charset="0"/>
                <a:cs typeface="+mn-cs"/>
              </a:defRPr>
            </a:lvl2pPr>
            <a:lvl3pPr marL="914400" algn="l" rtl="0" fontAlgn="base">
              <a:spcBef>
                <a:spcPct val="0"/>
              </a:spcBef>
              <a:spcAft>
                <a:spcPct val="0"/>
              </a:spcAft>
              <a:defRPr kumimoji="1" sz="2400" kern="1200">
                <a:solidFill>
                  <a:schemeClr val="tx1"/>
                </a:solidFill>
                <a:latin typeface="Times New Roman" charset="0"/>
                <a:ea typeface="黑体" charset="0"/>
                <a:cs typeface="+mn-cs"/>
              </a:defRPr>
            </a:lvl3pPr>
            <a:lvl4pPr marL="1371600" algn="l" rtl="0" fontAlgn="base">
              <a:spcBef>
                <a:spcPct val="0"/>
              </a:spcBef>
              <a:spcAft>
                <a:spcPct val="0"/>
              </a:spcAft>
              <a:defRPr kumimoji="1" sz="2400" kern="1200">
                <a:solidFill>
                  <a:schemeClr val="tx1"/>
                </a:solidFill>
                <a:latin typeface="Times New Roman" charset="0"/>
                <a:ea typeface="黑体" charset="0"/>
                <a:cs typeface="+mn-cs"/>
              </a:defRPr>
            </a:lvl4pPr>
            <a:lvl5pPr marL="1828800" algn="l" rtl="0" fontAlgn="base">
              <a:spcBef>
                <a:spcPct val="0"/>
              </a:spcBef>
              <a:spcAft>
                <a:spcPct val="0"/>
              </a:spcAft>
              <a:defRPr kumimoji="1" sz="2400" kern="1200">
                <a:solidFill>
                  <a:schemeClr val="tx1"/>
                </a:solidFill>
                <a:latin typeface="Times New Roman" charset="0"/>
                <a:ea typeface="黑体" charset="0"/>
                <a:cs typeface="+mn-cs"/>
              </a:defRPr>
            </a:lvl5pPr>
            <a:lvl6pPr marL="2286000" algn="l" defTabSz="914400" rtl="0" eaLnBrk="1" latinLnBrk="0" hangingPunct="1">
              <a:defRPr kumimoji="1" sz="2400" kern="1200">
                <a:solidFill>
                  <a:schemeClr val="tx1"/>
                </a:solidFill>
                <a:latin typeface="Times New Roman" charset="0"/>
                <a:ea typeface="黑体" charset="0"/>
                <a:cs typeface="+mn-cs"/>
              </a:defRPr>
            </a:lvl6pPr>
            <a:lvl7pPr marL="2743200" algn="l" defTabSz="914400" rtl="0" eaLnBrk="1" latinLnBrk="0" hangingPunct="1">
              <a:defRPr kumimoji="1" sz="2400" kern="1200">
                <a:solidFill>
                  <a:schemeClr val="tx1"/>
                </a:solidFill>
                <a:latin typeface="Times New Roman" charset="0"/>
                <a:ea typeface="黑体" charset="0"/>
                <a:cs typeface="+mn-cs"/>
              </a:defRPr>
            </a:lvl7pPr>
            <a:lvl8pPr marL="3200400" algn="l" defTabSz="914400" rtl="0" eaLnBrk="1" latinLnBrk="0" hangingPunct="1">
              <a:defRPr kumimoji="1" sz="2400" kern="1200">
                <a:solidFill>
                  <a:schemeClr val="tx1"/>
                </a:solidFill>
                <a:latin typeface="Times New Roman" charset="0"/>
                <a:ea typeface="黑体" charset="0"/>
                <a:cs typeface="+mn-cs"/>
              </a:defRPr>
            </a:lvl8pPr>
            <a:lvl9pPr marL="3657600" algn="l" defTabSz="914400" rtl="0" eaLnBrk="1" latinLnBrk="0" hangingPunct="1">
              <a:defRPr kumimoji="1" sz="2400" kern="1200">
                <a:solidFill>
                  <a:schemeClr val="tx1"/>
                </a:solidFill>
                <a:latin typeface="Times New Roman" charset="0"/>
                <a:ea typeface="黑体" charset="0"/>
                <a:cs typeface="+mn-cs"/>
              </a:defRPr>
            </a:lvl9pPr>
          </a:lstStyle>
          <a:p>
            <a:endParaRPr lang="zh-CN" altLang="en-US">
              <a:solidFill>
                <a:srgbClr val="000000"/>
              </a:solidFill>
            </a:endParaRPr>
          </a:p>
        </p:txBody>
      </p:sp>
      <p:sp>
        <p:nvSpPr>
          <p:cNvPr id="5" name="Text Box 4">
            <a:extLst>
              <a:ext uri="{FF2B5EF4-FFF2-40B4-BE49-F238E27FC236}">
                <a16:creationId xmlns:a16="http://schemas.microsoft.com/office/drawing/2014/main" id="{116BCED8-B186-F642-AB69-3F8C4392AE9A}"/>
              </a:ext>
            </a:extLst>
          </p:cNvPr>
          <p:cNvSpPr txBox="1">
            <a:spLocks noChangeArrowheads="1"/>
          </p:cNvSpPr>
          <p:nvPr/>
        </p:nvSpPr>
        <p:spPr bwMode="auto">
          <a:xfrm>
            <a:off x="251520" y="1412776"/>
            <a:ext cx="8604448" cy="4007251"/>
          </a:xfrm>
          <a:prstGeom prst="rect">
            <a:avLst/>
          </a:prstGeom>
          <a:solidFill>
            <a:schemeClr val="accent6">
              <a:lumMod val="20000"/>
              <a:lumOff val="80000"/>
            </a:schemeClr>
          </a:solidFill>
          <a:ln>
            <a:noFill/>
          </a:ln>
          <a:effectLst/>
        </p:spPr>
        <p:txBody>
          <a:bodyPr wrap="square">
            <a:spAutoFit/>
          </a:bodyPr>
          <a:lstStyle/>
          <a:p>
            <a:pPr eaLnBrk="1" hangingPunct="1">
              <a:spcBef>
                <a:spcPct val="20000"/>
              </a:spcBef>
            </a:pPr>
            <a:r>
              <a:rPr lang="zh-CN" altLang="en-US" dirty="0">
                <a:latin typeface="Arial" panose="020B0604020202020204" pitchFamily="34" charset="0"/>
                <a:ea typeface="SimHei" panose="02010609060101010101" pitchFamily="49" charset="-122"/>
                <a:cs typeface="Arial" panose="020B0604020202020204" pitchFamily="34" charset="0"/>
              </a:rPr>
              <a:t>该概念是</a:t>
            </a:r>
            <a:r>
              <a:rPr lang="en-GB" altLang="zh-CN" dirty="0">
                <a:latin typeface="Arial" panose="020B0604020202020204" pitchFamily="34" charset="0"/>
                <a:ea typeface="SimHei" panose="02010609060101010101" pitchFamily="49" charset="-122"/>
                <a:cs typeface="Arial" panose="020B0604020202020204" pitchFamily="34" charset="0"/>
              </a:rPr>
              <a:t>Sidgwick </a:t>
            </a:r>
            <a:r>
              <a:rPr lang="zh-CN" altLang="en-US" dirty="0">
                <a:latin typeface="Arial" panose="020B0604020202020204" pitchFamily="34" charset="0"/>
                <a:ea typeface="SimHei" panose="02010609060101010101" pitchFamily="49" charset="-122"/>
                <a:cs typeface="Arial" panose="020B0604020202020204" pitchFamily="34" charset="0"/>
              </a:rPr>
              <a:t>在</a:t>
            </a:r>
            <a:r>
              <a:rPr lang="en-US" altLang="zh-CN" dirty="0">
                <a:latin typeface="Arial" panose="020B0604020202020204" pitchFamily="34" charset="0"/>
                <a:ea typeface="SimHei" panose="02010609060101010101" pitchFamily="49" charset="-122"/>
                <a:cs typeface="Arial" panose="020B0604020202020204" pitchFamily="34" charset="0"/>
              </a:rPr>
              <a:t>1933 </a:t>
            </a:r>
            <a:r>
              <a:rPr lang="zh-CN" altLang="en-US" dirty="0">
                <a:latin typeface="Arial" panose="020B0604020202020204" pitchFamily="34" charset="0"/>
                <a:ea typeface="SimHei" panose="02010609060101010101" pitchFamily="49" charset="-122"/>
                <a:cs typeface="Arial" panose="020B0604020202020204" pitchFamily="34" charset="0"/>
              </a:rPr>
              <a:t>年首先提出，随后几十年国内外学者对其产生的原因从不同角度作了一系列定性的解释，代表性的定性解释主要有：</a:t>
            </a:r>
            <a:endParaRPr lang="en-US" altLang="zh-CN" dirty="0">
              <a:latin typeface="Arial" panose="020B0604020202020204" pitchFamily="34" charset="0"/>
              <a:ea typeface="SimHei" panose="02010609060101010101" pitchFamily="49" charset="-122"/>
              <a:cs typeface="Arial" panose="020B0604020202020204" pitchFamily="34" charset="0"/>
            </a:endParaRPr>
          </a:p>
          <a:p>
            <a:pPr eaLnBrk="1" hangingPunct="1">
              <a:spcBef>
                <a:spcPct val="20000"/>
              </a:spcBef>
            </a:pPr>
            <a:r>
              <a:rPr lang="en-US" altLang="zh-CN" dirty="0">
                <a:latin typeface="Arial" panose="020B0604020202020204" pitchFamily="34" charset="0"/>
                <a:ea typeface="SimHei" panose="02010609060101010101" pitchFamily="49" charset="-122"/>
                <a:cs typeface="Arial" panose="020B0604020202020204" pitchFamily="34" charset="0"/>
              </a:rPr>
              <a:t>(1) </a:t>
            </a:r>
            <a:r>
              <a:rPr lang="en-GB" altLang="zh-CN" dirty="0" err="1">
                <a:latin typeface="Arial" panose="020B0604020202020204" pitchFamily="34" charset="0"/>
                <a:ea typeface="SimHei" panose="02010609060101010101" pitchFamily="49" charset="-122"/>
                <a:cs typeface="Arial" panose="020B0604020202020204" pitchFamily="34" charset="0"/>
              </a:rPr>
              <a:t>Sigdwick</a:t>
            </a:r>
            <a:r>
              <a:rPr lang="en-GB" altLang="zh-CN" dirty="0">
                <a:latin typeface="Arial" panose="020B0604020202020204" pitchFamily="34" charset="0"/>
                <a:ea typeface="SimHei" panose="02010609060101010101" pitchFamily="49" charset="-122"/>
                <a:cs typeface="Arial" panose="020B0604020202020204" pitchFamily="34" charset="0"/>
              </a:rPr>
              <a:t> </a:t>
            </a:r>
            <a:r>
              <a:rPr lang="zh-CN" altLang="en-US" dirty="0">
                <a:latin typeface="Arial" panose="020B0604020202020204" pitchFamily="34" charset="0"/>
                <a:ea typeface="SimHei" panose="02010609060101010101" pitchFamily="49" charset="-122"/>
                <a:cs typeface="Arial" panose="020B0604020202020204" pitchFamily="34" charset="0"/>
              </a:rPr>
              <a:t>等基于元素性质周期性变化的原因是原子结构周期性变化的事实，从原子结构理论和</a:t>
            </a:r>
            <a:r>
              <a:rPr lang="en-GB" altLang="zh-CN" dirty="0">
                <a:latin typeface="Arial" panose="020B0604020202020204" pitchFamily="34" charset="0"/>
                <a:ea typeface="SimHei" panose="02010609060101010101" pitchFamily="49" charset="-122"/>
                <a:cs typeface="Arial" panose="020B0604020202020204" pitchFamily="34" charset="0"/>
              </a:rPr>
              <a:t>ns2 </a:t>
            </a:r>
            <a:r>
              <a:rPr lang="zh-CN" altLang="en-US" dirty="0">
                <a:latin typeface="Arial" panose="020B0604020202020204" pitchFamily="34" charset="0"/>
                <a:ea typeface="SimHei" panose="02010609060101010101" pitchFamily="49" charset="-122"/>
                <a:cs typeface="Arial" panose="020B0604020202020204" pitchFamily="34" charset="0"/>
              </a:rPr>
              <a:t>电子电离能入手，认为轻重元素与族数相同的高氧化态不稳定性是由于刚充满的</a:t>
            </a:r>
            <a:r>
              <a:rPr lang="en-GB" altLang="zh-CN" dirty="0">
                <a:latin typeface="Arial" panose="020B0604020202020204" pitchFamily="34" charset="0"/>
                <a:ea typeface="SimHei" panose="02010609060101010101" pitchFamily="49" charset="-122"/>
                <a:cs typeface="Arial" panose="020B0604020202020204" pitchFamily="34" charset="0"/>
              </a:rPr>
              <a:t>d (</a:t>
            </a:r>
            <a:r>
              <a:rPr lang="zh-CN" altLang="en-US" dirty="0">
                <a:latin typeface="Arial" panose="020B0604020202020204" pitchFamily="34" charset="0"/>
                <a:ea typeface="SimHei" panose="02010609060101010101" pitchFamily="49" charset="-122"/>
                <a:cs typeface="Arial" panose="020B0604020202020204" pitchFamily="34" charset="0"/>
              </a:rPr>
              <a:t>或</a:t>
            </a:r>
            <a:r>
              <a:rPr lang="en-GB" altLang="zh-CN" dirty="0">
                <a:latin typeface="Arial" panose="020B0604020202020204" pitchFamily="34" charset="0"/>
                <a:ea typeface="SimHei" panose="02010609060101010101" pitchFamily="49" charset="-122"/>
                <a:cs typeface="Arial" panose="020B0604020202020204" pitchFamily="34" charset="0"/>
              </a:rPr>
              <a:t>f )</a:t>
            </a:r>
            <a:r>
              <a:rPr lang="zh-CN" altLang="en-US" dirty="0">
                <a:latin typeface="Arial" panose="020B0604020202020204" pitchFamily="34" charset="0"/>
                <a:ea typeface="SimHei" panose="02010609060101010101" pitchFamily="49" charset="-122"/>
                <a:cs typeface="Arial" panose="020B0604020202020204" pitchFamily="34" charset="0"/>
              </a:rPr>
              <a:t>亚层的屏蔽作用较弱，价电子受到核引力较强，故在失去</a:t>
            </a:r>
            <a:r>
              <a:rPr lang="en-GB" altLang="zh-CN" dirty="0">
                <a:latin typeface="Arial" panose="020B0604020202020204" pitchFamily="34" charset="0"/>
                <a:ea typeface="SimHei" panose="02010609060101010101" pitchFamily="49" charset="-122"/>
                <a:cs typeface="Arial" panose="020B0604020202020204" pitchFamily="34" charset="0"/>
              </a:rPr>
              <a:t>np </a:t>
            </a:r>
            <a:r>
              <a:rPr lang="zh-CN" altLang="en-US" dirty="0">
                <a:latin typeface="Arial" panose="020B0604020202020204" pitchFamily="34" charset="0"/>
                <a:ea typeface="SimHei" panose="02010609060101010101" pitchFamily="49" charset="-122"/>
                <a:cs typeface="Arial" panose="020B0604020202020204" pitchFamily="34" charset="0"/>
              </a:rPr>
              <a:t>电子之后，一对强穿透力的</a:t>
            </a:r>
            <a:r>
              <a:rPr lang="en-GB" altLang="zh-CN" dirty="0">
                <a:latin typeface="Arial" panose="020B0604020202020204" pitchFamily="34" charset="0"/>
                <a:ea typeface="SimHei" panose="02010609060101010101" pitchFamily="49" charset="-122"/>
                <a:cs typeface="Arial" panose="020B0604020202020204" pitchFamily="34" charset="0"/>
              </a:rPr>
              <a:t>ns </a:t>
            </a:r>
            <a:r>
              <a:rPr lang="zh-CN" altLang="en-US" dirty="0">
                <a:latin typeface="Arial" panose="020B0604020202020204" pitchFamily="34" charset="0"/>
                <a:ea typeface="SimHei" panose="02010609060101010101" pitchFamily="49" charset="-122"/>
                <a:cs typeface="Arial" panose="020B0604020202020204" pitchFamily="34" charset="0"/>
              </a:rPr>
              <a:t>电子就极难失去，这种不易失去的</a:t>
            </a:r>
            <a:r>
              <a:rPr lang="en-GB" altLang="zh-CN" dirty="0">
                <a:latin typeface="Arial" panose="020B0604020202020204" pitchFamily="34" charset="0"/>
                <a:ea typeface="SimHei" panose="02010609060101010101" pitchFamily="49" charset="-122"/>
                <a:cs typeface="Arial" panose="020B0604020202020204" pitchFamily="34" charset="0"/>
              </a:rPr>
              <a:t>ns </a:t>
            </a:r>
            <a:r>
              <a:rPr lang="zh-CN" altLang="en-US" dirty="0">
                <a:latin typeface="Arial" panose="020B0604020202020204" pitchFamily="34" charset="0"/>
                <a:ea typeface="SimHei" panose="02010609060101010101" pitchFamily="49" charset="-122"/>
                <a:cs typeface="Arial" panose="020B0604020202020204" pitchFamily="34" charset="0"/>
              </a:rPr>
              <a:t>电子对就是“惰性电子对”，且把此现象称作“惰性电子对效应”</a:t>
            </a:r>
          </a:p>
        </p:txBody>
      </p:sp>
    </p:spTree>
    <p:extLst>
      <p:ext uri="{BB962C8B-B14F-4D97-AF65-F5344CB8AC3E}">
        <p14:creationId xmlns:p14="http://schemas.microsoft.com/office/powerpoint/2010/main" val="18656245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36C9FF3-DC4C-4C41-B713-62FF341E6B61}"/>
              </a:ext>
            </a:extLst>
          </p:cNvPr>
          <p:cNvSpPr>
            <a:spLocks noGrp="1"/>
          </p:cNvSpPr>
          <p:nvPr>
            <p:ph type="sldNum" sz="quarter" idx="12"/>
          </p:nvPr>
        </p:nvSpPr>
        <p:spPr/>
        <p:txBody>
          <a:bodyPr/>
          <a:lstStyle/>
          <a:p>
            <a:fld id="{F32996CC-1D28-6241-8C6B-4A2C005E6D1D}" type="slidenum">
              <a:rPr lang="en-US" altLang="zh-CN" smtClean="0"/>
              <a:pPr/>
              <a:t>39</a:t>
            </a:fld>
            <a:endParaRPr lang="en-US" altLang="zh-CN"/>
          </a:p>
        </p:txBody>
      </p:sp>
      <p:sp>
        <p:nvSpPr>
          <p:cNvPr id="3" name="矩形 2">
            <a:extLst>
              <a:ext uri="{FF2B5EF4-FFF2-40B4-BE49-F238E27FC236}">
                <a16:creationId xmlns:a16="http://schemas.microsoft.com/office/drawing/2014/main" id="{A822B688-40F8-5947-B78A-1BB89184FD1F}"/>
              </a:ext>
            </a:extLst>
          </p:cNvPr>
          <p:cNvSpPr/>
          <p:nvPr/>
        </p:nvSpPr>
        <p:spPr>
          <a:xfrm>
            <a:off x="356542" y="1412776"/>
            <a:ext cx="8430918" cy="3416320"/>
          </a:xfrm>
          <a:prstGeom prst="rect">
            <a:avLst/>
          </a:prstGeom>
          <a:solidFill>
            <a:schemeClr val="accent6">
              <a:lumMod val="20000"/>
              <a:lumOff val="80000"/>
            </a:schemeClr>
          </a:solidFill>
        </p:spPr>
        <p:txBody>
          <a:bodyPr wrap="square">
            <a:spAutoFit/>
          </a:bodyPr>
          <a:lstStyle/>
          <a:p>
            <a:r>
              <a:rPr lang="en-US" altLang="zh-CN" dirty="0">
                <a:latin typeface="Arial" panose="020B0604020202020204" pitchFamily="34" charset="0"/>
                <a:ea typeface="SimHei" panose="02010609060101010101" pitchFamily="49" charset="-122"/>
                <a:cs typeface="Arial" panose="020B0604020202020204" pitchFamily="34" charset="0"/>
              </a:rPr>
              <a:t>2)</a:t>
            </a:r>
            <a:r>
              <a:rPr lang="zh-CN" altLang="en-US" dirty="0">
                <a:latin typeface="Arial" panose="020B0604020202020204" pitchFamily="34" charset="0"/>
                <a:ea typeface="SimHei" panose="02010609060101010101" pitchFamily="49" charset="-122"/>
                <a:cs typeface="Arial" panose="020B0604020202020204" pitchFamily="34" charset="0"/>
              </a:rPr>
              <a:t>德拉戈</a:t>
            </a:r>
            <a:r>
              <a:rPr lang="en-US" altLang="zh-CN" dirty="0">
                <a:latin typeface="Arial" panose="020B0604020202020204" pitchFamily="34" charset="0"/>
                <a:ea typeface="SimHei" panose="02010609060101010101" pitchFamily="49" charset="-122"/>
                <a:cs typeface="Arial" panose="020B0604020202020204" pitchFamily="34" charset="0"/>
              </a:rPr>
              <a:t>(</a:t>
            </a:r>
            <a:r>
              <a:rPr lang="en-US" altLang="zh-CN" dirty="0" err="1">
                <a:latin typeface="Arial" panose="020B0604020202020204" pitchFamily="34" charset="0"/>
                <a:ea typeface="SimHei" panose="02010609060101010101" pitchFamily="49" charset="-122"/>
                <a:cs typeface="Arial" panose="020B0604020202020204" pitchFamily="34" charset="0"/>
              </a:rPr>
              <a:t>R·S·Drago</a:t>
            </a:r>
            <a:r>
              <a:rPr lang="en-US" altLang="zh-CN" dirty="0">
                <a:latin typeface="Arial" panose="020B0604020202020204" pitchFamily="34" charset="0"/>
                <a:ea typeface="SimHei" panose="02010609060101010101" pitchFamily="49" charset="-122"/>
                <a:cs typeface="Arial" panose="020B0604020202020204" pitchFamily="34" charset="0"/>
              </a:rPr>
              <a:t>)</a:t>
            </a:r>
            <a:r>
              <a:rPr lang="zh-CN" altLang="en-US" dirty="0">
                <a:latin typeface="Arial" panose="020B0604020202020204" pitchFamily="34" charset="0"/>
                <a:ea typeface="SimHei" panose="02010609060101010101" pitchFamily="49" charset="-122"/>
                <a:cs typeface="Arial" panose="020B0604020202020204" pitchFamily="34" charset="0"/>
              </a:rPr>
              <a:t>等人认为不存在什么惰性电子对</a:t>
            </a:r>
            <a:r>
              <a:rPr lang="en-US" altLang="zh-CN" dirty="0">
                <a:latin typeface="Arial" panose="020B0604020202020204" pitchFamily="34" charset="0"/>
                <a:ea typeface="SimHei" panose="02010609060101010101" pitchFamily="49" charset="-122"/>
                <a:cs typeface="Arial" panose="020B0604020202020204" pitchFamily="34" charset="0"/>
              </a:rPr>
              <a:t>, </a:t>
            </a:r>
            <a:r>
              <a:rPr lang="zh-CN" altLang="en-US" dirty="0">
                <a:latin typeface="Arial" panose="020B0604020202020204" pitchFamily="34" charset="0"/>
                <a:ea typeface="SimHei" panose="02010609060101010101" pitchFamily="49" charset="-122"/>
                <a:cs typeface="Arial" panose="020B0604020202020204" pitchFamily="34" charset="0"/>
              </a:rPr>
              <a:t>他们提出的原因是</a:t>
            </a:r>
            <a:r>
              <a:rPr lang="en-US" altLang="zh-CN" dirty="0">
                <a:latin typeface="Arial" panose="020B0604020202020204" pitchFamily="34" charset="0"/>
                <a:ea typeface="SimHei" panose="02010609060101010101" pitchFamily="49" charset="-122"/>
                <a:cs typeface="Arial" panose="020B0604020202020204" pitchFamily="34" charset="0"/>
              </a:rPr>
              <a:t>:</a:t>
            </a:r>
            <a:r>
              <a:rPr lang="zh-CN" altLang="en-US" dirty="0">
                <a:latin typeface="Arial" panose="020B0604020202020204" pitchFamily="34" charset="0"/>
                <a:ea typeface="SimHei" panose="02010609060101010101" pitchFamily="49" charset="-122"/>
                <a:cs typeface="Arial" panose="020B0604020202020204" pitchFamily="34" charset="0"/>
              </a:rPr>
              <a:t>第一</a:t>
            </a:r>
            <a:r>
              <a:rPr lang="en-US" altLang="zh-CN" dirty="0">
                <a:latin typeface="Arial" panose="020B0604020202020204" pitchFamily="34" charset="0"/>
                <a:ea typeface="SimHei" panose="02010609060101010101" pitchFamily="49" charset="-122"/>
                <a:cs typeface="Arial" panose="020B0604020202020204" pitchFamily="34" charset="0"/>
              </a:rPr>
              <a:t>, </a:t>
            </a:r>
            <a:r>
              <a:rPr lang="zh-CN" altLang="en-US" dirty="0">
                <a:latin typeface="Arial" panose="020B0604020202020204" pitchFamily="34" charset="0"/>
                <a:ea typeface="SimHei" panose="02010609060101010101" pitchFamily="49" charset="-122"/>
                <a:cs typeface="Arial" panose="020B0604020202020204" pitchFamily="34" charset="0"/>
              </a:rPr>
              <a:t>壳层效应较重元素的价层轨道的重迭程度较差。第二</a:t>
            </a:r>
            <a:r>
              <a:rPr lang="en-US" altLang="zh-CN" dirty="0">
                <a:latin typeface="Arial" panose="020B0604020202020204" pitchFamily="34" charset="0"/>
                <a:ea typeface="SimHei" panose="02010609060101010101" pitchFamily="49" charset="-122"/>
                <a:cs typeface="Arial" panose="020B0604020202020204" pitchFamily="34" charset="0"/>
              </a:rPr>
              <a:t>, </a:t>
            </a:r>
            <a:r>
              <a:rPr lang="zh-CN" altLang="en-US" dirty="0">
                <a:latin typeface="Arial" panose="020B0604020202020204" pitchFamily="34" charset="0"/>
                <a:ea typeface="SimHei" panose="02010609060101010101" pitchFamily="49" charset="-122"/>
                <a:cs typeface="Arial" panose="020B0604020202020204" pitchFamily="34" charset="0"/>
              </a:rPr>
              <a:t>全满</a:t>
            </a:r>
            <a:r>
              <a:rPr lang="en-US" altLang="zh-CN" dirty="0">
                <a:latin typeface="Arial" panose="020B0604020202020204" pitchFamily="34" charset="0"/>
                <a:ea typeface="SimHei" panose="02010609060101010101" pitchFamily="49" charset="-122"/>
                <a:cs typeface="Arial" panose="020B0604020202020204" pitchFamily="34" charset="0"/>
              </a:rPr>
              <a:t>d(</a:t>
            </a:r>
            <a:r>
              <a:rPr lang="zh-CN" altLang="en-US" dirty="0">
                <a:latin typeface="Arial" panose="020B0604020202020204" pitchFamily="34" charset="0"/>
                <a:ea typeface="SimHei" panose="02010609060101010101" pitchFamily="49" charset="-122"/>
                <a:cs typeface="Arial" panose="020B0604020202020204" pitchFamily="34" charset="0"/>
              </a:rPr>
              <a:t>和</a:t>
            </a:r>
            <a:r>
              <a:rPr lang="en-US" altLang="zh-CN" dirty="0">
                <a:latin typeface="Arial" panose="020B0604020202020204" pitchFamily="34" charset="0"/>
                <a:ea typeface="SimHei" panose="02010609060101010101" pitchFamily="49" charset="-122"/>
                <a:cs typeface="Arial" panose="020B0604020202020204" pitchFamily="34" charset="0"/>
              </a:rPr>
              <a:t>f)</a:t>
            </a:r>
            <a:r>
              <a:rPr lang="zh-CN" altLang="en-US" dirty="0">
                <a:latin typeface="Arial" panose="020B0604020202020204" pitchFamily="34" charset="0"/>
                <a:ea typeface="SimHei" panose="02010609060101010101" pitchFamily="49" charset="-122"/>
                <a:cs typeface="Arial" panose="020B0604020202020204" pitchFamily="34" charset="0"/>
              </a:rPr>
              <a:t>亚层强烈排斥键合原子的原子实</a:t>
            </a:r>
            <a:r>
              <a:rPr lang="en-US" altLang="zh-CN" dirty="0">
                <a:latin typeface="Arial" panose="020B0604020202020204" pitchFamily="34" charset="0"/>
                <a:ea typeface="SimHei" panose="02010609060101010101" pitchFamily="49" charset="-122"/>
                <a:cs typeface="Arial" panose="020B0604020202020204" pitchFamily="34" charset="0"/>
              </a:rPr>
              <a:t>, </a:t>
            </a:r>
            <a:r>
              <a:rPr lang="zh-CN" altLang="en-US" dirty="0">
                <a:latin typeface="Arial" panose="020B0604020202020204" pitchFamily="34" charset="0"/>
                <a:ea typeface="SimHei" panose="02010609060101010101" pitchFamily="49" charset="-122"/>
                <a:cs typeface="Arial" panose="020B0604020202020204" pitchFamily="34" charset="0"/>
              </a:rPr>
              <a:t>结果使重元素价层轨道不能充分参与成键</a:t>
            </a:r>
            <a:r>
              <a:rPr lang="en-US" altLang="zh-CN" dirty="0">
                <a:latin typeface="Arial" panose="020B0604020202020204" pitchFamily="34" charset="0"/>
                <a:ea typeface="SimHei" panose="02010609060101010101" pitchFamily="49" charset="-122"/>
                <a:cs typeface="Arial" panose="020B0604020202020204" pitchFamily="34" charset="0"/>
              </a:rPr>
              <a:t>, </a:t>
            </a:r>
            <a:r>
              <a:rPr lang="zh-CN" altLang="en-US" dirty="0">
                <a:latin typeface="Arial" panose="020B0604020202020204" pitchFamily="34" charset="0"/>
                <a:ea typeface="SimHei" panose="02010609060101010101" pitchFamily="49" charset="-122"/>
                <a:cs typeface="Arial" panose="020B0604020202020204" pitchFamily="34" charset="0"/>
              </a:rPr>
              <a:t>随着原子序数的增大</a:t>
            </a:r>
            <a:r>
              <a:rPr lang="en-US" altLang="zh-CN" dirty="0">
                <a:latin typeface="Arial" panose="020B0604020202020204" pitchFamily="34" charset="0"/>
                <a:ea typeface="SimHei" panose="02010609060101010101" pitchFamily="49" charset="-122"/>
                <a:cs typeface="Arial" panose="020B0604020202020204" pitchFamily="34" charset="0"/>
              </a:rPr>
              <a:t>, </a:t>
            </a:r>
            <a:r>
              <a:rPr lang="zh-CN" altLang="en-US" dirty="0">
                <a:latin typeface="Arial" panose="020B0604020202020204" pitchFamily="34" charset="0"/>
                <a:ea typeface="SimHei" panose="02010609060101010101" pitchFamily="49" charset="-122"/>
                <a:cs typeface="Arial" panose="020B0604020202020204" pitchFamily="34" charset="0"/>
              </a:rPr>
              <a:t>此效应愈大</a:t>
            </a:r>
            <a:r>
              <a:rPr lang="en-US" altLang="zh-CN" dirty="0">
                <a:latin typeface="Arial" panose="020B0604020202020204" pitchFamily="34" charset="0"/>
                <a:ea typeface="SimHei" panose="02010609060101010101" pitchFamily="49" charset="-122"/>
                <a:cs typeface="Arial" panose="020B0604020202020204" pitchFamily="34" charset="0"/>
              </a:rPr>
              <a:t>, </a:t>
            </a:r>
            <a:r>
              <a:rPr lang="zh-CN" altLang="en-US" dirty="0">
                <a:latin typeface="Arial" panose="020B0604020202020204" pitchFamily="34" charset="0"/>
                <a:ea typeface="SimHei" panose="02010609060101010101" pitchFamily="49" charset="-122"/>
                <a:cs typeface="Arial" panose="020B0604020202020204" pitchFamily="34" charset="0"/>
              </a:rPr>
              <a:t>以至高氧化态愈难显现</a:t>
            </a:r>
            <a:r>
              <a:rPr lang="en-US" altLang="zh-CN" dirty="0">
                <a:latin typeface="Arial" panose="020B0604020202020204" pitchFamily="34" charset="0"/>
                <a:ea typeface="SimHei" panose="02010609060101010101" pitchFamily="49" charset="-122"/>
                <a:cs typeface="Arial" panose="020B0604020202020204" pitchFamily="34" charset="0"/>
              </a:rPr>
              <a:t>, </a:t>
            </a:r>
            <a:r>
              <a:rPr lang="zh-CN" altLang="en-US" dirty="0">
                <a:latin typeface="Arial" panose="020B0604020202020204" pitchFamily="34" charset="0"/>
                <a:ea typeface="SimHei" panose="02010609060101010101" pitchFamily="49" charset="-122"/>
                <a:cs typeface="Arial" panose="020B0604020202020204" pitchFamily="34" charset="0"/>
              </a:rPr>
              <a:t>低氧化态都相对稳定了</a:t>
            </a:r>
            <a:endParaRPr lang="en-US" altLang="zh-CN" dirty="0">
              <a:latin typeface="Arial" panose="020B0604020202020204" pitchFamily="34" charset="0"/>
              <a:ea typeface="SimHei" panose="02010609060101010101" pitchFamily="49" charset="-122"/>
              <a:cs typeface="Arial" panose="020B0604020202020204" pitchFamily="34" charset="0"/>
            </a:endParaRPr>
          </a:p>
          <a:p>
            <a:endParaRPr lang="en-US" altLang="zh-CN" dirty="0">
              <a:latin typeface="Arial" panose="020B0604020202020204" pitchFamily="34" charset="0"/>
              <a:ea typeface="SimHei" panose="02010609060101010101" pitchFamily="49" charset="-122"/>
              <a:cs typeface="Arial" panose="020B0604020202020204" pitchFamily="34" charset="0"/>
            </a:endParaRPr>
          </a:p>
          <a:p>
            <a:r>
              <a:rPr lang="en-US" altLang="zh-CN" dirty="0">
                <a:latin typeface="Arial" panose="020B0604020202020204" pitchFamily="34" charset="0"/>
                <a:ea typeface="SimHei" panose="02010609060101010101" pitchFamily="49" charset="-122"/>
                <a:cs typeface="Arial" panose="020B0604020202020204" pitchFamily="34" charset="0"/>
              </a:rPr>
              <a:t>(3) </a:t>
            </a:r>
            <a:r>
              <a:rPr lang="zh-CN" altLang="en-US" dirty="0"/>
              <a:t>同族元素自上而下随着原子序数的增大, 相对论性效应使价层 </a:t>
            </a:r>
            <a:r>
              <a:rPr lang="en-US" altLang="zh-CN" dirty="0"/>
              <a:t>s</a:t>
            </a:r>
            <a:r>
              <a:rPr lang="zh-CN" altLang="en-US" dirty="0"/>
              <a:t> 轨道能比非相对论性计算的预期值还要低, 并且又使价层</a:t>
            </a:r>
            <a:r>
              <a:rPr lang="en-US" altLang="zh-CN" dirty="0"/>
              <a:t> </a:t>
            </a:r>
            <a:r>
              <a:rPr lang="zh-CN" altLang="en-US" dirty="0"/>
              <a:t>s p 轨道能隙增大, 因此有利于</a:t>
            </a:r>
            <a:r>
              <a:rPr lang="en-US" altLang="zh-CN" dirty="0"/>
              <a:t> </a:t>
            </a:r>
            <a:r>
              <a:rPr lang="en-GB" altLang="zh-CN" dirty="0"/>
              <a:t>s</a:t>
            </a:r>
            <a:r>
              <a:rPr lang="zh-CN" altLang="en-US" dirty="0"/>
              <a:t> 电子的“惰性”</a:t>
            </a:r>
          </a:p>
        </p:txBody>
      </p:sp>
      <p:sp>
        <p:nvSpPr>
          <p:cNvPr id="4" name="矩形 3">
            <a:extLst>
              <a:ext uri="{FF2B5EF4-FFF2-40B4-BE49-F238E27FC236}">
                <a16:creationId xmlns:a16="http://schemas.microsoft.com/office/drawing/2014/main" id="{7631E4E1-CA78-5E4D-9A08-4D22D8BC06E9}"/>
              </a:ext>
            </a:extLst>
          </p:cNvPr>
          <p:cNvSpPr/>
          <p:nvPr/>
        </p:nvSpPr>
        <p:spPr>
          <a:xfrm>
            <a:off x="2123728" y="116632"/>
            <a:ext cx="4716356" cy="584775"/>
          </a:xfrm>
          <a:prstGeom prst="rect">
            <a:avLst/>
          </a:prstGeom>
        </p:spPr>
        <p:txBody>
          <a:bodyPr wrap="none">
            <a:spAutoFit/>
          </a:bodyPr>
          <a:lstStyle/>
          <a:p>
            <a:r>
              <a:rPr lang="zh-CN" altLang="en-US" sz="3200" b="1" dirty="0">
                <a:solidFill>
                  <a:srgbClr val="C00000"/>
                </a:solidFill>
                <a:latin typeface="SimHei" panose="02010609060101010101" pitchFamily="49" charset="-122"/>
                <a:ea typeface="SimHei" panose="02010609060101010101" pitchFamily="49" charset="-122"/>
              </a:rPr>
              <a:t>惰性电子对效应产生原因</a:t>
            </a:r>
            <a:endParaRPr lang="zh-CN" altLang="en-US" sz="3200" dirty="0">
              <a:solidFill>
                <a:srgbClr val="C00000"/>
              </a:solidFill>
              <a:latin typeface="SimHei" panose="02010609060101010101" pitchFamily="49" charset="-122"/>
              <a:ea typeface="SimHei" panose="02010609060101010101" pitchFamily="49" charset="-122"/>
            </a:endParaRPr>
          </a:p>
        </p:txBody>
      </p:sp>
      <p:sp>
        <p:nvSpPr>
          <p:cNvPr id="5" name="矩形 4">
            <a:extLst>
              <a:ext uri="{FF2B5EF4-FFF2-40B4-BE49-F238E27FC236}">
                <a16:creationId xmlns:a16="http://schemas.microsoft.com/office/drawing/2014/main" id="{19252BA5-A204-6540-9B56-1B2DAFEF745F}"/>
              </a:ext>
            </a:extLst>
          </p:cNvPr>
          <p:cNvSpPr/>
          <p:nvPr/>
        </p:nvSpPr>
        <p:spPr bwMode="auto">
          <a:xfrm>
            <a:off x="1" y="820263"/>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defPPr>
              <a:defRPr lang="zh-CN"/>
            </a:defPPr>
            <a:lvl1pPr algn="l" rtl="0" fontAlgn="base">
              <a:spcBef>
                <a:spcPct val="0"/>
              </a:spcBef>
              <a:spcAft>
                <a:spcPct val="0"/>
              </a:spcAft>
              <a:defRPr kumimoji="1" sz="2400" kern="1200">
                <a:solidFill>
                  <a:schemeClr val="tx1"/>
                </a:solidFill>
                <a:latin typeface="Times New Roman" charset="0"/>
                <a:ea typeface="黑体" charset="0"/>
                <a:cs typeface="+mn-cs"/>
              </a:defRPr>
            </a:lvl1pPr>
            <a:lvl2pPr marL="457200" algn="l" rtl="0" fontAlgn="base">
              <a:spcBef>
                <a:spcPct val="0"/>
              </a:spcBef>
              <a:spcAft>
                <a:spcPct val="0"/>
              </a:spcAft>
              <a:defRPr kumimoji="1" sz="2400" kern="1200">
                <a:solidFill>
                  <a:schemeClr val="tx1"/>
                </a:solidFill>
                <a:latin typeface="Times New Roman" charset="0"/>
                <a:ea typeface="黑体" charset="0"/>
                <a:cs typeface="+mn-cs"/>
              </a:defRPr>
            </a:lvl2pPr>
            <a:lvl3pPr marL="914400" algn="l" rtl="0" fontAlgn="base">
              <a:spcBef>
                <a:spcPct val="0"/>
              </a:spcBef>
              <a:spcAft>
                <a:spcPct val="0"/>
              </a:spcAft>
              <a:defRPr kumimoji="1" sz="2400" kern="1200">
                <a:solidFill>
                  <a:schemeClr val="tx1"/>
                </a:solidFill>
                <a:latin typeface="Times New Roman" charset="0"/>
                <a:ea typeface="黑体" charset="0"/>
                <a:cs typeface="+mn-cs"/>
              </a:defRPr>
            </a:lvl3pPr>
            <a:lvl4pPr marL="1371600" algn="l" rtl="0" fontAlgn="base">
              <a:spcBef>
                <a:spcPct val="0"/>
              </a:spcBef>
              <a:spcAft>
                <a:spcPct val="0"/>
              </a:spcAft>
              <a:defRPr kumimoji="1" sz="2400" kern="1200">
                <a:solidFill>
                  <a:schemeClr val="tx1"/>
                </a:solidFill>
                <a:latin typeface="Times New Roman" charset="0"/>
                <a:ea typeface="黑体" charset="0"/>
                <a:cs typeface="+mn-cs"/>
              </a:defRPr>
            </a:lvl4pPr>
            <a:lvl5pPr marL="1828800" algn="l" rtl="0" fontAlgn="base">
              <a:spcBef>
                <a:spcPct val="0"/>
              </a:spcBef>
              <a:spcAft>
                <a:spcPct val="0"/>
              </a:spcAft>
              <a:defRPr kumimoji="1" sz="2400" kern="1200">
                <a:solidFill>
                  <a:schemeClr val="tx1"/>
                </a:solidFill>
                <a:latin typeface="Times New Roman" charset="0"/>
                <a:ea typeface="黑体" charset="0"/>
                <a:cs typeface="+mn-cs"/>
              </a:defRPr>
            </a:lvl5pPr>
            <a:lvl6pPr marL="2286000" algn="l" defTabSz="914400" rtl="0" eaLnBrk="1" latinLnBrk="0" hangingPunct="1">
              <a:defRPr kumimoji="1" sz="2400" kern="1200">
                <a:solidFill>
                  <a:schemeClr val="tx1"/>
                </a:solidFill>
                <a:latin typeface="Times New Roman" charset="0"/>
                <a:ea typeface="黑体" charset="0"/>
                <a:cs typeface="+mn-cs"/>
              </a:defRPr>
            </a:lvl6pPr>
            <a:lvl7pPr marL="2743200" algn="l" defTabSz="914400" rtl="0" eaLnBrk="1" latinLnBrk="0" hangingPunct="1">
              <a:defRPr kumimoji="1" sz="2400" kern="1200">
                <a:solidFill>
                  <a:schemeClr val="tx1"/>
                </a:solidFill>
                <a:latin typeface="Times New Roman" charset="0"/>
                <a:ea typeface="黑体" charset="0"/>
                <a:cs typeface="+mn-cs"/>
              </a:defRPr>
            </a:lvl7pPr>
            <a:lvl8pPr marL="3200400" algn="l" defTabSz="914400" rtl="0" eaLnBrk="1" latinLnBrk="0" hangingPunct="1">
              <a:defRPr kumimoji="1" sz="2400" kern="1200">
                <a:solidFill>
                  <a:schemeClr val="tx1"/>
                </a:solidFill>
                <a:latin typeface="Times New Roman" charset="0"/>
                <a:ea typeface="黑体" charset="0"/>
                <a:cs typeface="+mn-cs"/>
              </a:defRPr>
            </a:lvl8pPr>
            <a:lvl9pPr marL="3657600" algn="l" defTabSz="914400" rtl="0" eaLnBrk="1" latinLnBrk="0" hangingPunct="1">
              <a:defRPr kumimoji="1" sz="2400" kern="1200">
                <a:solidFill>
                  <a:schemeClr val="tx1"/>
                </a:solidFill>
                <a:latin typeface="Times New Roman" charset="0"/>
                <a:ea typeface="黑体" charset="0"/>
                <a:cs typeface="+mn-cs"/>
              </a:defRPr>
            </a:lvl9pPr>
          </a:lstStyle>
          <a:p>
            <a:endParaRPr lang="zh-CN" altLang="en-US">
              <a:solidFill>
                <a:srgbClr val="000000"/>
              </a:solidFill>
            </a:endParaRPr>
          </a:p>
        </p:txBody>
      </p:sp>
    </p:spTree>
    <p:extLst>
      <p:ext uri="{BB962C8B-B14F-4D97-AF65-F5344CB8AC3E}">
        <p14:creationId xmlns:p14="http://schemas.microsoft.com/office/powerpoint/2010/main" val="21604580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灯片编号占位符 3">
            <a:extLst>
              <a:ext uri="{FF2B5EF4-FFF2-40B4-BE49-F238E27FC236}">
                <a16:creationId xmlns:a16="http://schemas.microsoft.com/office/drawing/2014/main" id="{F4B738CC-1D18-7343-A947-242242814E79}"/>
              </a:ext>
            </a:extLst>
          </p:cNvPr>
          <p:cNvSpPr>
            <a:spLocks noGrp="1"/>
          </p:cNvSpPr>
          <p:nvPr>
            <p:ph type="sldNum" sz="quarter" idx="10"/>
          </p:nvPr>
        </p:nvSpPr>
        <p:spPr>
          <a:xfrm>
            <a:off x="1" y="6589510"/>
            <a:ext cx="251519" cy="286490"/>
          </a:xfrm>
          <a:noFill/>
        </p:spPr>
        <p:txBody>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8B989AA0-7604-2D4F-8A4F-D94DBA0570CA}" type="slidenum">
              <a:rPr lang="en-US" altLang="zh-CN" sz="1400" b="0">
                <a:solidFill>
                  <a:schemeClr val="tx1"/>
                </a:solidFill>
                <a:ea typeface="黑体" panose="02010609060101010101" pitchFamily="49" charset="-122"/>
              </a:rPr>
              <a:pPr>
                <a:spcBef>
                  <a:spcPct val="0"/>
                </a:spcBef>
                <a:buFontTx/>
                <a:buNone/>
              </a:pPr>
              <a:t>4</a:t>
            </a:fld>
            <a:endParaRPr lang="en-US" altLang="zh-CN" sz="1400" b="0" dirty="0">
              <a:solidFill>
                <a:schemeClr val="tx1"/>
              </a:solidFill>
              <a:ea typeface="黑体" panose="02010609060101010101" pitchFamily="49" charset="-122"/>
            </a:endParaRPr>
          </a:p>
        </p:txBody>
      </p:sp>
      <p:sp>
        <p:nvSpPr>
          <p:cNvPr id="49154" name="Rectangle 2">
            <a:extLst>
              <a:ext uri="{FF2B5EF4-FFF2-40B4-BE49-F238E27FC236}">
                <a16:creationId xmlns:a16="http://schemas.microsoft.com/office/drawing/2014/main" id="{3F640161-E578-B74E-97E7-E492E1CCB500}"/>
              </a:ext>
            </a:extLst>
          </p:cNvPr>
          <p:cNvSpPr>
            <a:spLocks noGrp="1" noChangeArrowheads="1"/>
          </p:cNvSpPr>
          <p:nvPr>
            <p:ph type="title" idx="4294967295"/>
          </p:nvPr>
        </p:nvSpPr>
        <p:spPr>
          <a:xfrm>
            <a:off x="2051720" y="238999"/>
            <a:ext cx="6297612" cy="579438"/>
          </a:xfrm>
        </p:spPr>
        <p:txBody>
          <a:bodyPr/>
          <a:lstStyle/>
          <a:p>
            <a:pPr eaLnBrk="1" hangingPunct="1"/>
            <a:r>
              <a:rPr lang="en-US" altLang="zh-CN" sz="3200" dirty="0">
                <a:solidFill>
                  <a:srgbClr val="CC0000"/>
                </a:solidFill>
                <a:latin typeface="Times New Roman" panose="02020603050405020304" pitchFamily="18" charset="0"/>
                <a:ea typeface="Heiti SC Medium" pitchFamily="2" charset="-128"/>
                <a:cs typeface="Times New Roman" panose="02020603050405020304" pitchFamily="18" charset="0"/>
              </a:rPr>
              <a:t>p </a:t>
            </a:r>
            <a:r>
              <a:rPr lang="zh-CN" altLang="en-US" sz="3200" dirty="0">
                <a:solidFill>
                  <a:srgbClr val="CC0000"/>
                </a:solidFill>
                <a:latin typeface="Times New Roman" panose="02020603050405020304" pitchFamily="18" charset="0"/>
                <a:ea typeface="Heiti SC Medium" pitchFamily="2" charset="-128"/>
                <a:cs typeface="Times New Roman" panose="02020603050405020304" pitchFamily="18" charset="0"/>
              </a:rPr>
              <a:t>区元素的化学特点 </a:t>
            </a:r>
            <a:r>
              <a:rPr lang="en-US" altLang="zh-CN" sz="3200" dirty="0">
                <a:solidFill>
                  <a:srgbClr val="CC0000"/>
                </a:solidFill>
                <a:latin typeface="Times New Roman" panose="02020603050405020304" pitchFamily="18" charset="0"/>
                <a:ea typeface="Heiti SC Medium" pitchFamily="2" charset="-128"/>
                <a:cs typeface="Times New Roman" panose="02020603050405020304" pitchFamily="18" charset="0"/>
              </a:rPr>
              <a:t>- </a:t>
            </a:r>
            <a:r>
              <a:rPr lang="zh-CN" altLang="en-US" sz="3200" dirty="0">
                <a:solidFill>
                  <a:srgbClr val="CC0000"/>
                </a:solidFill>
                <a:latin typeface="Times New Roman" panose="02020603050405020304" pitchFamily="18" charset="0"/>
                <a:ea typeface="Heiti SC Medium" pitchFamily="2" charset="-128"/>
                <a:cs typeface="Times New Roman" panose="02020603050405020304" pitchFamily="18" charset="0"/>
              </a:rPr>
              <a:t>多样性</a:t>
            </a:r>
          </a:p>
        </p:txBody>
      </p:sp>
      <p:sp>
        <p:nvSpPr>
          <p:cNvPr id="49155" name="Rectangle 4">
            <a:extLst>
              <a:ext uri="{FF2B5EF4-FFF2-40B4-BE49-F238E27FC236}">
                <a16:creationId xmlns:a16="http://schemas.microsoft.com/office/drawing/2014/main" id="{AFE8D32F-D88F-D24F-9E31-EEC9085047FE}"/>
              </a:ext>
            </a:extLst>
          </p:cNvPr>
          <p:cNvSpPr>
            <a:spLocks noChangeArrowheads="1"/>
          </p:cNvSpPr>
          <p:nvPr/>
        </p:nvSpPr>
        <p:spPr bwMode="auto">
          <a:xfrm>
            <a:off x="93663" y="1087225"/>
            <a:ext cx="9086850" cy="36379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rgbClr val="FFFF0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20000"/>
              </a:lnSpc>
              <a:spcBef>
                <a:spcPct val="0"/>
              </a:spcBef>
              <a:buFont typeface="Times New Roman" panose="02020603050405020304" pitchFamily="18" charset="0"/>
              <a:buChar char="►"/>
            </a:pPr>
            <a:r>
              <a:rPr lang="zh-CN" altLang="en-US" sz="2400" dirty="0">
                <a:solidFill>
                  <a:srgbClr val="0000FF"/>
                </a:solidFill>
                <a:ea typeface="黑体" panose="02010609060101010101" pitchFamily="49" charset="-122"/>
                <a:cs typeface="Times New Roman" panose="02020603050405020304" pitchFamily="18" charset="0"/>
              </a:rPr>
              <a:t> 唯一同时包括金属和非金属元素的一个区</a:t>
            </a:r>
          </a:p>
          <a:p>
            <a:pPr>
              <a:lnSpc>
                <a:spcPct val="120000"/>
              </a:lnSpc>
              <a:spcBef>
                <a:spcPct val="0"/>
              </a:spcBef>
              <a:buFont typeface="Times New Roman" panose="02020603050405020304" pitchFamily="18" charset="0"/>
              <a:buChar char="►"/>
            </a:pPr>
            <a:r>
              <a:rPr lang="zh-CN" altLang="en-US" sz="2400" dirty="0">
                <a:solidFill>
                  <a:srgbClr val="0000FF"/>
                </a:solidFill>
                <a:ea typeface="黑体" panose="02010609060101010101" pitchFamily="49" charset="-122"/>
                <a:cs typeface="Times New Roman" panose="02020603050405020304" pitchFamily="18" charset="0"/>
              </a:rPr>
              <a:t> 包括 “不活泼的单原子气体—稀有气体”</a:t>
            </a:r>
          </a:p>
          <a:p>
            <a:pPr>
              <a:lnSpc>
                <a:spcPct val="120000"/>
              </a:lnSpc>
              <a:spcBef>
                <a:spcPct val="0"/>
              </a:spcBef>
              <a:buFont typeface="Times New Roman" panose="02020603050405020304" pitchFamily="18" charset="0"/>
              <a:buChar char="►"/>
            </a:pPr>
            <a:r>
              <a:rPr lang="zh-CN" altLang="en-US" sz="2400" dirty="0">
                <a:solidFill>
                  <a:srgbClr val="0000FF"/>
                </a:solidFill>
                <a:ea typeface="黑体" panose="02010609060101010101" pitchFamily="49" charset="-122"/>
                <a:cs typeface="Times New Roman" panose="02020603050405020304" pitchFamily="18" charset="0"/>
              </a:rPr>
              <a:t> 无机非金属材料库：</a:t>
            </a:r>
            <a:r>
              <a:rPr lang="en-US" altLang="zh-CN" sz="2400" dirty="0">
                <a:solidFill>
                  <a:srgbClr val="0000FF"/>
                </a:solidFill>
                <a:ea typeface="黑体" panose="02010609060101010101" pitchFamily="49" charset="-122"/>
                <a:cs typeface="Times New Roman" panose="02020603050405020304" pitchFamily="18" charset="0"/>
              </a:rPr>
              <a:t>C—C</a:t>
            </a:r>
            <a:r>
              <a:rPr lang="zh-CN" altLang="en-US" sz="2400" dirty="0">
                <a:solidFill>
                  <a:srgbClr val="0000FF"/>
                </a:solidFill>
                <a:ea typeface="黑体" panose="02010609060101010101" pitchFamily="49" charset="-122"/>
                <a:cs typeface="Times New Roman" panose="02020603050405020304" pitchFamily="18" charset="0"/>
              </a:rPr>
              <a:t>复合材料，人造金刚石，半导体硅，   </a:t>
            </a:r>
            <a:endParaRPr lang="en-US" altLang="zh-CN" sz="2400" dirty="0">
              <a:solidFill>
                <a:srgbClr val="0000FF"/>
              </a:solidFill>
              <a:ea typeface="黑体" panose="02010609060101010101" pitchFamily="49" charset="-122"/>
              <a:cs typeface="Times New Roman" panose="02020603050405020304" pitchFamily="18" charset="0"/>
            </a:endParaRPr>
          </a:p>
          <a:p>
            <a:pPr>
              <a:lnSpc>
                <a:spcPct val="120000"/>
              </a:lnSpc>
              <a:spcBef>
                <a:spcPct val="0"/>
              </a:spcBef>
              <a:buNone/>
            </a:pPr>
            <a:r>
              <a:rPr lang="en-US" altLang="zh-CN" sz="2400" dirty="0">
                <a:solidFill>
                  <a:srgbClr val="0000FF"/>
                </a:solidFill>
                <a:ea typeface="黑体" panose="02010609060101010101" pitchFamily="49" charset="-122"/>
                <a:cs typeface="Times New Roman" panose="02020603050405020304" pitchFamily="18" charset="0"/>
              </a:rPr>
              <a:t>   </a:t>
            </a:r>
            <a:r>
              <a:rPr lang="zh-CN" altLang="en-US" sz="2400" dirty="0">
                <a:solidFill>
                  <a:srgbClr val="0000FF"/>
                </a:solidFill>
                <a:ea typeface="黑体" panose="02010609060101010101" pitchFamily="49" charset="-122"/>
                <a:cs typeface="Times New Roman" panose="02020603050405020304" pitchFamily="18" charset="0"/>
              </a:rPr>
              <a:t>分子筛（铝硅酸盐），高能燃料（</a:t>
            </a:r>
            <a:r>
              <a:rPr lang="en-US" altLang="zh-CN" sz="2400" dirty="0">
                <a:solidFill>
                  <a:srgbClr val="0000FF"/>
                </a:solidFill>
                <a:ea typeface="黑体" panose="02010609060101010101" pitchFamily="49" charset="-122"/>
                <a:cs typeface="Times New Roman" panose="02020603050405020304" pitchFamily="18" charset="0"/>
              </a:rPr>
              <a:t>N</a:t>
            </a:r>
            <a:r>
              <a:rPr lang="en-US" altLang="zh-CN" sz="2400" baseline="-25000" dirty="0">
                <a:solidFill>
                  <a:srgbClr val="0000FF"/>
                </a:solidFill>
                <a:ea typeface="黑体" panose="02010609060101010101" pitchFamily="49" charset="-122"/>
                <a:cs typeface="Times New Roman" panose="02020603050405020304" pitchFamily="18" charset="0"/>
              </a:rPr>
              <a:t>2</a:t>
            </a:r>
            <a:r>
              <a:rPr lang="en-US" altLang="zh-CN" sz="2400" dirty="0">
                <a:solidFill>
                  <a:srgbClr val="0000FF"/>
                </a:solidFill>
                <a:ea typeface="黑体" panose="02010609060101010101" pitchFamily="49" charset="-122"/>
                <a:cs typeface="Times New Roman" panose="02020603050405020304" pitchFamily="18" charset="0"/>
              </a:rPr>
              <a:t>H</a:t>
            </a:r>
            <a:r>
              <a:rPr lang="en-US" altLang="zh-CN" sz="2400" baseline="-25000" dirty="0">
                <a:solidFill>
                  <a:srgbClr val="0000FF"/>
                </a:solidFill>
                <a:ea typeface="黑体" panose="02010609060101010101" pitchFamily="49" charset="-122"/>
                <a:cs typeface="Times New Roman" panose="02020603050405020304" pitchFamily="18" charset="0"/>
              </a:rPr>
              <a:t>4</a:t>
            </a:r>
            <a:r>
              <a:rPr lang="en-US" altLang="zh-CN" sz="2400" dirty="0">
                <a:solidFill>
                  <a:srgbClr val="0000FF"/>
                </a:solidFill>
                <a:ea typeface="黑体" panose="02010609060101010101" pitchFamily="49" charset="-122"/>
                <a:cs typeface="Times New Roman" panose="02020603050405020304" pitchFamily="18" charset="0"/>
              </a:rPr>
              <a:t>）</a:t>
            </a:r>
            <a:endParaRPr lang="zh-CN" altLang="en-US" sz="2400" dirty="0">
              <a:solidFill>
                <a:srgbClr val="0000FF"/>
              </a:solidFill>
              <a:ea typeface="黑体" panose="02010609060101010101" pitchFamily="49" charset="-122"/>
              <a:cs typeface="Times New Roman" panose="02020603050405020304" pitchFamily="18" charset="0"/>
            </a:endParaRPr>
          </a:p>
          <a:p>
            <a:pPr>
              <a:lnSpc>
                <a:spcPct val="120000"/>
              </a:lnSpc>
              <a:spcBef>
                <a:spcPct val="0"/>
              </a:spcBef>
              <a:buFont typeface="Times New Roman" panose="02020603050405020304" pitchFamily="18" charset="0"/>
              <a:buChar char="►"/>
            </a:pPr>
            <a:r>
              <a:rPr lang="zh-CN" altLang="en-US" sz="2400" dirty="0">
                <a:solidFill>
                  <a:srgbClr val="0000FF"/>
                </a:solidFill>
                <a:ea typeface="黑体" panose="02010609060101010101" pitchFamily="49" charset="-122"/>
                <a:cs typeface="Times New Roman" panose="02020603050405020304" pitchFamily="18" charset="0"/>
              </a:rPr>
              <a:t> 有毒的小元素群</a:t>
            </a:r>
            <a:endParaRPr lang="en-US" altLang="zh-CN" sz="2400" dirty="0">
              <a:solidFill>
                <a:srgbClr val="0000FF"/>
              </a:solidFill>
              <a:ea typeface="黑体" panose="02010609060101010101" pitchFamily="49" charset="-122"/>
              <a:cs typeface="Times New Roman" panose="02020603050405020304" pitchFamily="18" charset="0"/>
            </a:endParaRPr>
          </a:p>
          <a:p>
            <a:pPr>
              <a:lnSpc>
                <a:spcPct val="120000"/>
              </a:lnSpc>
              <a:spcBef>
                <a:spcPct val="0"/>
              </a:spcBef>
              <a:buFont typeface="Times New Roman" panose="02020603050405020304" pitchFamily="18" charset="0"/>
              <a:buChar char="►"/>
            </a:pPr>
            <a:r>
              <a:rPr lang="zh-CN" altLang="en-US" sz="2400" dirty="0">
                <a:solidFill>
                  <a:srgbClr val="0000FF"/>
                </a:solidFill>
                <a:ea typeface="黑体" panose="02010609060101010101" pitchFamily="49" charset="-122"/>
                <a:cs typeface="Times New Roman" panose="02020603050405020304" pitchFamily="18" charset="0"/>
              </a:rPr>
              <a:t> 多有同素异形体</a:t>
            </a:r>
            <a:endParaRPr lang="en-US" altLang="zh-CN" sz="2400" dirty="0">
              <a:solidFill>
                <a:srgbClr val="0000FF"/>
              </a:solidFill>
              <a:ea typeface="黑体" panose="02010609060101010101" pitchFamily="49" charset="-122"/>
              <a:cs typeface="Times New Roman" panose="02020603050405020304" pitchFamily="18" charset="0"/>
            </a:endParaRPr>
          </a:p>
          <a:p>
            <a:pPr>
              <a:lnSpc>
                <a:spcPct val="120000"/>
              </a:lnSpc>
              <a:spcBef>
                <a:spcPct val="0"/>
              </a:spcBef>
              <a:buFont typeface="Times New Roman" panose="02020603050405020304" pitchFamily="18" charset="0"/>
              <a:buChar char="►"/>
            </a:pPr>
            <a:r>
              <a:rPr lang="zh-CN" altLang="en-US" sz="2400" dirty="0">
                <a:solidFill>
                  <a:srgbClr val="0000FF"/>
                </a:solidFill>
                <a:ea typeface="黑体" panose="02010609060101010101" pitchFamily="49" charset="-122"/>
                <a:cs typeface="Times New Roman" panose="02020603050405020304" pitchFamily="18" charset="0"/>
              </a:rPr>
              <a:t> 成键的多样性：如乙硼烷的 3</a:t>
            </a:r>
            <a:r>
              <a:rPr lang="en-US" altLang="zh-CN" sz="2400" dirty="0">
                <a:solidFill>
                  <a:srgbClr val="0000FF"/>
                </a:solidFill>
                <a:ea typeface="黑体" panose="02010609060101010101" pitchFamily="49" charset="-122"/>
                <a:cs typeface="Times New Roman" panose="02020603050405020304" pitchFamily="18" charset="0"/>
              </a:rPr>
              <a:t>c2e </a:t>
            </a:r>
            <a:r>
              <a:rPr lang="zh-CN" altLang="en-US" sz="2400" dirty="0">
                <a:solidFill>
                  <a:srgbClr val="0000FF"/>
                </a:solidFill>
                <a:ea typeface="黑体" panose="02010609060101010101" pitchFamily="49" charset="-122"/>
                <a:cs typeface="Times New Roman" panose="02020603050405020304" pitchFamily="18" charset="0"/>
              </a:rPr>
              <a:t>键等</a:t>
            </a:r>
          </a:p>
          <a:p>
            <a:pPr>
              <a:lnSpc>
                <a:spcPct val="120000"/>
              </a:lnSpc>
              <a:spcBef>
                <a:spcPct val="0"/>
              </a:spcBef>
              <a:buFont typeface="Times New Roman" panose="02020603050405020304" pitchFamily="18" charset="0"/>
              <a:buChar char="►"/>
            </a:pPr>
            <a:r>
              <a:rPr lang="zh-CN" altLang="en-US" sz="2400" dirty="0">
                <a:solidFill>
                  <a:srgbClr val="0000FF"/>
                </a:solidFill>
                <a:ea typeface="黑体" panose="02010609060101010101" pitchFamily="49" charset="-122"/>
                <a:cs typeface="Times New Roman" panose="02020603050405020304" pitchFamily="18" charset="0"/>
              </a:rPr>
              <a:t> 周期表中的规律性：惰性电子对效应，对角线规则等</a:t>
            </a:r>
            <a:endParaRPr lang="en-US" altLang="zh-CN" sz="2400" baseline="30000" dirty="0">
              <a:solidFill>
                <a:srgbClr val="0000FF"/>
              </a:solidFill>
              <a:ea typeface="黑体" panose="02010609060101010101" pitchFamily="49" charset="-122"/>
              <a:cs typeface="Times New Roman" panose="02020603050405020304" pitchFamily="18" charset="0"/>
            </a:endParaRPr>
          </a:p>
        </p:txBody>
      </p:sp>
      <p:sp>
        <p:nvSpPr>
          <p:cNvPr id="49156" name="Rectangle 5">
            <a:extLst>
              <a:ext uri="{FF2B5EF4-FFF2-40B4-BE49-F238E27FC236}">
                <a16:creationId xmlns:a16="http://schemas.microsoft.com/office/drawing/2014/main" id="{B592D716-BD1E-BD4A-A6CF-2B8BCB20B184}"/>
              </a:ext>
            </a:extLst>
          </p:cNvPr>
          <p:cNvSpPr>
            <a:spLocks noChangeArrowheads="1"/>
          </p:cNvSpPr>
          <p:nvPr/>
        </p:nvSpPr>
        <p:spPr bwMode="auto">
          <a:xfrm>
            <a:off x="107951" y="4724400"/>
            <a:ext cx="9001125" cy="1865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Font typeface="Times New Roman" panose="02020603050405020304" pitchFamily="18" charset="0"/>
              <a:buChar char="►"/>
            </a:pPr>
            <a:r>
              <a:rPr lang="en-US" altLang="zh-CN" sz="2400" dirty="0">
                <a:solidFill>
                  <a:srgbClr val="0000FF"/>
                </a:solidFill>
                <a:ea typeface="黑体" panose="02010609060101010101" pitchFamily="49" charset="-122"/>
                <a:cs typeface="Times New Roman" panose="02020603050405020304" pitchFamily="18" charset="0"/>
              </a:rPr>
              <a:t>  VI, VII</a:t>
            </a:r>
            <a:r>
              <a:rPr lang="zh-CN" altLang="en-US" sz="2400" dirty="0">
                <a:solidFill>
                  <a:srgbClr val="0000FF"/>
                </a:solidFill>
                <a:ea typeface="黑体" panose="02010609060101010101" pitchFamily="49" charset="-122"/>
                <a:cs typeface="Times New Roman" panose="02020603050405020304" pitchFamily="18" charset="0"/>
              </a:rPr>
              <a:t>主族元素以丰富的氧化还原化学为特征：</a:t>
            </a:r>
          </a:p>
          <a:p>
            <a:pPr eaLnBrk="1" hangingPunct="1">
              <a:lnSpc>
                <a:spcPct val="120000"/>
              </a:lnSpc>
              <a:spcBef>
                <a:spcPct val="0"/>
              </a:spcBef>
              <a:buFontTx/>
              <a:buNone/>
            </a:pPr>
            <a:r>
              <a:rPr lang="zh-CN" altLang="en-US" sz="2400" dirty="0">
                <a:solidFill>
                  <a:srgbClr val="0000FF"/>
                </a:solidFill>
                <a:ea typeface="黑体" panose="02010609060101010101" pitchFamily="49" charset="-122"/>
                <a:cs typeface="Times New Roman" panose="02020603050405020304" pitchFamily="18" charset="0"/>
              </a:rPr>
              <a:t>           </a:t>
            </a:r>
            <a:r>
              <a:rPr lang="en-US" altLang="zh-CN" sz="2400" dirty="0">
                <a:solidFill>
                  <a:srgbClr val="0000FF"/>
                </a:solidFill>
                <a:ea typeface="黑体" panose="02010609060101010101" pitchFamily="49" charset="-122"/>
                <a:cs typeface="Times New Roman" panose="02020603050405020304" pitchFamily="18" charset="0"/>
              </a:rPr>
              <a:t>(1) </a:t>
            </a:r>
            <a:r>
              <a:rPr lang="zh-CN" altLang="en-US" sz="2400" dirty="0">
                <a:solidFill>
                  <a:srgbClr val="0000FF"/>
                </a:solidFill>
                <a:ea typeface="黑体" panose="02010609060101010101" pitchFamily="49" charset="-122"/>
                <a:cs typeface="Times New Roman" panose="02020603050405020304" pitchFamily="18" charset="0"/>
              </a:rPr>
              <a:t>一方面指元素本身能形成多种氧化态的事实</a:t>
            </a:r>
          </a:p>
          <a:p>
            <a:pPr eaLnBrk="1" hangingPunct="1">
              <a:lnSpc>
                <a:spcPct val="120000"/>
              </a:lnSpc>
              <a:spcBef>
                <a:spcPct val="0"/>
              </a:spcBef>
              <a:buFontTx/>
              <a:buNone/>
            </a:pPr>
            <a:r>
              <a:rPr lang="zh-CN" altLang="en-US" sz="2400" dirty="0">
                <a:solidFill>
                  <a:srgbClr val="0000FF"/>
                </a:solidFill>
                <a:ea typeface="黑体" panose="02010609060101010101" pitchFamily="49" charset="-122"/>
                <a:cs typeface="Times New Roman" panose="02020603050405020304" pitchFamily="18" charset="0"/>
              </a:rPr>
              <a:t>           </a:t>
            </a:r>
            <a:r>
              <a:rPr lang="en-US" altLang="zh-CN" sz="2400" dirty="0">
                <a:solidFill>
                  <a:srgbClr val="0000FF"/>
                </a:solidFill>
                <a:ea typeface="黑体" panose="02010609060101010101" pitchFamily="49" charset="-122"/>
                <a:cs typeface="Times New Roman" panose="02020603050405020304" pitchFamily="18" charset="0"/>
              </a:rPr>
              <a:t>(2) </a:t>
            </a:r>
            <a:r>
              <a:rPr lang="zh-CN" altLang="en-US" sz="2400" dirty="0">
                <a:solidFill>
                  <a:srgbClr val="0000FF"/>
                </a:solidFill>
                <a:ea typeface="黑体" panose="02010609060101010101" pitchFamily="49" charset="-122"/>
                <a:cs typeface="Times New Roman" panose="02020603050405020304" pitchFamily="18" charset="0"/>
              </a:rPr>
              <a:t>另一方面指可使其他元素达到通常难以达到的氧化态</a:t>
            </a:r>
            <a:endParaRPr lang="en-US" altLang="zh-CN" sz="2400" dirty="0">
              <a:solidFill>
                <a:srgbClr val="0000FF"/>
              </a:solidFill>
              <a:ea typeface="黑体" panose="02010609060101010101" pitchFamily="49" charset="-122"/>
              <a:cs typeface="Times New Roman" panose="02020603050405020304" pitchFamily="18" charset="0"/>
            </a:endParaRPr>
          </a:p>
          <a:p>
            <a:pPr eaLnBrk="1" hangingPunct="1">
              <a:lnSpc>
                <a:spcPct val="120000"/>
              </a:lnSpc>
              <a:spcBef>
                <a:spcPct val="0"/>
              </a:spcBef>
              <a:buFontTx/>
              <a:buNone/>
            </a:pPr>
            <a:r>
              <a:rPr lang="zh-CN" altLang="en-US" sz="2400" dirty="0">
                <a:solidFill>
                  <a:srgbClr val="0000FF"/>
                </a:solidFill>
                <a:ea typeface="黑体" panose="02010609060101010101" pitchFamily="49" charset="-122"/>
                <a:cs typeface="Times New Roman" panose="02020603050405020304" pitchFamily="18" charset="0"/>
              </a:rPr>
              <a:t>           </a:t>
            </a:r>
            <a:r>
              <a:rPr lang="en-US" altLang="zh-CN" sz="2400" dirty="0">
                <a:solidFill>
                  <a:srgbClr val="0000FF"/>
                </a:solidFill>
                <a:ea typeface="黑体" panose="02010609060101010101" pitchFamily="49" charset="-122"/>
                <a:cs typeface="Times New Roman" panose="02020603050405020304" pitchFamily="18" charset="0"/>
              </a:rPr>
              <a:t>(3) </a:t>
            </a:r>
            <a:r>
              <a:rPr lang="zh-CN" altLang="en-US" sz="2400" dirty="0">
                <a:solidFill>
                  <a:srgbClr val="0000FF"/>
                </a:solidFill>
                <a:ea typeface="黑体" panose="02010609060101010101" pitchFamily="49" charset="-122"/>
                <a:cs typeface="Times New Roman" panose="02020603050405020304" pitchFamily="18" charset="0"/>
              </a:rPr>
              <a:t>氟化学的研究导致稀有气体化合物的发现</a:t>
            </a:r>
            <a:endParaRPr lang="en-US" altLang="zh-CN" sz="2000" baseline="30000" dirty="0">
              <a:solidFill>
                <a:srgbClr val="0000FF"/>
              </a:solidFill>
              <a:cs typeface="Times New Roman" panose="02020603050405020304" pitchFamily="18" charset="0"/>
            </a:endParaRPr>
          </a:p>
        </p:txBody>
      </p:sp>
      <p:sp>
        <p:nvSpPr>
          <p:cNvPr id="6" name="矩形 5">
            <a:extLst>
              <a:ext uri="{FF2B5EF4-FFF2-40B4-BE49-F238E27FC236}">
                <a16:creationId xmlns:a16="http://schemas.microsoft.com/office/drawing/2014/main" id="{B5A18DC1-9E4C-EA4F-BB2F-24431D392DAB}"/>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39495761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FA91C16-9EFF-B54A-901B-3038E49D9CDD}"/>
              </a:ext>
            </a:extLst>
          </p:cNvPr>
          <p:cNvSpPr>
            <a:spLocks noGrp="1"/>
          </p:cNvSpPr>
          <p:nvPr>
            <p:ph type="sldNum" sz="quarter" idx="12"/>
          </p:nvPr>
        </p:nvSpPr>
        <p:spPr/>
        <p:txBody>
          <a:bodyPr/>
          <a:lstStyle/>
          <a:p>
            <a:fld id="{F32996CC-1D28-6241-8C6B-4A2C005E6D1D}" type="slidenum">
              <a:rPr lang="en-US" altLang="zh-CN" smtClean="0"/>
              <a:pPr/>
              <a:t>40</a:t>
            </a:fld>
            <a:endParaRPr lang="en-US" altLang="zh-CN"/>
          </a:p>
        </p:txBody>
      </p:sp>
      <p:graphicFrame>
        <p:nvGraphicFramePr>
          <p:cNvPr id="3" name="Group 1147">
            <a:extLst>
              <a:ext uri="{FF2B5EF4-FFF2-40B4-BE49-F238E27FC236}">
                <a16:creationId xmlns:a16="http://schemas.microsoft.com/office/drawing/2014/main" id="{A61E5BC4-AB83-D54D-B369-A7324B80D07F}"/>
              </a:ext>
            </a:extLst>
          </p:cNvPr>
          <p:cNvGraphicFramePr>
            <a:graphicFrameLocks noGrp="1"/>
          </p:cNvGraphicFramePr>
          <p:nvPr>
            <p:extLst>
              <p:ext uri="{D42A27DB-BD31-4B8C-83A1-F6EECF244321}">
                <p14:modId xmlns:p14="http://schemas.microsoft.com/office/powerpoint/2010/main" val="2148305553"/>
              </p:ext>
            </p:extLst>
          </p:nvPr>
        </p:nvGraphicFramePr>
        <p:xfrm>
          <a:off x="228600" y="1447800"/>
          <a:ext cx="8534400" cy="4648201"/>
        </p:xfrm>
        <a:graphic>
          <a:graphicData uri="http://schemas.openxmlformats.org/drawingml/2006/table">
            <a:tbl>
              <a:tblPr/>
              <a:tblGrid>
                <a:gridCol w="2057400">
                  <a:extLst>
                    <a:ext uri="{9D8B030D-6E8A-4147-A177-3AD203B41FA5}">
                      <a16:colId xmlns:a16="http://schemas.microsoft.com/office/drawing/2014/main" val="884322072"/>
                    </a:ext>
                  </a:extLst>
                </a:gridCol>
                <a:gridCol w="1066800">
                  <a:extLst>
                    <a:ext uri="{9D8B030D-6E8A-4147-A177-3AD203B41FA5}">
                      <a16:colId xmlns:a16="http://schemas.microsoft.com/office/drawing/2014/main" val="2636399720"/>
                    </a:ext>
                  </a:extLst>
                </a:gridCol>
                <a:gridCol w="1066800">
                  <a:extLst>
                    <a:ext uri="{9D8B030D-6E8A-4147-A177-3AD203B41FA5}">
                      <a16:colId xmlns:a16="http://schemas.microsoft.com/office/drawing/2014/main" val="3791800788"/>
                    </a:ext>
                  </a:extLst>
                </a:gridCol>
                <a:gridCol w="1143000">
                  <a:extLst>
                    <a:ext uri="{9D8B030D-6E8A-4147-A177-3AD203B41FA5}">
                      <a16:colId xmlns:a16="http://schemas.microsoft.com/office/drawing/2014/main" val="1252979545"/>
                    </a:ext>
                  </a:extLst>
                </a:gridCol>
                <a:gridCol w="1524000">
                  <a:extLst>
                    <a:ext uri="{9D8B030D-6E8A-4147-A177-3AD203B41FA5}">
                      <a16:colId xmlns:a16="http://schemas.microsoft.com/office/drawing/2014/main" val="4112105942"/>
                    </a:ext>
                  </a:extLst>
                </a:gridCol>
                <a:gridCol w="1676400">
                  <a:extLst>
                    <a:ext uri="{9D8B030D-6E8A-4147-A177-3AD203B41FA5}">
                      <a16:colId xmlns:a16="http://schemas.microsoft.com/office/drawing/2014/main" val="2364417544"/>
                    </a:ext>
                  </a:extLst>
                </a:gridCol>
              </a:tblGrid>
              <a:tr h="920750">
                <a:tc>
                  <a:txBody>
                    <a:bodyPr/>
                    <a:lstStyle>
                      <a:lvl1pPr>
                        <a:spcBef>
                          <a:spcPct val="20000"/>
                        </a:spcBef>
                        <a:buClr>
                          <a:srgbClr val="CCFF33"/>
                        </a:buClr>
                        <a:buSzPct val="70000"/>
                        <a:buFont typeface="Wingdings" pitchFamily="2" charset="2"/>
                        <a:defRPr kumimoji="1" sz="2800" b="1">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65000"/>
                        <a:buFont typeface="Wingdings" pitchFamily="2" charset="2"/>
                        <a:defRPr kumimoji="1" sz="2400" b="1">
                          <a:solidFill>
                            <a:schemeClr val="tx1"/>
                          </a:solidFill>
                          <a:latin typeface="Arial" panose="020B0604020202020204" pitchFamily="34" charset="0"/>
                          <a:ea typeface="楷体_GB2312" pitchFamily="49" charset="-122"/>
                        </a:defRPr>
                      </a:lvl2pPr>
                      <a:lvl3pPr marL="1143000" indent="-228600">
                        <a:spcBef>
                          <a:spcPct val="20000"/>
                        </a:spcBef>
                        <a:buClr>
                          <a:srgbClr val="0099CC"/>
                        </a:buClr>
                        <a:buSzPct val="65000"/>
                        <a:buFont typeface="Wingdings" pitchFamily="2" charset="2"/>
                        <a:defRPr kumimoji="1" sz="2000" b="1">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itchFamily="2" charset="2"/>
                        <a:defRPr kumimoji="1" b="1">
                          <a:solidFill>
                            <a:schemeClr val="tx1"/>
                          </a:solidFill>
                          <a:latin typeface="Arial" panose="020B0604020202020204" pitchFamily="34" charset="0"/>
                          <a:ea typeface="楷体_GB2312" pitchFamily="49" charset="-122"/>
                        </a:defRPr>
                      </a:lvl4pPr>
                      <a:lvl5pPr marL="2057400" indent="-228600">
                        <a:spcBef>
                          <a:spcPct val="20000"/>
                        </a:spcBef>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rgbClr val="CCFF33"/>
                        </a:buClr>
                        <a:buSzPct val="70000"/>
                        <a:buFont typeface="Wingdings" pitchFamily="2" charset="2"/>
                        <a:buNone/>
                        <a:tabLst/>
                      </a:pPr>
                      <a:r>
                        <a:rPr kumimoji="1" lang="zh-CN" altLang="en-US" sz="2800" b="1" i="0" u="none" strike="noStrike" cap="none" normalizeH="0" baseline="0" dirty="0">
                          <a:ln>
                            <a:noFill/>
                          </a:ln>
                          <a:solidFill>
                            <a:srgbClr val="0000FF"/>
                          </a:solidFill>
                          <a:effectLst/>
                          <a:latin typeface="SimHei" panose="02010609060101010101" pitchFamily="49" charset="-122"/>
                          <a:ea typeface="SimHei" panose="02010609060101010101" pitchFamily="49" charset="-122"/>
                        </a:rPr>
                        <a:t>元素符号</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FF33"/>
                        </a:buClr>
                        <a:buSzPct val="70000"/>
                        <a:buFont typeface="Wingdings" pitchFamily="2" charset="2"/>
                        <a:defRPr kumimoji="1" sz="2800" b="1">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65000"/>
                        <a:buFont typeface="Wingdings" pitchFamily="2" charset="2"/>
                        <a:defRPr kumimoji="1" sz="2400" b="1">
                          <a:solidFill>
                            <a:schemeClr val="tx1"/>
                          </a:solidFill>
                          <a:latin typeface="Arial" panose="020B0604020202020204" pitchFamily="34" charset="0"/>
                          <a:ea typeface="楷体_GB2312" pitchFamily="49" charset="-122"/>
                        </a:defRPr>
                      </a:lvl2pPr>
                      <a:lvl3pPr marL="1143000" indent="-228600">
                        <a:spcBef>
                          <a:spcPct val="20000"/>
                        </a:spcBef>
                        <a:buClr>
                          <a:srgbClr val="0099CC"/>
                        </a:buClr>
                        <a:buSzPct val="65000"/>
                        <a:buFont typeface="Wingdings" pitchFamily="2" charset="2"/>
                        <a:defRPr kumimoji="1" sz="2000" b="1">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itchFamily="2" charset="2"/>
                        <a:defRPr kumimoji="1" b="1">
                          <a:solidFill>
                            <a:schemeClr val="tx1"/>
                          </a:solidFill>
                          <a:latin typeface="Arial" panose="020B0604020202020204" pitchFamily="34" charset="0"/>
                          <a:ea typeface="楷体_GB2312" pitchFamily="49" charset="-122"/>
                        </a:defRPr>
                      </a:lvl4pPr>
                      <a:lvl5pPr marL="2057400" indent="-228600">
                        <a:spcBef>
                          <a:spcPct val="20000"/>
                        </a:spcBef>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rgbClr val="CCFF33"/>
                        </a:buClr>
                        <a:buSzPct val="70000"/>
                        <a:buFont typeface="Wingdings" pitchFamily="2" charset="2"/>
                        <a:buNone/>
                        <a:tabLst/>
                      </a:pPr>
                      <a:r>
                        <a:rPr kumimoji="1" lang="en-US" altLang="zh-CN" sz="2800" b="1" i="0" u="none" strike="noStrike" cap="none" normalizeH="0" baseline="0">
                          <a:ln>
                            <a:noFill/>
                          </a:ln>
                          <a:solidFill>
                            <a:srgbClr val="0000FF"/>
                          </a:solidFill>
                          <a:effectLst/>
                          <a:latin typeface="楷体_GB2312" pitchFamily="49" charset="-122"/>
                          <a:ea typeface="楷体_GB2312" pitchFamily="49" charset="-122"/>
                        </a:rPr>
                        <a:t>C</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FF33"/>
                        </a:buClr>
                        <a:buSzPct val="70000"/>
                        <a:buFont typeface="Wingdings" pitchFamily="2" charset="2"/>
                        <a:defRPr kumimoji="1" sz="2800" b="1">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65000"/>
                        <a:buFont typeface="Wingdings" pitchFamily="2" charset="2"/>
                        <a:defRPr kumimoji="1" sz="2400" b="1">
                          <a:solidFill>
                            <a:schemeClr val="tx1"/>
                          </a:solidFill>
                          <a:latin typeface="Arial" panose="020B0604020202020204" pitchFamily="34" charset="0"/>
                          <a:ea typeface="楷体_GB2312" pitchFamily="49" charset="-122"/>
                        </a:defRPr>
                      </a:lvl2pPr>
                      <a:lvl3pPr marL="1143000" indent="-228600">
                        <a:spcBef>
                          <a:spcPct val="20000"/>
                        </a:spcBef>
                        <a:buClr>
                          <a:srgbClr val="0099CC"/>
                        </a:buClr>
                        <a:buSzPct val="65000"/>
                        <a:buFont typeface="Wingdings" pitchFamily="2" charset="2"/>
                        <a:defRPr kumimoji="1" sz="2000" b="1">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itchFamily="2" charset="2"/>
                        <a:defRPr kumimoji="1" b="1">
                          <a:solidFill>
                            <a:schemeClr val="tx1"/>
                          </a:solidFill>
                          <a:latin typeface="Arial" panose="020B0604020202020204" pitchFamily="34" charset="0"/>
                          <a:ea typeface="楷体_GB2312" pitchFamily="49" charset="-122"/>
                        </a:defRPr>
                      </a:lvl4pPr>
                      <a:lvl5pPr marL="2057400" indent="-228600">
                        <a:spcBef>
                          <a:spcPct val="20000"/>
                        </a:spcBef>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rgbClr val="CCFF33"/>
                        </a:buClr>
                        <a:buSzPct val="70000"/>
                        <a:buFont typeface="Wingdings" pitchFamily="2" charset="2"/>
                        <a:buNone/>
                        <a:tabLst/>
                      </a:pPr>
                      <a:r>
                        <a:rPr kumimoji="1" lang="en-US" altLang="zh-CN" sz="2800" b="1" i="0" u="none" strike="noStrike" cap="none" normalizeH="0" baseline="0">
                          <a:ln>
                            <a:noFill/>
                          </a:ln>
                          <a:solidFill>
                            <a:srgbClr val="0000FF"/>
                          </a:solidFill>
                          <a:effectLst/>
                          <a:latin typeface="楷体_GB2312" pitchFamily="49" charset="-122"/>
                          <a:ea typeface="楷体_GB2312" pitchFamily="49" charset="-122"/>
                        </a:rPr>
                        <a:t>Si</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FF33"/>
                        </a:buClr>
                        <a:buSzPct val="70000"/>
                        <a:buFont typeface="Wingdings" pitchFamily="2" charset="2"/>
                        <a:defRPr kumimoji="1" sz="2800" b="1">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65000"/>
                        <a:buFont typeface="Wingdings" pitchFamily="2" charset="2"/>
                        <a:defRPr kumimoji="1" sz="2400" b="1">
                          <a:solidFill>
                            <a:schemeClr val="tx1"/>
                          </a:solidFill>
                          <a:latin typeface="Arial" panose="020B0604020202020204" pitchFamily="34" charset="0"/>
                          <a:ea typeface="楷体_GB2312" pitchFamily="49" charset="-122"/>
                        </a:defRPr>
                      </a:lvl2pPr>
                      <a:lvl3pPr marL="1143000" indent="-228600">
                        <a:spcBef>
                          <a:spcPct val="20000"/>
                        </a:spcBef>
                        <a:buClr>
                          <a:srgbClr val="0099CC"/>
                        </a:buClr>
                        <a:buSzPct val="65000"/>
                        <a:buFont typeface="Wingdings" pitchFamily="2" charset="2"/>
                        <a:defRPr kumimoji="1" sz="2000" b="1">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itchFamily="2" charset="2"/>
                        <a:defRPr kumimoji="1" b="1">
                          <a:solidFill>
                            <a:schemeClr val="tx1"/>
                          </a:solidFill>
                          <a:latin typeface="Arial" panose="020B0604020202020204" pitchFamily="34" charset="0"/>
                          <a:ea typeface="楷体_GB2312" pitchFamily="49" charset="-122"/>
                        </a:defRPr>
                      </a:lvl4pPr>
                      <a:lvl5pPr marL="2057400" indent="-228600">
                        <a:spcBef>
                          <a:spcPct val="20000"/>
                        </a:spcBef>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rgbClr val="CCFF33"/>
                        </a:buClr>
                        <a:buSzPct val="70000"/>
                        <a:buFont typeface="Wingdings" pitchFamily="2" charset="2"/>
                        <a:buNone/>
                        <a:tabLst/>
                      </a:pPr>
                      <a:r>
                        <a:rPr kumimoji="1" lang="en-US" altLang="zh-CN" sz="2800" b="1" i="0" u="none" strike="noStrike" cap="none" normalizeH="0" baseline="0">
                          <a:ln>
                            <a:noFill/>
                          </a:ln>
                          <a:solidFill>
                            <a:srgbClr val="0000FF"/>
                          </a:solidFill>
                          <a:effectLst/>
                          <a:latin typeface="楷体_GB2312" pitchFamily="49" charset="-122"/>
                          <a:ea typeface="楷体_GB2312" pitchFamily="49" charset="-122"/>
                        </a:rPr>
                        <a:t>Ge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FF33"/>
                        </a:buClr>
                        <a:buSzPct val="70000"/>
                        <a:buFont typeface="Wingdings" pitchFamily="2" charset="2"/>
                        <a:defRPr kumimoji="1" sz="2800" b="1">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65000"/>
                        <a:buFont typeface="Wingdings" pitchFamily="2" charset="2"/>
                        <a:defRPr kumimoji="1" sz="2400" b="1">
                          <a:solidFill>
                            <a:schemeClr val="tx1"/>
                          </a:solidFill>
                          <a:latin typeface="Arial" panose="020B0604020202020204" pitchFamily="34" charset="0"/>
                          <a:ea typeface="楷体_GB2312" pitchFamily="49" charset="-122"/>
                        </a:defRPr>
                      </a:lvl2pPr>
                      <a:lvl3pPr marL="1143000" indent="-228600">
                        <a:spcBef>
                          <a:spcPct val="20000"/>
                        </a:spcBef>
                        <a:buClr>
                          <a:srgbClr val="0099CC"/>
                        </a:buClr>
                        <a:buSzPct val="65000"/>
                        <a:buFont typeface="Wingdings" pitchFamily="2" charset="2"/>
                        <a:defRPr kumimoji="1" sz="2000" b="1">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itchFamily="2" charset="2"/>
                        <a:defRPr kumimoji="1" b="1">
                          <a:solidFill>
                            <a:schemeClr val="tx1"/>
                          </a:solidFill>
                          <a:latin typeface="Arial" panose="020B0604020202020204" pitchFamily="34" charset="0"/>
                          <a:ea typeface="楷体_GB2312" pitchFamily="49" charset="-122"/>
                        </a:defRPr>
                      </a:lvl4pPr>
                      <a:lvl5pPr marL="2057400" indent="-228600">
                        <a:spcBef>
                          <a:spcPct val="20000"/>
                        </a:spcBef>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rgbClr val="CCFF33"/>
                        </a:buClr>
                        <a:buSzPct val="70000"/>
                        <a:buFont typeface="Wingdings" pitchFamily="2" charset="2"/>
                        <a:buNone/>
                        <a:tabLst/>
                      </a:pPr>
                      <a:r>
                        <a:rPr kumimoji="1" lang="en-US" altLang="zh-CN" sz="2800" b="1" i="0" u="none" strike="noStrike" cap="none" normalizeH="0" baseline="0">
                          <a:ln>
                            <a:noFill/>
                          </a:ln>
                          <a:solidFill>
                            <a:srgbClr val="0000FF"/>
                          </a:solidFill>
                          <a:effectLst/>
                          <a:latin typeface="楷体_GB2312" pitchFamily="49" charset="-122"/>
                          <a:ea typeface="楷体_GB2312" pitchFamily="49" charset="-122"/>
                        </a:rPr>
                        <a:t>Sn</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FF33"/>
                        </a:buClr>
                        <a:buSzPct val="70000"/>
                        <a:buFont typeface="Wingdings" pitchFamily="2" charset="2"/>
                        <a:defRPr kumimoji="1" sz="2800" b="1">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65000"/>
                        <a:buFont typeface="Wingdings" pitchFamily="2" charset="2"/>
                        <a:defRPr kumimoji="1" sz="2400" b="1">
                          <a:solidFill>
                            <a:schemeClr val="tx1"/>
                          </a:solidFill>
                          <a:latin typeface="Arial" panose="020B0604020202020204" pitchFamily="34" charset="0"/>
                          <a:ea typeface="楷体_GB2312" pitchFamily="49" charset="-122"/>
                        </a:defRPr>
                      </a:lvl2pPr>
                      <a:lvl3pPr marL="1143000" indent="-228600">
                        <a:spcBef>
                          <a:spcPct val="20000"/>
                        </a:spcBef>
                        <a:buClr>
                          <a:srgbClr val="0099CC"/>
                        </a:buClr>
                        <a:buSzPct val="65000"/>
                        <a:buFont typeface="Wingdings" pitchFamily="2" charset="2"/>
                        <a:defRPr kumimoji="1" sz="2000" b="1">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itchFamily="2" charset="2"/>
                        <a:defRPr kumimoji="1" b="1">
                          <a:solidFill>
                            <a:schemeClr val="tx1"/>
                          </a:solidFill>
                          <a:latin typeface="Arial" panose="020B0604020202020204" pitchFamily="34" charset="0"/>
                          <a:ea typeface="楷体_GB2312" pitchFamily="49" charset="-122"/>
                        </a:defRPr>
                      </a:lvl4pPr>
                      <a:lvl5pPr marL="2057400" indent="-228600">
                        <a:spcBef>
                          <a:spcPct val="20000"/>
                        </a:spcBef>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rgbClr val="CCFF33"/>
                        </a:buClr>
                        <a:buSzPct val="70000"/>
                        <a:buFont typeface="Wingdings" pitchFamily="2" charset="2"/>
                        <a:buNone/>
                        <a:tabLst/>
                      </a:pPr>
                      <a:r>
                        <a:rPr kumimoji="1" lang="en-US" altLang="zh-CN" sz="2800" b="1" i="0" u="none" strike="noStrike" cap="none" normalizeH="0" baseline="0">
                          <a:ln>
                            <a:noFill/>
                          </a:ln>
                          <a:solidFill>
                            <a:srgbClr val="0000FF"/>
                          </a:solidFill>
                          <a:effectLst/>
                          <a:latin typeface="楷体_GB2312" pitchFamily="49" charset="-122"/>
                          <a:ea typeface="楷体_GB2312" pitchFamily="49" charset="-122"/>
                        </a:rPr>
                        <a:t>Pb</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614768458"/>
                  </a:ext>
                </a:extLst>
              </a:tr>
              <a:tr h="1038225">
                <a:tc>
                  <a:txBody>
                    <a:bodyPr/>
                    <a:lstStyle>
                      <a:lvl1pPr>
                        <a:spcBef>
                          <a:spcPct val="20000"/>
                        </a:spcBef>
                        <a:buClr>
                          <a:srgbClr val="CCFF33"/>
                        </a:buClr>
                        <a:buSzPct val="70000"/>
                        <a:buFont typeface="Wingdings" pitchFamily="2" charset="2"/>
                        <a:defRPr kumimoji="1" sz="2800" b="1">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65000"/>
                        <a:buFont typeface="Wingdings" pitchFamily="2" charset="2"/>
                        <a:defRPr kumimoji="1" sz="2400" b="1">
                          <a:solidFill>
                            <a:schemeClr val="tx1"/>
                          </a:solidFill>
                          <a:latin typeface="Arial" panose="020B0604020202020204" pitchFamily="34" charset="0"/>
                          <a:ea typeface="楷体_GB2312" pitchFamily="49" charset="-122"/>
                        </a:defRPr>
                      </a:lvl2pPr>
                      <a:lvl3pPr marL="1143000" indent="-228600">
                        <a:spcBef>
                          <a:spcPct val="20000"/>
                        </a:spcBef>
                        <a:buClr>
                          <a:srgbClr val="0099CC"/>
                        </a:buClr>
                        <a:buSzPct val="65000"/>
                        <a:buFont typeface="Wingdings" pitchFamily="2" charset="2"/>
                        <a:defRPr kumimoji="1" sz="2000" b="1">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itchFamily="2" charset="2"/>
                        <a:defRPr kumimoji="1" b="1">
                          <a:solidFill>
                            <a:schemeClr val="tx1"/>
                          </a:solidFill>
                          <a:latin typeface="Arial" panose="020B0604020202020204" pitchFamily="34" charset="0"/>
                          <a:ea typeface="楷体_GB2312" pitchFamily="49" charset="-122"/>
                        </a:defRPr>
                      </a:lvl4pPr>
                      <a:lvl5pPr marL="2057400" indent="-228600">
                        <a:spcBef>
                          <a:spcPct val="20000"/>
                        </a:spcBef>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rgbClr val="CCFF33"/>
                        </a:buClr>
                        <a:buSzPct val="70000"/>
                        <a:buFont typeface="Wingdings" pitchFamily="2" charset="2"/>
                        <a:buNone/>
                        <a:tabLst/>
                      </a:pPr>
                      <a:r>
                        <a:rPr kumimoji="1" lang="zh-CN" altLang="en-US" sz="2400" b="1" i="0" u="none" strike="noStrike" cap="none" normalizeH="0" baseline="0">
                          <a:ln>
                            <a:noFill/>
                          </a:ln>
                          <a:solidFill>
                            <a:srgbClr val="0000FF"/>
                          </a:solidFill>
                          <a:effectLst/>
                          <a:latin typeface="SimHei" panose="02010609060101010101" pitchFamily="49" charset="-122"/>
                          <a:ea typeface="SimHei" panose="02010609060101010101" pitchFamily="49" charset="-122"/>
                        </a:rPr>
                        <a:t>价电层结构</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FF33"/>
                        </a:buClr>
                        <a:buSzPct val="70000"/>
                        <a:buFont typeface="Wingdings" pitchFamily="2" charset="2"/>
                        <a:defRPr kumimoji="1" sz="2800" b="1">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65000"/>
                        <a:buFont typeface="Wingdings" pitchFamily="2" charset="2"/>
                        <a:defRPr kumimoji="1" sz="2400" b="1">
                          <a:solidFill>
                            <a:schemeClr val="tx1"/>
                          </a:solidFill>
                          <a:latin typeface="Arial" panose="020B0604020202020204" pitchFamily="34" charset="0"/>
                          <a:ea typeface="楷体_GB2312" pitchFamily="49" charset="-122"/>
                        </a:defRPr>
                      </a:lvl2pPr>
                      <a:lvl3pPr marL="1143000" indent="-228600">
                        <a:spcBef>
                          <a:spcPct val="20000"/>
                        </a:spcBef>
                        <a:buClr>
                          <a:srgbClr val="0099CC"/>
                        </a:buClr>
                        <a:buSzPct val="65000"/>
                        <a:buFont typeface="Wingdings" pitchFamily="2" charset="2"/>
                        <a:defRPr kumimoji="1" sz="2000" b="1">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itchFamily="2" charset="2"/>
                        <a:defRPr kumimoji="1" b="1">
                          <a:solidFill>
                            <a:schemeClr val="tx1"/>
                          </a:solidFill>
                          <a:latin typeface="Arial" panose="020B0604020202020204" pitchFamily="34" charset="0"/>
                          <a:ea typeface="楷体_GB2312" pitchFamily="49" charset="-122"/>
                        </a:defRPr>
                      </a:lvl4pPr>
                      <a:lvl5pPr marL="2057400" indent="-228600">
                        <a:spcBef>
                          <a:spcPct val="20000"/>
                        </a:spcBef>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rgbClr val="CCFF33"/>
                        </a:buClr>
                        <a:buSzPct val="70000"/>
                        <a:buFont typeface="Wingdings" pitchFamily="2" charset="2"/>
                        <a:buNone/>
                        <a:tabLst/>
                      </a:pPr>
                      <a:r>
                        <a:rPr kumimoji="1" lang="zh-CN" altLang="en-US" sz="2000" b="1" i="0" u="none" strike="noStrike" cap="none" normalizeH="0" baseline="0">
                          <a:ln>
                            <a:noFill/>
                          </a:ln>
                          <a:solidFill>
                            <a:srgbClr val="0000FF"/>
                          </a:solidFill>
                          <a:effectLst/>
                          <a:latin typeface="楷体_GB2312" pitchFamily="49" charset="-122"/>
                          <a:ea typeface="楷体_GB2312" pitchFamily="49" charset="-122"/>
                        </a:rPr>
                        <a:t>2</a:t>
                      </a:r>
                      <a:r>
                        <a:rPr kumimoji="1" lang="en-US" altLang="zh-CN" sz="2000" b="1" i="0" u="none" strike="noStrike" cap="none" normalizeH="0" baseline="0">
                          <a:ln>
                            <a:noFill/>
                          </a:ln>
                          <a:solidFill>
                            <a:srgbClr val="0000FF"/>
                          </a:solidFill>
                          <a:effectLst/>
                          <a:latin typeface="楷体_GB2312" pitchFamily="49" charset="-122"/>
                          <a:ea typeface="楷体_GB2312" pitchFamily="49" charset="-122"/>
                        </a:rPr>
                        <a:t>s</a:t>
                      </a:r>
                      <a:r>
                        <a:rPr kumimoji="1" lang="en-US" altLang="zh-CN" sz="2000" b="1" i="0" u="none" strike="noStrike" cap="none" normalizeH="0" baseline="30000">
                          <a:ln>
                            <a:noFill/>
                          </a:ln>
                          <a:solidFill>
                            <a:srgbClr val="0000FF"/>
                          </a:solidFill>
                          <a:effectLst/>
                          <a:latin typeface="楷体_GB2312" pitchFamily="49" charset="-122"/>
                          <a:ea typeface="楷体_GB2312" pitchFamily="49" charset="-122"/>
                        </a:rPr>
                        <a:t>2</a:t>
                      </a:r>
                      <a:r>
                        <a:rPr kumimoji="1" lang="en-US" altLang="zh-CN" sz="2000" b="1" i="0" u="none" strike="noStrike" cap="none" normalizeH="0" baseline="0">
                          <a:ln>
                            <a:noFill/>
                          </a:ln>
                          <a:solidFill>
                            <a:srgbClr val="0000FF"/>
                          </a:solidFill>
                          <a:effectLst/>
                          <a:latin typeface="楷体_GB2312" pitchFamily="49" charset="-122"/>
                          <a:ea typeface="楷体_GB2312" pitchFamily="49" charset="-122"/>
                        </a:rPr>
                        <a:t>2p</a:t>
                      </a:r>
                      <a:r>
                        <a:rPr kumimoji="1" lang="en-US" altLang="zh-CN" sz="2000" b="1" i="0" u="none" strike="noStrike" cap="none" normalizeH="0" baseline="30000">
                          <a:ln>
                            <a:noFill/>
                          </a:ln>
                          <a:solidFill>
                            <a:srgbClr val="0000FF"/>
                          </a:solidFill>
                          <a:effectLst/>
                          <a:latin typeface="楷体_GB2312" pitchFamily="49" charset="-122"/>
                          <a:ea typeface="楷体_GB2312" pitchFamily="49" charset="-122"/>
                        </a:rPr>
                        <a:t>2</a:t>
                      </a:r>
                      <a:endParaRPr kumimoji="1" lang="en-US" altLang="zh-CN" sz="2000" b="1" i="0" u="none" strike="noStrike" cap="none" normalizeH="0" baseline="0">
                        <a:ln>
                          <a:noFill/>
                        </a:ln>
                        <a:solidFill>
                          <a:srgbClr val="0000FF"/>
                        </a:solidFill>
                        <a:effectLst/>
                        <a:latin typeface="楷体_GB2312" pitchFamily="49" charset="-122"/>
                        <a:ea typeface="楷体_GB2312"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FF33"/>
                        </a:buClr>
                        <a:buSzPct val="70000"/>
                        <a:buFont typeface="Wingdings" pitchFamily="2" charset="2"/>
                        <a:defRPr kumimoji="1" sz="2800" b="1">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65000"/>
                        <a:buFont typeface="Wingdings" pitchFamily="2" charset="2"/>
                        <a:defRPr kumimoji="1" sz="2400" b="1">
                          <a:solidFill>
                            <a:schemeClr val="tx1"/>
                          </a:solidFill>
                          <a:latin typeface="Arial" panose="020B0604020202020204" pitchFamily="34" charset="0"/>
                          <a:ea typeface="楷体_GB2312" pitchFamily="49" charset="-122"/>
                        </a:defRPr>
                      </a:lvl2pPr>
                      <a:lvl3pPr marL="1143000" indent="-228600">
                        <a:spcBef>
                          <a:spcPct val="20000"/>
                        </a:spcBef>
                        <a:buClr>
                          <a:srgbClr val="0099CC"/>
                        </a:buClr>
                        <a:buSzPct val="65000"/>
                        <a:buFont typeface="Wingdings" pitchFamily="2" charset="2"/>
                        <a:defRPr kumimoji="1" sz="2000" b="1">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itchFamily="2" charset="2"/>
                        <a:defRPr kumimoji="1" b="1">
                          <a:solidFill>
                            <a:schemeClr val="tx1"/>
                          </a:solidFill>
                          <a:latin typeface="Arial" panose="020B0604020202020204" pitchFamily="34" charset="0"/>
                          <a:ea typeface="楷体_GB2312" pitchFamily="49" charset="-122"/>
                        </a:defRPr>
                      </a:lvl4pPr>
                      <a:lvl5pPr marL="2057400" indent="-228600">
                        <a:spcBef>
                          <a:spcPct val="20000"/>
                        </a:spcBef>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rgbClr val="CCFF33"/>
                        </a:buClr>
                        <a:buSzPct val="70000"/>
                        <a:buFont typeface="Wingdings" pitchFamily="2" charset="2"/>
                        <a:buNone/>
                        <a:tabLst/>
                      </a:pPr>
                      <a:r>
                        <a:rPr kumimoji="1" lang="en-US" altLang="zh-CN" sz="2000" b="1" i="0" u="none" strike="noStrike" cap="none" normalizeH="0" baseline="0">
                          <a:ln>
                            <a:noFill/>
                          </a:ln>
                          <a:solidFill>
                            <a:srgbClr val="0000FF"/>
                          </a:solidFill>
                          <a:effectLst/>
                          <a:latin typeface="楷体_GB2312" pitchFamily="49" charset="-122"/>
                          <a:ea typeface="楷体_GB2312" pitchFamily="49" charset="-122"/>
                        </a:rPr>
                        <a:t>3s</a:t>
                      </a:r>
                      <a:r>
                        <a:rPr kumimoji="1" lang="en-US" altLang="zh-CN" sz="2000" b="1" i="0" u="none" strike="noStrike" cap="none" normalizeH="0" baseline="30000">
                          <a:ln>
                            <a:noFill/>
                          </a:ln>
                          <a:solidFill>
                            <a:srgbClr val="0000FF"/>
                          </a:solidFill>
                          <a:effectLst/>
                          <a:latin typeface="楷体_GB2312" pitchFamily="49" charset="-122"/>
                          <a:ea typeface="楷体_GB2312" pitchFamily="49" charset="-122"/>
                        </a:rPr>
                        <a:t>2</a:t>
                      </a:r>
                      <a:r>
                        <a:rPr kumimoji="1" lang="en-US" altLang="zh-CN" sz="2000" b="1" i="0" u="none" strike="noStrike" cap="none" normalizeH="0" baseline="0">
                          <a:ln>
                            <a:noFill/>
                          </a:ln>
                          <a:solidFill>
                            <a:srgbClr val="0000FF"/>
                          </a:solidFill>
                          <a:effectLst/>
                          <a:latin typeface="楷体_GB2312" pitchFamily="49" charset="-122"/>
                          <a:ea typeface="楷体_GB2312" pitchFamily="49" charset="-122"/>
                        </a:rPr>
                        <a:t>3p</a:t>
                      </a:r>
                      <a:r>
                        <a:rPr kumimoji="1" lang="en-US" altLang="zh-CN" sz="2000" b="1" i="0" u="none" strike="noStrike" cap="none" normalizeH="0" baseline="30000">
                          <a:ln>
                            <a:noFill/>
                          </a:ln>
                          <a:solidFill>
                            <a:srgbClr val="0000FF"/>
                          </a:solidFill>
                          <a:effectLst/>
                          <a:latin typeface="楷体_GB2312" pitchFamily="49" charset="-122"/>
                          <a:ea typeface="楷体_GB2312" pitchFamily="49" charset="-122"/>
                        </a:rPr>
                        <a:t>2</a:t>
                      </a:r>
                      <a:endParaRPr kumimoji="1" lang="zh-CN" altLang="en-US" sz="2000" b="1" i="0" u="none" strike="noStrike" cap="none" normalizeH="0" baseline="30000">
                        <a:ln>
                          <a:noFill/>
                        </a:ln>
                        <a:solidFill>
                          <a:srgbClr val="0000FF"/>
                        </a:solidFill>
                        <a:effectLst/>
                        <a:latin typeface="楷体_GB2312" pitchFamily="49" charset="-122"/>
                        <a:ea typeface="楷体_GB2312"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FF33"/>
                        </a:buClr>
                        <a:buSzPct val="70000"/>
                        <a:buFont typeface="Wingdings" pitchFamily="2" charset="2"/>
                        <a:defRPr kumimoji="1" sz="2800" b="1">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65000"/>
                        <a:buFont typeface="Wingdings" pitchFamily="2" charset="2"/>
                        <a:defRPr kumimoji="1" sz="2400" b="1">
                          <a:solidFill>
                            <a:schemeClr val="tx1"/>
                          </a:solidFill>
                          <a:latin typeface="Arial" panose="020B0604020202020204" pitchFamily="34" charset="0"/>
                          <a:ea typeface="楷体_GB2312" pitchFamily="49" charset="-122"/>
                        </a:defRPr>
                      </a:lvl2pPr>
                      <a:lvl3pPr marL="1143000" indent="-228600">
                        <a:spcBef>
                          <a:spcPct val="20000"/>
                        </a:spcBef>
                        <a:buClr>
                          <a:srgbClr val="0099CC"/>
                        </a:buClr>
                        <a:buSzPct val="65000"/>
                        <a:buFont typeface="Wingdings" pitchFamily="2" charset="2"/>
                        <a:defRPr kumimoji="1" sz="2000" b="1">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itchFamily="2" charset="2"/>
                        <a:defRPr kumimoji="1" b="1">
                          <a:solidFill>
                            <a:schemeClr val="tx1"/>
                          </a:solidFill>
                          <a:latin typeface="Arial" panose="020B0604020202020204" pitchFamily="34" charset="0"/>
                          <a:ea typeface="楷体_GB2312" pitchFamily="49" charset="-122"/>
                        </a:defRPr>
                      </a:lvl4pPr>
                      <a:lvl5pPr marL="2057400" indent="-228600">
                        <a:spcBef>
                          <a:spcPct val="20000"/>
                        </a:spcBef>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rgbClr val="CCFF33"/>
                        </a:buClr>
                        <a:buSzPct val="70000"/>
                        <a:buFont typeface="Wingdings" pitchFamily="2" charset="2"/>
                        <a:buNone/>
                        <a:tabLst/>
                      </a:pPr>
                      <a:r>
                        <a:rPr kumimoji="1" lang="en-US" altLang="zh-CN" sz="2000" b="1" i="0" u="none" strike="noStrike" cap="none" normalizeH="0" baseline="0">
                          <a:ln>
                            <a:noFill/>
                          </a:ln>
                          <a:solidFill>
                            <a:srgbClr val="0000FF"/>
                          </a:solidFill>
                          <a:effectLst/>
                          <a:latin typeface="楷体_GB2312" pitchFamily="49" charset="-122"/>
                          <a:ea typeface="楷体_GB2312" pitchFamily="49" charset="-122"/>
                        </a:rPr>
                        <a:t>4s</a:t>
                      </a:r>
                      <a:r>
                        <a:rPr kumimoji="1" lang="en-US" altLang="zh-CN" sz="2000" b="1" i="0" u="none" strike="noStrike" cap="none" normalizeH="0" baseline="30000">
                          <a:ln>
                            <a:noFill/>
                          </a:ln>
                          <a:solidFill>
                            <a:srgbClr val="0000FF"/>
                          </a:solidFill>
                          <a:effectLst/>
                          <a:latin typeface="楷体_GB2312" pitchFamily="49" charset="-122"/>
                          <a:ea typeface="楷体_GB2312" pitchFamily="49" charset="-122"/>
                        </a:rPr>
                        <a:t>2</a:t>
                      </a:r>
                      <a:r>
                        <a:rPr kumimoji="1" lang="en-US" altLang="zh-CN" sz="2000" b="1" i="0" u="none" strike="noStrike" cap="none" normalizeH="0" baseline="0">
                          <a:ln>
                            <a:noFill/>
                          </a:ln>
                          <a:solidFill>
                            <a:srgbClr val="0000FF"/>
                          </a:solidFill>
                          <a:effectLst/>
                          <a:latin typeface="楷体_GB2312" pitchFamily="49" charset="-122"/>
                          <a:ea typeface="楷体_GB2312" pitchFamily="49" charset="-122"/>
                        </a:rPr>
                        <a:t>4p</a:t>
                      </a:r>
                      <a:r>
                        <a:rPr kumimoji="1" lang="en-US" altLang="zh-CN" sz="2000" b="1" i="0" u="none" strike="noStrike" cap="none" normalizeH="0" baseline="30000">
                          <a:ln>
                            <a:noFill/>
                          </a:ln>
                          <a:solidFill>
                            <a:srgbClr val="0000FF"/>
                          </a:solidFill>
                          <a:effectLst/>
                          <a:latin typeface="楷体_GB2312" pitchFamily="49" charset="-122"/>
                          <a:ea typeface="楷体_GB2312" pitchFamily="49" charset="-122"/>
                        </a:rPr>
                        <a:t>2</a:t>
                      </a:r>
                      <a:endParaRPr kumimoji="1" lang="zh-CN" altLang="en-US" sz="2000" b="1" i="0" u="none" strike="noStrike" cap="none" normalizeH="0" baseline="30000">
                        <a:ln>
                          <a:noFill/>
                        </a:ln>
                        <a:solidFill>
                          <a:srgbClr val="0000FF"/>
                        </a:solidFill>
                        <a:effectLst/>
                        <a:latin typeface="楷体_GB2312" pitchFamily="49" charset="-122"/>
                        <a:ea typeface="楷体_GB2312"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FF33"/>
                        </a:buClr>
                        <a:buSzPct val="70000"/>
                        <a:buFont typeface="Wingdings" pitchFamily="2" charset="2"/>
                        <a:defRPr kumimoji="1" sz="2800" b="1">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65000"/>
                        <a:buFont typeface="Wingdings" pitchFamily="2" charset="2"/>
                        <a:defRPr kumimoji="1" sz="2400" b="1">
                          <a:solidFill>
                            <a:schemeClr val="tx1"/>
                          </a:solidFill>
                          <a:latin typeface="Arial" panose="020B0604020202020204" pitchFamily="34" charset="0"/>
                          <a:ea typeface="楷体_GB2312" pitchFamily="49" charset="-122"/>
                        </a:defRPr>
                      </a:lvl2pPr>
                      <a:lvl3pPr marL="1143000" indent="-228600">
                        <a:spcBef>
                          <a:spcPct val="20000"/>
                        </a:spcBef>
                        <a:buClr>
                          <a:srgbClr val="0099CC"/>
                        </a:buClr>
                        <a:buSzPct val="65000"/>
                        <a:buFont typeface="Wingdings" pitchFamily="2" charset="2"/>
                        <a:defRPr kumimoji="1" sz="2000" b="1">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itchFamily="2" charset="2"/>
                        <a:defRPr kumimoji="1" b="1">
                          <a:solidFill>
                            <a:schemeClr val="tx1"/>
                          </a:solidFill>
                          <a:latin typeface="Arial" panose="020B0604020202020204" pitchFamily="34" charset="0"/>
                          <a:ea typeface="楷体_GB2312" pitchFamily="49" charset="-122"/>
                        </a:defRPr>
                      </a:lvl4pPr>
                      <a:lvl5pPr marL="2057400" indent="-228600">
                        <a:spcBef>
                          <a:spcPct val="20000"/>
                        </a:spcBef>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rgbClr val="CCFF33"/>
                        </a:buClr>
                        <a:buSzPct val="70000"/>
                        <a:buFont typeface="Wingdings" pitchFamily="2" charset="2"/>
                        <a:buNone/>
                        <a:tabLst/>
                      </a:pPr>
                      <a:r>
                        <a:rPr kumimoji="1" lang="en-US" altLang="zh-CN" sz="2000" b="1" i="0" u="none" strike="noStrike" cap="none" normalizeH="0" baseline="0">
                          <a:ln>
                            <a:noFill/>
                          </a:ln>
                          <a:solidFill>
                            <a:srgbClr val="0000FF"/>
                          </a:solidFill>
                          <a:effectLst/>
                          <a:latin typeface="楷体_GB2312" pitchFamily="49" charset="-122"/>
                          <a:ea typeface="楷体_GB2312" pitchFamily="49" charset="-122"/>
                        </a:rPr>
                        <a:t>5s</a:t>
                      </a:r>
                      <a:r>
                        <a:rPr kumimoji="1" lang="en-US" altLang="zh-CN" sz="2000" b="1" i="0" u="none" strike="noStrike" cap="none" normalizeH="0" baseline="30000">
                          <a:ln>
                            <a:noFill/>
                          </a:ln>
                          <a:solidFill>
                            <a:srgbClr val="0000FF"/>
                          </a:solidFill>
                          <a:effectLst/>
                          <a:latin typeface="楷体_GB2312" pitchFamily="49" charset="-122"/>
                          <a:ea typeface="楷体_GB2312" pitchFamily="49" charset="-122"/>
                        </a:rPr>
                        <a:t>2</a:t>
                      </a:r>
                      <a:r>
                        <a:rPr kumimoji="1" lang="en-US" altLang="zh-CN" sz="2000" b="1" i="0" u="none" strike="noStrike" cap="none" normalizeH="0" baseline="0">
                          <a:ln>
                            <a:noFill/>
                          </a:ln>
                          <a:solidFill>
                            <a:srgbClr val="0000FF"/>
                          </a:solidFill>
                          <a:effectLst/>
                          <a:latin typeface="楷体_GB2312" pitchFamily="49" charset="-122"/>
                          <a:ea typeface="楷体_GB2312" pitchFamily="49" charset="-122"/>
                        </a:rPr>
                        <a:t>5p</a:t>
                      </a:r>
                      <a:r>
                        <a:rPr kumimoji="1" lang="en-US" altLang="zh-CN" sz="2000" b="1" i="0" u="none" strike="noStrike" cap="none" normalizeH="0" baseline="30000">
                          <a:ln>
                            <a:noFill/>
                          </a:ln>
                          <a:solidFill>
                            <a:srgbClr val="0000FF"/>
                          </a:solidFill>
                          <a:effectLst/>
                          <a:latin typeface="楷体_GB2312" pitchFamily="49" charset="-122"/>
                          <a:ea typeface="楷体_GB2312" pitchFamily="49" charset="-122"/>
                        </a:rPr>
                        <a:t>2</a:t>
                      </a:r>
                      <a:endParaRPr kumimoji="1" lang="zh-CN" altLang="en-US" sz="2000" b="1" i="0" u="none" strike="noStrike" cap="none" normalizeH="0" baseline="30000">
                        <a:ln>
                          <a:noFill/>
                        </a:ln>
                        <a:solidFill>
                          <a:srgbClr val="0000FF"/>
                        </a:solidFill>
                        <a:effectLst/>
                        <a:latin typeface="楷体_GB2312" pitchFamily="49" charset="-122"/>
                        <a:ea typeface="楷体_GB2312"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FF33"/>
                        </a:buClr>
                        <a:buSzPct val="70000"/>
                        <a:buFont typeface="Wingdings" pitchFamily="2" charset="2"/>
                        <a:defRPr kumimoji="1" sz="2800" b="1">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65000"/>
                        <a:buFont typeface="Wingdings" pitchFamily="2" charset="2"/>
                        <a:defRPr kumimoji="1" sz="2400" b="1">
                          <a:solidFill>
                            <a:schemeClr val="tx1"/>
                          </a:solidFill>
                          <a:latin typeface="Arial" panose="020B0604020202020204" pitchFamily="34" charset="0"/>
                          <a:ea typeface="楷体_GB2312" pitchFamily="49" charset="-122"/>
                        </a:defRPr>
                      </a:lvl2pPr>
                      <a:lvl3pPr marL="1143000" indent="-228600">
                        <a:spcBef>
                          <a:spcPct val="20000"/>
                        </a:spcBef>
                        <a:buClr>
                          <a:srgbClr val="0099CC"/>
                        </a:buClr>
                        <a:buSzPct val="65000"/>
                        <a:buFont typeface="Wingdings" pitchFamily="2" charset="2"/>
                        <a:defRPr kumimoji="1" sz="2000" b="1">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itchFamily="2" charset="2"/>
                        <a:defRPr kumimoji="1" b="1">
                          <a:solidFill>
                            <a:schemeClr val="tx1"/>
                          </a:solidFill>
                          <a:latin typeface="Arial" panose="020B0604020202020204" pitchFamily="34" charset="0"/>
                          <a:ea typeface="楷体_GB2312" pitchFamily="49" charset="-122"/>
                        </a:defRPr>
                      </a:lvl4pPr>
                      <a:lvl5pPr marL="2057400" indent="-228600">
                        <a:spcBef>
                          <a:spcPct val="20000"/>
                        </a:spcBef>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rgbClr val="CCFF33"/>
                        </a:buClr>
                        <a:buSzPct val="70000"/>
                        <a:buFont typeface="Wingdings" pitchFamily="2" charset="2"/>
                        <a:buNone/>
                        <a:tabLst/>
                      </a:pPr>
                      <a:r>
                        <a:rPr kumimoji="1" lang="en-US" altLang="zh-CN" sz="2000" b="1" i="0" u="none" strike="noStrike" cap="none" normalizeH="0" baseline="0">
                          <a:ln>
                            <a:noFill/>
                          </a:ln>
                          <a:solidFill>
                            <a:srgbClr val="0000FF"/>
                          </a:solidFill>
                          <a:effectLst/>
                          <a:latin typeface="楷体_GB2312" pitchFamily="49" charset="-122"/>
                          <a:ea typeface="楷体_GB2312" pitchFamily="49" charset="-122"/>
                        </a:rPr>
                        <a:t>6s</a:t>
                      </a:r>
                      <a:r>
                        <a:rPr kumimoji="1" lang="en-US" altLang="zh-CN" sz="2000" b="1" i="0" u="none" strike="noStrike" cap="none" normalizeH="0" baseline="30000">
                          <a:ln>
                            <a:noFill/>
                          </a:ln>
                          <a:solidFill>
                            <a:srgbClr val="0000FF"/>
                          </a:solidFill>
                          <a:effectLst/>
                          <a:latin typeface="楷体_GB2312" pitchFamily="49" charset="-122"/>
                          <a:ea typeface="楷体_GB2312" pitchFamily="49" charset="-122"/>
                        </a:rPr>
                        <a:t>2</a:t>
                      </a:r>
                      <a:r>
                        <a:rPr kumimoji="1" lang="en-US" altLang="zh-CN" sz="2000" b="1" i="0" u="none" strike="noStrike" cap="none" normalizeH="0" baseline="0">
                          <a:ln>
                            <a:noFill/>
                          </a:ln>
                          <a:solidFill>
                            <a:srgbClr val="0000FF"/>
                          </a:solidFill>
                          <a:effectLst/>
                          <a:latin typeface="楷体_GB2312" pitchFamily="49" charset="-122"/>
                          <a:ea typeface="楷体_GB2312" pitchFamily="49" charset="-122"/>
                        </a:rPr>
                        <a:t>6p</a:t>
                      </a:r>
                      <a:r>
                        <a:rPr kumimoji="1" lang="en-US" altLang="zh-CN" sz="2000" b="1" i="0" u="none" strike="noStrike" cap="none" normalizeH="0" baseline="30000">
                          <a:ln>
                            <a:noFill/>
                          </a:ln>
                          <a:solidFill>
                            <a:srgbClr val="0000FF"/>
                          </a:solidFill>
                          <a:effectLst/>
                          <a:latin typeface="楷体_GB2312" pitchFamily="49" charset="-122"/>
                          <a:ea typeface="楷体_GB2312" pitchFamily="49" charset="-122"/>
                        </a:rPr>
                        <a:t>2</a:t>
                      </a:r>
                      <a:endParaRPr kumimoji="1" lang="zh-CN" altLang="en-US" sz="2000" b="1" i="0" u="none" strike="noStrike" cap="none" normalizeH="0" baseline="30000">
                        <a:ln>
                          <a:noFill/>
                        </a:ln>
                        <a:solidFill>
                          <a:srgbClr val="0000FF"/>
                        </a:solidFill>
                        <a:effectLst/>
                        <a:latin typeface="楷体_GB2312" pitchFamily="49" charset="-122"/>
                        <a:ea typeface="楷体_GB2312" pitchFamily="49" charset="-122"/>
                      </a:endParaRP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22969309"/>
                  </a:ext>
                </a:extLst>
              </a:tr>
              <a:tr h="1131888">
                <a:tc>
                  <a:txBody>
                    <a:bodyPr/>
                    <a:lstStyle>
                      <a:lvl1pPr>
                        <a:spcBef>
                          <a:spcPct val="20000"/>
                        </a:spcBef>
                        <a:buClr>
                          <a:srgbClr val="CCFF33"/>
                        </a:buClr>
                        <a:buSzPct val="70000"/>
                        <a:buFont typeface="Wingdings" pitchFamily="2" charset="2"/>
                        <a:defRPr kumimoji="1" sz="2800" b="1">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65000"/>
                        <a:buFont typeface="Wingdings" pitchFamily="2" charset="2"/>
                        <a:defRPr kumimoji="1" sz="2400" b="1">
                          <a:solidFill>
                            <a:schemeClr val="tx1"/>
                          </a:solidFill>
                          <a:latin typeface="Arial" panose="020B0604020202020204" pitchFamily="34" charset="0"/>
                          <a:ea typeface="楷体_GB2312" pitchFamily="49" charset="-122"/>
                        </a:defRPr>
                      </a:lvl2pPr>
                      <a:lvl3pPr marL="1143000" indent="-228600">
                        <a:spcBef>
                          <a:spcPct val="20000"/>
                        </a:spcBef>
                        <a:buClr>
                          <a:srgbClr val="0099CC"/>
                        </a:buClr>
                        <a:buSzPct val="65000"/>
                        <a:buFont typeface="Wingdings" pitchFamily="2" charset="2"/>
                        <a:defRPr kumimoji="1" sz="2000" b="1">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itchFamily="2" charset="2"/>
                        <a:defRPr kumimoji="1" b="1">
                          <a:solidFill>
                            <a:schemeClr val="tx1"/>
                          </a:solidFill>
                          <a:latin typeface="Arial" panose="020B0604020202020204" pitchFamily="34" charset="0"/>
                          <a:ea typeface="楷体_GB2312" pitchFamily="49" charset="-122"/>
                        </a:defRPr>
                      </a:lvl4pPr>
                      <a:lvl5pPr marL="2057400" indent="-228600">
                        <a:spcBef>
                          <a:spcPct val="20000"/>
                        </a:spcBef>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rgbClr val="CCFF33"/>
                        </a:buClr>
                        <a:buSzPct val="70000"/>
                        <a:buFont typeface="Wingdings" pitchFamily="2" charset="2"/>
                        <a:buNone/>
                        <a:tabLst/>
                      </a:pPr>
                      <a:r>
                        <a:rPr kumimoji="1" lang="zh-CN" altLang="en-US" sz="2400" b="1" i="0" u="none" strike="noStrike" cap="none" normalizeH="0" baseline="0">
                          <a:ln>
                            <a:noFill/>
                          </a:ln>
                          <a:solidFill>
                            <a:srgbClr val="0000FF"/>
                          </a:solidFill>
                          <a:effectLst/>
                          <a:latin typeface="SimHei" panose="02010609060101010101" pitchFamily="49" charset="-122"/>
                          <a:ea typeface="SimHei" panose="02010609060101010101" pitchFamily="49" charset="-122"/>
                        </a:rPr>
                        <a:t>电负性</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FF33"/>
                        </a:buClr>
                        <a:buSzPct val="70000"/>
                        <a:buFont typeface="Wingdings" pitchFamily="2" charset="2"/>
                        <a:defRPr kumimoji="1" sz="2800" b="1">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65000"/>
                        <a:buFont typeface="Wingdings" pitchFamily="2" charset="2"/>
                        <a:defRPr kumimoji="1" sz="2400" b="1">
                          <a:solidFill>
                            <a:schemeClr val="tx1"/>
                          </a:solidFill>
                          <a:latin typeface="Arial" panose="020B0604020202020204" pitchFamily="34" charset="0"/>
                          <a:ea typeface="楷体_GB2312" pitchFamily="49" charset="-122"/>
                        </a:defRPr>
                      </a:lvl2pPr>
                      <a:lvl3pPr marL="1143000" indent="-228600">
                        <a:spcBef>
                          <a:spcPct val="20000"/>
                        </a:spcBef>
                        <a:buClr>
                          <a:srgbClr val="0099CC"/>
                        </a:buClr>
                        <a:buSzPct val="65000"/>
                        <a:buFont typeface="Wingdings" pitchFamily="2" charset="2"/>
                        <a:defRPr kumimoji="1" sz="2000" b="1">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itchFamily="2" charset="2"/>
                        <a:defRPr kumimoji="1" b="1">
                          <a:solidFill>
                            <a:schemeClr val="tx1"/>
                          </a:solidFill>
                          <a:latin typeface="Arial" panose="020B0604020202020204" pitchFamily="34" charset="0"/>
                          <a:ea typeface="楷体_GB2312" pitchFamily="49" charset="-122"/>
                        </a:defRPr>
                      </a:lvl4pPr>
                      <a:lvl5pPr marL="2057400" indent="-228600">
                        <a:spcBef>
                          <a:spcPct val="20000"/>
                        </a:spcBef>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rgbClr val="CCFF33"/>
                        </a:buClr>
                        <a:buSzPct val="70000"/>
                        <a:buFont typeface="Wingdings" pitchFamily="2" charset="2"/>
                        <a:buNone/>
                        <a:tabLst/>
                      </a:pPr>
                      <a:r>
                        <a:rPr kumimoji="1" lang="zh-CN" altLang="en-US" sz="2000" b="1" i="0" u="none" strike="noStrike" cap="none" normalizeH="0" baseline="0">
                          <a:ln>
                            <a:noFill/>
                          </a:ln>
                          <a:solidFill>
                            <a:srgbClr val="0000FF"/>
                          </a:solidFill>
                          <a:effectLst/>
                          <a:latin typeface="楷体_GB2312" pitchFamily="49" charset="-122"/>
                          <a:ea typeface="楷体_GB2312" pitchFamily="49" charset="-122"/>
                        </a:rPr>
                        <a:t>2.25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FF33"/>
                        </a:buClr>
                        <a:buSzPct val="70000"/>
                        <a:buFont typeface="Wingdings" pitchFamily="2" charset="2"/>
                        <a:defRPr kumimoji="1" sz="2800" b="1">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65000"/>
                        <a:buFont typeface="Wingdings" pitchFamily="2" charset="2"/>
                        <a:defRPr kumimoji="1" sz="2400" b="1">
                          <a:solidFill>
                            <a:schemeClr val="tx1"/>
                          </a:solidFill>
                          <a:latin typeface="Arial" panose="020B0604020202020204" pitchFamily="34" charset="0"/>
                          <a:ea typeface="楷体_GB2312" pitchFamily="49" charset="-122"/>
                        </a:defRPr>
                      </a:lvl2pPr>
                      <a:lvl3pPr marL="1143000" indent="-228600">
                        <a:spcBef>
                          <a:spcPct val="20000"/>
                        </a:spcBef>
                        <a:buClr>
                          <a:srgbClr val="0099CC"/>
                        </a:buClr>
                        <a:buSzPct val="65000"/>
                        <a:buFont typeface="Wingdings" pitchFamily="2" charset="2"/>
                        <a:defRPr kumimoji="1" sz="2000" b="1">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itchFamily="2" charset="2"/>
                        <a:defRPr kumimoji="1" b="1">
                          <a:solidFill>
                            <a:schemeClr val="tx1"/>
                          </a:solidFill>
                          <a:latin typeface="Arial" panose="020B0604020202020204" pitchFamily="34" charset="0"/>
                          <a:ea typeface="楷体_GB2312" pitchFamily="49" charset="-122"/>
                        </a:defRPr>
                      </a:lvl4pPr>
                      <a:lvl5pPr marL="2057400" indent="-228600">
                        <a:spcBef>
                          <a:spcPct val="20000"/>
                        </a:spcBef>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rgbClr val="CCFF33"/>
                        </a:buClr>
                        <a:buSzPct val="70000"/>
                        <a:buFont typeface="Wingdings" pitchFamily="2" charset="2"/>
                        <a:buNone/>
                        <a:tabLst/>
                      </a:pPr>
                      <a:r>
                        <a:rPr kumimoji="1" lang="zh-CN" altLang="en-US" sz="2000" b="1" i="0" u="none" strike="noStrike" cap="none" normalizeH="0" baseline="0">
                          <a:ln>
                            <a:noFill/>
                          </a:ln>
                          <a:solidFill>
                            <a:srgbClr val="0000FF"/>
                          </a:solidFill>
                          <a:effectLst/>
                          <a:latin typeface="楷体_GB2312" pitchFamily="49" charset="-122"/>
                          <a:ea typeface="楷体_GB2312" pitchFamily="49" charset="-122"/>
                        </a:rPr>
                        <a:t>1.90</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FF33"/>
                        </a:buClr>
                        <a:buSzPct val="70000"/>
                        <a:buFont typeface="Wingdings" pitchFamily="2" charset="2"/>
                        <a:defRPr kumimoji="1" sz="2800" b="1">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65000"/>
                        <a:buFont typeface="Wingdings" pitchFamily="2" charset="2"/>
                        <a:defRPr kumimoji="1" sz="2400" b="1">
                          <a:solidFill>
                            <a:schemeClr val="tx1"/>
                          </a:solidFill>
                          <a:latin typeface="Arial" panose="020B0604020202020204" pitchFamily="34" charset="0"/>
                          <a:ea typeface="楷体_GB2312" pitchFamily="49" charset="-122"/>
                        </a:defRPr>
                      </a:lvl2pPr>
                      <a:lvl3pPr marL="1143000" indent="-228600">
                        <a:spcBef>
                          <a:spcPct val="20000"/>
                        </a:spcBef>
                        <a:buClr>
                          <a:srgbClr val="0099CC"/>
                        </a:buClr>
                        <a:buSzPct val="65000"/>
                        <a:buFont typeface="Wingdings" pitchFamily="2" charset="2"/>
                        <a:defRPr kumimoji="1" sz="2000" b="1">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itchFamily="2" charset="2"/>
                        <a:defRPr kumimoji="1" b="1">
                          <a:solidFill>
                            <a:schemeClr val="tx1"/>
                          </a:solidFill>
                          <a:latin typeface="Arial" panose="020B0604020202020204" pitchFamily="34" charset="0"/>
                          <a:ea typeface="楷体_GB2312" pitchFamily="49" charset="-122"/>
                        </a:defRPr>
                      </a:lvl4pPr>
                      <a:lvl5pPr marL="2057400" indent="-228600">
                        <a:spcBef>
                          <a:spcPct val="20000"/>
                        </a:spcBef>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rgbClr val="CCFF33"/>
                        </a:buClr>
                        <a:buSzPct val="70000"/>
                        <a:buFont typeface="Wingdings" pitchFamily="2" charset="2"/>
                        <a:buNone/>
                        <a:tabLst/>
                      </a:pPr>
                      <a:r>
                        <a:rPr kumimoji="1" lang="zh-CN" altLang="en-US" sz="2000" b="1" i="0" u="none" strike="noStrike" cap="none" normalizeH="0" baseline="0">
                          <a:ln>
                            <a:noFill/>
                          </a:ln>
                          <a:solidFill>
                            <a:srgbClr val="0000FF"/>
                          </a:solidFill>
                          <a:effectLst/>
                          <a:latin typeface="楷体_GB2312" pitchFamily="49" charset="-122"/>
                          <a:ea typeface="楷体_GB2312" pitchFamily="49" charset="-122"/>
                        </a:rPr>
                        <a:t>2.01</a:t>
                      </a:r>
                    </a:p>
                    <a:p>
                      <a:pPr marL="0" marR="0" lvl="0" indent="0" algn="ctr" defTabSz="914400" rtl="0" eaLnBrk="1" fontAlgn="base" latinLnBrk="0" hangingPunct="1">
                        <a:lnSpc>
                          <a:spcPct val="100000"/>
                        </a:lnSpc>
                        <a:spcBef>
                          <a:spcPct val="20000"/>
                        </a:spcBef>
                        <a:spcAft>
                          <a:spcPct val="0"/>
                        </a:spcAft>
                        <a:buClr>
                          <a:srgbClr val="CCFF33"/>
                        </a:buClr>
                        <a:buSzPct val="70000"/>
                        <a:buFont typeface="Wingdings" pitchFamily="2" charset="2"/>
                        <a:buNone/>
                        <a:tabLst/>
                      </a:pPr>
                      <a:r>
                        <a:rPr kumimoji="1" lang="zh-CN" altLang="en-US" sz="2000" b="1" i="0" u="none" strike="noStrike" cap="none" normalizeH="0" baseline="0">
                          <a:ln>
                            <a:noFill/>
                          </a:ln>
                          <a:solidFill>
                            <a:srgbClr val="0000FF"/>
                          </a:solidFill>
                          <a:effectLst/>
                          <a:latin typeface="楷体_GB2312" pitchFamily="49" charset="-122"/>
                          <a:ea typeface="楷体_GB2312" pitchFamily="49" charset="-122"/>
                        </a:rPr>
                        <a:t>(Ⅳ)</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FF33"/>
                        </a:buClr>
                        <a:buSzPct val="70000"/>
                        <a:buFont typeface="Wingdings" pitchFamily="2" charset="2"/>
                        <a:defRPr kumimoji="1" sz="2800" b="1">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65000"/>
                        <a:buFont typeface="Wingdings" pitchFamily="2" charset="2"/>
                        <a:defRPr kumimoji="1" sz="2400" b="1">
                          <a:solidFill>
                            <a:schemeClr val="tx1"/>
                          </a:solidFill>
                          <a:latin typeface="Arial" panose="020B0604020202020204" pitchFamily="34" charset="0"/>
                          <a:ea typeface="楷体_GB2312" pitchFamily="49" charset="-122"/>
                        </a:defRPr>
                      </a:lvl2pPr>
                      <a:lvl3pPr marL="1143000" indent="-228600">
                        <a:spcBef>
                          <a:spcPct val="20000"/>
                        </a:spcBef>
                        <a:buClr>
                          <a:srgbClr val="0099CC"/>
                        </a:buClr>
                        <a:buSzPct val="65000"/>
                        <a:buFont typeface="Wingdings" pitchFamily="2" charset="2"/>
                        <a:defRPr kumimoji="1" sz="2000" b="1">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itchFamily="2" charset="2"/>
                        <a:defRPr kumimoji="1" b="1">
                          <a:solidFill>
                            <a:schemeClr val="tx1"/>
                          </a:solidFill>
                          <a:latin typeface="Arial" panose="020B0604020202020204" pitchFamily="34" charset="0"/>
                          <a:ea typeface="楷体_GB2312" pitchFamily="49" charset="-122"/>
                        </a:defRPr>
                      </a:lvl4pPr>
                      <a:lvl5pPr marL="2057400" indent="-228600">
                        <a:spcBef>
                          <a:spcPct val="20000"/>
                        </a:spcBef>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rgbClr val="CCFF33"/>
                        </a:buClr>
                        <a:buSzPct val="70000"/>
                        <a:buFont typeface="Wingdings" pitchFamily="2" charset="2"/>
                        <a:buNone/>
                        <a:tabLst/>
                      </a:pPr>
                      <a:r>
                        <a:rPr kumimoji="1" lang="zh-CN" altLang="en-US" sz="2000" b="1" i="0" u="none" strike="noStrike" cap="none" normalizeH="0" baseline="0">
                          <a:ln>
                            <a:noFill/>
                          </a:ln>
                          <a:solidFill>
                            <a:srgbClr val="0000FF"/>
                          </a:solidFill>
                          <a:effectLst/>
                          <a:latin typeface="楷体_GB2312" pitchFamily="49" charset="-122"/>
                          <a:ea typeface="楷体_GB2312" pitchFamily="49" charset="-122"/>
                        </a:rPr>
                        <a:t>1.96(Ⅳ)</a:t>
                      </a:r>
                    </a:p>
                    <a:p>
                      <a:pPr marL="0" marR="0" lvl="0" indent="0" algn="ctr" defTabSz="914400" rtl="0" eaLnBrk="1" fontAlgn="base" latinLnBrk="0" hangingPunct="1">
                        <a:lnSpc>
                          <a:spcPct val="100000"/>
                        </a:lnSpc>
                        <a:spcBef>
                          <a:spcPct val="20000"/>
                        </a:spcBef>
                        <a:spcAft>
                          <a:spcPct val="0"/>
                        </a:spcAft>
                        <a:buClr>
                          <a:srgbClr val="CCFF33"/>
                        </a:buClr>
                        <a:buSzPct val="70000"/>
                        <a:buFont typeface="Wingdings" pitchFamily="2" charset="2"/>
                        <a:buNone/>
                        <a:tabLst/>
                      </a:pPr>
                      <a:r>
                        <a:rPr kumimoji="1" lang="zh-CN" altLang="en-US" sz="2000" b="1" i="0" u="none" strike="noStrike" cap="none" normalizeH="0" baseline="0">
                          <a:ln>
                            <a:noFill/>
                          </a:ln>
                          <a:solidFill>
                            <a:srgbClr val="0000FF"/>
                          </a:solidFill>
                          <a:effectLst/>
                          <a:latin typeface="楷体_GB2312" pitchFamily="49" charset="-122"/>
                          <a:ea typeface="楷体_GB2312" pitchFamily="49" charset="-122"/>
                        </a:rPr>
                        <a:t>1.80(Ⅱ)</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FF33"/>
                        </a:buClr>
                        <a:buSzPct val="70000"/>
                        <a:buFont typeface="Wingdings" pitchFamily="2" charset="2"/>
                        <a:defRPr kumimoji="1" sz="2800" b="1">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65000"/>
                        <a:buFont typeface="Wingdings" pitchFamily="2" charset="2"/>
                        <a:defRPr kumimoji="1" sz="2400" b="1">
                          <a:solidFill>
                            <a:schemeClr val="tx1"/>
                          </a:solidFill>
                          <a:latin typeface="Arial" panose="020B0604020202020204" pitchFamily="34" charset="0"/>
                          <a:ea typeface="楷体_GB2312" pitchFamily="49" charset="-122"/>
                        </a:defRPr>
                      </a:lvl2pPr>
                      <a:lvl3pPr marL="1143000" indent="-228600">
                        <a:spcBef>
                          <a:spcPct val="20000"/>
                        </a:spcBef>
                        <a:buClr>
                          <a:srgbClr val="0099CC"/>
                        </a:buClr>
                        <a:buSzPct val="65000"/>
                        <a:buFont typeface="Wingdings" pitchFamily="2" charset="2"/>
                        <a:defRPr kumimoji="1" sz="2000" b="1">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itchFamily="2" charset="2"/>
                        <a:defRPr kumimoji="1" b="1">
                          <a:solidFill>
                            <a:schemeClr val="tx1"/>
                          </a:solidFill>
                          <a:latin typeface="Arial" panose="020B0604020202020204" pitchFamily="34" charset="0"/>
                          <a:ea typeface="楷体_GB2312" pitchFamily="49" charset="-122"/>
                        </a:defRPr>
                      </a:lvl4pPr>
                      <a:lvl5pPr marL="2057400" indent="-228600">
                        <a:spcBef>
                          <a:spcPct val="20000"/>
                        </a:spcBef>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rgbClr val="CCFF33"/>
                        </a:buClr>
                        <a:buSzPct val="70000"/>
                        <a:buFont typeface="Wingdings" pitchFamily="2" charset="2"/>
                        <a:buNone/>
                        <a:tabLst/>
                      </a:pPr>
                      <a:r>
                        <a:rPr kumimoji="1" lang="zh-CN" altLang="en-US" sz="2000" b="1" i="0" u="none" strike="noStrike" cap="none" normalizeH="0" baseline="0">
                          <a:ln>
                            <a:noFill/>
                          </a:ln>
                          <a:solidFill>
                            <a:srgbClr val="0000FF"/>
                          </a:solidFill>
                          <a:effectLst/>
                          <a:latin typeface="楷体_GB2312" pitchFamily="49" charset="-122"/>
                          <a:ea typeface="楷体_GB2312" pitchFamily="49" charset="-122"/>
                        </a:rPr>
                        <a:t>2.33 (Ⅳ)</a:t>
                      </a:r>
                    </a:p>
                    <a:p>
                      <a:pPr marL="0" marR="0" lvl="0" indent="0" algn="ctr" defTabSz="914400" rtl="0" eaLnBrk="1" fontAlgn="base" latinLnBrk="0" hangingPunct="1">
                        <a:lnSpc>
                          <a:spcPct val="100000"/>
                        </a:lnSpc>
                        <a:spcBef>
                          <a:spcPct val="20000"/>
                        </a:spcBef>
                        <a:spcAft>
                          <a:spcPct val="0"/>
                        </a:spcAft>
                        <a:buClr>
                          <a:srgbClr val="CCFF33"/>
                        </a:buClr>
                        <a:buSzPct val="70000"/>
                        <a:buFont typeface="Wingdings" pitchFamily="2" charset="2"/>
                        <a:buNone/>
                        <a:tabLst/>
                      </a:pPr>
                      <a:r>
                        <a:rPr kumimoji="1" lang="zh-CN" altLang="en-US" sz="2000" b="1" i="0" u="none" strike="noStrike" cap="none" normalizeH="0" baseline="0">
                          <a:ln>
                            <a:noFill/>
                          </a:ln>
                          <a:solidFill>
                            <a:srgbClr val="0000FF"/>
                          </a:solidFill>
                          <a:effectLst/>
                          <a:latin typeface="楷体_GB2312" pitchFamily="49" charset="-122"/>
                          <a:ea typeface="楷体_GB2312" pitchFamily="49" charset="-122"/>
                        </a:rPr>
                        <a:t>1.87 (Ⅱ)</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65293664"/>
                  </a:ext>
                </a:extLst>
              </a:tr>
              <a:tr h="1087438">
                <a:tc>
                  <a:txBody>
                    <a:bodyPr/>
                    <a:lstStyle>
                      <a:lvl1pPr>
                        <a:spcBef>
                          <a:spcPct val="20000"/>
                        </a:spcBef>
                        <a:buClr>
                          <a:srgbClr val="CCFF33"/>
                        </a:buClr>
                        <a:buSzPct val="70000"/>
                        <a:buFont typeface="Wingdings" pitchFamily="2" charset="2"/>
                        <a:defRPr kumimoji="1" sz="2800" b="1">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65000"/>
                        <a:buFont typeface="Wingdings" pitchFamily="2" charset="2"/>
                        <a:defRPr kumimoji="1" sz="2400" b="1">
                          <a:solidFill>
                            <a:schemeClr val="tx1"/>
                          </a:solidFill>
                          <a:latin typeface="Arial" panose="020B0604020202020204" pitchFamily="34" charset="0"/>
                          <a:ea typeface="楷体_GB2312" pitchFamily="49" charset="-122"/>
                        </a:defRPr>
                      </a:lvl2pPr>
                      <a:lvl3pPr marL="1143000" indent="-228600">
                        <a:spcBef>
                          <a:spcPct val="20000"/>
                        </a:spcBef>
                        <a:buClr>
                          <a:srgbClr val="0099CC"/>
                        </a:buClr>
                        <a:buSzPct val="65000"/>
                        <a:buFont typeface="Wingdings" pitchFamily="2" charset="2"/>
                        <a:defRPr kumimoji="1" sz="2000" b="1">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itchFamily="2" charset="2"/>
                        <a:defRPr kumimoji="1" b="1">
                          <a:solidFill>
                            <a:schemeClr val="tx1"/>
                          </a:solidFill>
                          <a:latin typeface="Arial" panose="020B0604020202020204" pitchFamily="34" charset="0"/>
                          <a:ea typeface="楷体_GB2312" pitchFamily="49" charset="-122"/>
                        </a:defRPr>
                      </a:lvl4pPr>
                      <a:lvl5pPr marL="2057400" indent="-228600">
                        <a:spcBef>
                          <a:spcPct val="20000"/>
                        </a:spcBef>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rgbClr val="CCFF33"/>
                        </a:buClr>
                        <a:buSzPct val="70000"/>
                        <a:buFont typeface="Wingdings" pitchFamily="2" charset="2"/>
                        <a:buNone/>
                        <a:tabLst/>
                      </a:pPr>
                      <a:r>
                        <a:rPr kumimoji="1" lang="zh-CN" altLang="en-US" sz="2400" b="1" i="0" u="none" strike="noStrike" cap="none" normalizeH="0" baseline="0">
                          <a:ln>
                            <a:noFill/>
                          </a:ln>
                          <a:solidFill>
                            <a:srgbClr val="0000FF"/>
                          </a:solidFill>
                          <a:effectLst/>
                          <a:latin typeface="SimHei" panose="02010609060101010101" pitchFamily="49" charset="-122"/>
                          <a:ea typeface="SimHei" panose="02010609060101010101" pitchFamily="49" charset="-122"/>
                        </a:rPr>
                        <a:t>主氧化数</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FF33"/>
                        </a:buClr>
                        <a:buSzPct val="70000"/>
                        <a:buFont typeface="Wingdings" pitchFamily="2" charset="2"/>
                        <a:defRPr kumimoji="1" sz="2800" b="1">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65000"/>
                        <a:buFont typeface="Wingdings" pitchFamily="2" charset="2"/>
                        <a:defRPr kumimoji="1" sz="2400" b="1">
                          <a:solidFill>
                            <a:schemeClr val="tx1"/>
                          </a:solidFill>
                          <a:latin typeface="Arial" panose="020B0604020202020204" pitchFamily="34" charset="0"/>
                          <a:ea typeface="楷体_GB2312" pitchFamily="49" charset="-122"/>
                        </a:defRPr>
                      </a:lvl2pPr>
                      <a:lvl3pPr marL="1143000" indent="-228600">
                        <a:spcBef>
                          <a:spcPct val="20000"/>
                        </a:spcBef>
                        <a:buClr>
                          <a:srgbClr val="0099CC"/>
                        </a:buClr>
                        <a:buSzPct val="65000"/>
                        <a:buFont typeface="Wingdings" pitchFamily="2" charset="2"/>
                        <a:defRPr kumimoji="1" sz="2000" b="1">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itchFamily="2" charset="2"/>
                        <a:defRPr kumimoji="1" b="1">
                          <a:solidFill>
                            <a:schemeClr val="tx1"/>
                          </a:solidFill>
                          <a:latin typeface="Arial" panose="020B0604020202020204" pitchFamily="34" charset="0"/>
                          <a:ea typeface="楷体_GB2312" pitchFamily="49" charset="-122"/>
                        </a:defRPr>
                      </a:lvl4pPr>
                      <a:lvl5pPr marL="2057400" indent="-228600">
                        <a:spcBef>
                          <a:spcPct val="20000"/>
                        </a:spcBef>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rgbClr val="CCFF33"/>
                        </a:buClr>
                        <a:buSzPct val="70000"/>
                        <a:buFont typeface="Wingdings" pitchFamily="2" charset="2"/>
                        <a:buNone/>
                        <a:tabLst/>
                      </a:pPr>
                      <a:r>
                        <a:rPr kumimoji="1" lang="zh-CN" altLang="en-US" sz="2000" b="1" i="0" u="none" strike="noStrike" cap="none" normalizeH="0" baseline="0">
                          <a:ln>
                            <a:noFill/>
                          </a:ln>
                          <a:solidFill>
                            <a:srgbClr val="0000FF"/>
                          </a:solidFill>
                          <a:effectLst/>
                          <a:latin typeface="楷体_GB2312" pitchFamily="49" charset="-122"/>
                          <a:ea typeface="楷体_GB2312" pitchFamily="49" charset="-122"/>
                        </a:rPr>
                        <a:t>+4(+2)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FF33"/>
                        </a:buClr>
                        <a:buSzPct val="70000"/>
                        <a:buFont typeface="Wingdings" pitchFamily="2" charset="2"/>
                        <a:defRPr kumimoji="1" sz="2800" b="1">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65000"/>
                        <a:buFont typeface="Wingdings" pitchFamily="2" charset="2"/>
                        <a:defRPr kumimoji="1" sz="2400" b="1">
                          <a:solidFill>
                            <a:schemeClr val="tx1"/>
                          </a:solidFill>
                          <a:latin typeface="Arial" panose="020B0604020202020204" pitchFamily="34" charset="0"/>
                          <a:ea typeface="楷体_GB2312" pitchFamily="49" charset="-122"/>
                        </a:defRPr>
                      </a:lvl2pPr>
                      <a:lvl3pPr marL="1143000" indent="-228600">
                        <a:spcBef>
                          <a:spcPct val="20000"/>
                        </a:spcBef>
                        <a:buClr>
                          <a:srgbClr val="0099CC"/>
                        </a:buClr>
                        <a:buSzPct val="65000"/>
                        <a:buFont typeface="Wingdings" pitchFamily="2" charset="2"/>
                        <a:defRPr kumimoji="1" sz="2000" b="1">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itchFamily="2" charset="2"/>
                        <a:defRPr kumimoji="1" b="1">
                          <a:solidFill>
                            <a:schemeClr val="tx1"/>
                          </a:solidFill>
                          <a:latin typeface="Arial" panose="020B0604020202020204" pitchFamily="34" charset="0"/>
                          <a:ea typeface="楷体_GB2312" pitchFamily="49" charset="-122"/>
                        </a:defRPr>
                      </a:lvl4pPr>
                      <a:lvl5pPr marL="2057400" indent="-228600">
                        <a:spcBef>
                          <a:spcPct val="20000"/>
                        </a:spcBef>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rgbClr val="CCFF33"/>
                        </a:buClr>
                        <a:buSzPct val="70000"/>
                        <a:buFont typeface="Wingdings" pitchFamily="2" charset="2"/>
                        <a:buNone/>
                        <a:tabLst/>
                      </a:pPr>
                      <a:r>
                        <a:rPr kumimoji="1" lang="zh-CN" altLang="en-US" sz="2000" b="1" i="0" u="none" strike="noStrike" cap="none" normalizeH="0" baseline="0">
                          <a:ln>
                            <a:noFill/>
                          </a:ln>
                          <a:solidFill>
                            <a:srgbClr val="0000FF"/>
                          </a:solidFill>
                          <a:effectLst/>
                          <a:latin typeface="楷体_GB2312" pitchFamily="49" charset="-122"/>
                          <a:ea typeface="楷体_GB2312" pitchFamily="49" charset="-122"/>
                        </a:rPr>
                        <a:t>+4(+2)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FF33"/>
                        </a:buClr>
                        <a:buSzPct val="70000"/>
                        <a:buFont typeface="Wingdings" pitchFamily="2" charset="2"/>
                        <a:defRPr kumimoji="1" sz="2800" b="1">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65000"/>
                        <a:buFont typeface="Wingdings" pitchFamily="2" charset="2"/>
                        <a:defRPr kumimoji="1" sz="2400" b="1">
                          <a:solidFill>
                            <a:schemeClr val="tx1"/>
                          </a:solidFill>
                          <a:latin typeface="Arial" panose="020B0604020202020204" pitchFamily="34" charset="0"/>
                          <a:ea typeface="楷体_GB2312" pitchFamily="49" charset="-122"/>
                        </a:defRPr>
                      </a:lvl2pPr>
                      <a:lvl3pPr marL="1143000" indent="-228600">
                        <a:spcBef>
                          <a:spcPct val="20000"/>
                        </a:spcBef>
                        <a:buClr>
                          <a:srgbClr val="0099CC"/>
                        </a:buClr>
                        <a:buSzPct val="65000"/>
                        <a:buFont typeface="Wingdings" pitchFamily="2" charset="2"/>
                        <a:defRPr kumimoji="1" sz="2000" b="1">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itchFamily="2" charset="2"/>
                        <a:defRPr kumimoji="1" b="1">
                          <a:solidFill>
                            <a:schemeClr val="tx1"/>
                          </a:solidFill>
                          <a:latin typeface="Arial" panose="020B0604020202020204" pitchFamily="34" charset="0"/>
                          <a:ea typeface="楷体_GB2312" pitchFamily="49" charset="-122"/>
                        </a:defRPr>
                      </a:lvl4pPr>
                      <a:lvl5pPr marL="2057400" indent="-228600">
                        <a:spcBef>
                          <a:spcPct val="20000"/>
                        </a:spcBef>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rgbClr val="CCFF33"/>
                        </a:buClr>
                        <a:buSzPct val="70000"/>
                        <a:buFont typeface="Wingdings" pitchFamily="2" charset="2"/>
                        <a:buNone/>
                        <a:tabLst/>
                      </a:pPr>
                      <a:r>
                        <a:rPr kumimoji="1" lang="zh-CN" altLang="en-US" sz="2000" b="1" i="0" u="none" strike="noStrike" cap="none" normalizeH="0" baseline="0">
                          <a:ln>
                            <a:noFill/>
                          </a:ln>
                          <a:solidFill>
                            <a:srgbClr val="0000FF"/>
                          </a:solidFill>
                          <a:effectLst/>
                          <a:latin typeface="楷体_GB2312" pitchFamily="49" charset="-122"/>
                          <a:ea typeface="楷体_GB2312" pitchFamily="49" charset="-122"/>
                        </a:rPr>
                        <a:t>+4,+2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FF33"/>
                        </a:buClr>
                        <a:buSzPct val="70000"/>
                        <a:buFont typeface="Wingdings" pitchFamily="2" charset="2"/>
                        <a:defRPr kumimoji="1" sz="2800" b="1">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65000"/>
                        <a:buFont typeface="Wingdings" pitchFamily="2" charset="2"/>
                        <a:defRPr kumimoji="1" sz="2400" b="1">
                          <a:solidFill>
                            <a:schemeClr val="tx1"/>
                          </a:solidFill>
                          <a:latin typeface="Arial" panose="020B0604020202020204" pitchFamily="34" charset="0"/>
                          <a:ea typeface="楷体_GB2312" pitchFamily="49" charset="-122"/>
                        </a:defRPr>
                      </a:lvl2pPr>
                      <a:lvl3pPr marL="1143000" indent="-228600">
                        <a:spcBef>
                          <a:spcPct val="20000"/>
                        </a:spcBef>
                        <a:buClr>
                          <a:srgbClr val="0099CC"/>
                        </a:buClr>
                        <a:buSzPct val="65000"/>
                        <a:buFont typeface="Wingdings" pitchFamily="2" charset="2"/>
                        <a:defRPr kumimoji="1" sz="2000" b="1">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itchFamily="2" charset="2"/>
                        <a:defRPr kumimoji="1" b="1">
                          <a:solidFill>
                            <a:schemeClr val="tx1"/>
                          </a:solidFill>
                          <a:latin typeface="Arial" panose="020B0604020202020204" pitchFamily="34" charset="0"/>
                          <a:ea typeface="楷体_GB2312" pitchFamily="49" charset="-122"/>
                        </a:defRPr>
                      </a:lvl4pPr>
                      <a:lvl5pPr marL="2057400" indent="-228600">
                        <a:spcBef>
                          <a:spcPct val="20000"/>
                        </a:spcBef>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rgbClr val="CCFF33"/>
                        </a:buClr>
                        <a:buSzPct val="70000"/>
                        <a:buFont typeface="Wingdings" pitchFamily="2" charset="2"/>
                        <a:buNone/>
                        <a:tabLst/>
                      </a:pPr>
                      <a:r>
                        <a:rPr kumimoji="1" lang="zh-CN" altLang="en-US" sz="2000" b="1" i="0" u="none" strike="noStrike" cap="none" normalizeH="0" baseline="0">
                          <a:ln>
                            <a:noFill/>
                          </a:ln>
                          <a:solidFill>
                            <a:srgbClr val="0000FF"/>
                          </a:solidFill>
                          <a:effectLst/>
                          <a:latin typeface="楷体_GB2312" pitchFamily="49" charset="-122"/>
                          <a:ea typeface="楷体_GB2312" pitchFamily="49" charset="-122"/>
                        </a:rPr>
                        <a:t>+4,+2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rgbClr val="CCFF33"/>
                        </a:buClr>
                        <a:buSzPct val="70000"/>
                        <a:buFont typeface="Wingdings" pitchFamily="2" charset="2"/>
                        <a:defRPr kumimoji="1" sz="2800" b="1">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65000"/>
                        <a:buFont typeface="Wingdings" pitchFamily="2" charset="2"/>
                        <a:defRPr kumimoji="1" sz="2400" b="1">
                          <a:solidFill>
                            <a:schemeClr val="tx1"/>
                          </a:solidFill>
                          <a:latin typeface="Arial" panose="020B0604020202020204" pitchFamily="34" charset="0"/>
                          <a:ea typeface="楷体_GB2312" pitchFamily="49" charset="-122"/>
                        </a:defRPr>
                      </a:lvl2pPr>
                      <a:lvl3pPr marL="1143000" indent="-228600">
                        <a:spcBef>
                          <a:spcPct val="20000"/>
                        </a:spcBef>
                        <a:buClr>
                          <a:srgbClr val="0099CC"/>
                        </a:buClr>
                        <a:buSzPct val="65000"/>
                        <a:buFont typeface="Wingdings" pitchFamily="2" charset="2"/>
                        <a:defRPr kumimoji="1" sz="2000" b="1">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itchFamily="2" charset="2"/>
                        <a:defRPr kumimoji="1" b="1">
                          <a:solidFill>
                            <a:schemeClr val="tx1"/>
                          </a:solidFill>
                          <a:latin typeface="Arial" panose="020B0604020202020204" pitchFamily="34" charset="0"/>
                          <a:ea typeface="楷体_GB2312" pitchFamily="49" charset="-122"/>
                        </a:defRPr>
                      </a:lvl4pPr>
                      <a:lvl5pPr marL="2057400" indent="-228600">
                        <a:spcBef>
                          <a:spcPct val="20000"/>
                        </a:spcBef>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rgbClr val="CCFF33"/>
                        </a:buClr>
                        <a:buSzPct val="70000"/>
                        <a:buFont typeface="Wingdings" pitchFamily="2" charset="2"/>
                        <a:buNone/>
                        <a:tabLst/>
                      </a:pPr>
                      <a:r>
                        <a:rPr kumimoji="1" lang="zh-CN" altLang="en-US" sz="2000" b="1" i="0" u="none" strike="noStrike" cap="none" normalizeH="0" baseline="0">
                          <a:ln>
                            <a:noFill/>
                          </a:ln>
                          <a:solidFill>
                            <a:srgbClr val="0000FF"/>
                          </a:solidFill>
                          <a:effectLst/>
                          <a:latin typeface="楷体_GB2312" pitchFamily="49" charset="-122"/>
                          <a:ea typeface="楷体_GB2312" pitchFamily="49" charset="-122"/>
                        </a:rPr>
                        <a:t>(+4)+2</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43591552"/>
                  </a:ext>
                </a:extLst>
              </a:tr>
              <a:tr h="469900">
                <a:tc>
                  <a:txBody>
                    <a:bodyPr/>
                    <a:lstStyle>
                      <a:lvl1pPr>
                        <a:spcBef>
                          <a:spcPct val="20000"/>
                        </a:spcBef>
                        <a:buClr>
                          <a:srgbClr val="CCFF33"/>
                        </a:buClr>
                        <a:buSzPct val="70000"/>
                        <a:buFont typeface="Wingdings" pitchFamily="2" charset="2"/>
                        <a:defRPr kumimoji="1" sz="2800" b="1">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65000"/>
                        <a:buFont typeface="Wingdings" pitchFamily="2" charset="2"/>
                        <a:defRPr kumimoji="1" sz="2400" b="1">
                          <a:solidFill>
                            <a:schemeClr val="tx1"/>
                          </a:solidFill>
                          <a:latin typeface="Arial" panose="020B0604020202020204" pitchFamily="34" charset="0"/>
                          <a:ea typeface="楷体_GB2312" pitchFamily="49" charset="-122"/>
                        </a:defRPr>
                      </a:lvl2pPr>
                      <a:lvl3pPr marL="1143000" indent="-228600">
                        <a:spcBef>
                          <a:spcPct val="20000"/>
                        </a:spcBef>
                        <a:buClr>
                          <a:srgbClr val="0099CC"/>
                        </a:buClr>
                        <a:buSzPct val="65000"/>
                        <a:buFont typeface="Wingdings" pitchFamily="2" charset="2"/>
                        <a:defRPr kumimoji="1" sz="2000" b="1">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itchFamily="2" charset="2"/>
                        <a:defRPr kumimoji="1" b="1">
                          <a:solidFill>
                            <a:schemeClr val="tx1"/>
                          </a:solidFill>
                          <a:latin typeface="Arial" panose="020B0604020202020204" pitchFamily="34" charset="0"/>
                          <a:ea typeface="楷体_GB2312" pitchFamily="49" charset="-122"/>
                        </a:defRPr>
                      </a:lvl4pPr>
                      <a:lvl5pPr marL="2057400" indent="-228600">
                        <a:spcBef>
                          <a:spcPct val="20000"/>
                        </a:spcBef>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rgbClr val="CCFF33"/>
                        </a:buClr>
                        <a:buSzPct val="70000"/>
                        <a:buFont typeface="Wingdings" pitchFamily="2" charset="2"/>
                        <a:buNone/>
                        <a:tabLst/>
                      </a:pPr>
                      <a:r>
                        <a:rPr kumimoji="1" lang="zh-CN" altLang="en-US" sz="2400" b="1" i="0" u="none" strike="noStrike" cap="none" normalizeH="0" baseline="0" dirty="0">
                          <a:ln>
                            <a:noFill/>
                          </a:ln>
                          <a:solidFill>
                            <a:srgbClr val="0000FF"/>
                          </a:solidFill>
                          <a:effectLst/>
                          <a:latin typeface="SimHei" panose="02010609060101010101" pitchFamily="49" charset="-122"/>
                          <a:ea typeface="SimHei" panose="02010609060101010101" pitchFamily="49" charset="-122"/>
                        </a:rPr>
                        <a:t>晶体类型</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3">
                  <a:txBody>
                    <a:bodyPr/>
                    <a:lstStyle>
                      <a:lvl1pPr>
                        <a:spcBef>
                          <a:spcPct val="20000"/>
                        </a:spcBef>
                        <a:buClr>
                          <a:srgbClr val="CCFF33"/>
                        </a:buClr>
                        <a:buSzPct val="70000"/>
                        <a:buFont typeface="Wingdings" pitchFamily="2" charset="2"/>
                        <a:defRPr kumimoji="1" sz="2800" b="1">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65000"/>
                        <a:buFont typeface="Wingdings" pitchFamily="2" charset="2"/>
                        <a:defRPr kumimoji="1" sz="2400" b="1">
                          <a:solidFill>
                            <a:schemeClr val="tx1"/>
                          </a:solidFill>
                          <a:latin typeface="Arial" panose="020B0604020202020204" pitchFamily="34" charset="0"/>
                          <a:ea typeface="楷体_GB2312" pitchFamily="49" charset="-122"/>
                        </a:defRPr>
                      </a:lvl2pPr>
                      <a:lvl3pPr marL="1143000" indent="-228600">
                        <a:spcBef>
                          <a:spcPct val="20000"/>
                        </a:spcBef>
                        <a:buClr>
                          <a:srgbClr val="0099CC"/>
                        </a:buClr>
                        <a:buSzPct val="65000"/>
                        <a:buFont typeface="Wingdings" pitchFamily="2" charset="2"/>
                        <a:defRPr kumimoji="1" sz="2000" b="1">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itchFamily="2" charset="2"/>
                        <a:defRPr kumimoji="1" b="1">
                          <a:solidFill>
                            <a:schemeClr val="tx1"/>
                          </a:solidFill>
                          <a:latin typeface="Arial" panose="020B0604020202020204" pitchFamily="34" charset="0"/>
                          <a:ea typeface="楷体_GB2312" pitchFamily="49" charset="-122"/>
                        </a:defRPr>
                      </a:lvl4pPr>
                      <a:lvl5pPr marL="2057400" indent="-228600">
                        <a:spcBef>
                          <a:spcPct val="20000"/>
                        </a:spcBef>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rgbClr val="CCFF33"/>
                        </a:buClr>
                        <a:buSzPct val="70000"/>
                        <a:buFont typeface="Wingdings" pitchFamily="2" charset="2"/>
                        <a:buNone/>
                        <a:tabLst/>
                      </a:pPr>
                      <a:r>
                        <a:rPr kumimoji="1" lang="zh-CN" altLang="en-US" sz="2400" b="1" i="0" u="none" strike="noStrike" cap="none" normalizeH="0" baseline="0">
                          <a:ln>
                            <a:noFill/>
                          </a:ln>
                          <a:solidFill>
                            <a:srgbClr val="0000FF"/>
                          </a:solidFill>
                          <a:effectLst/>
                          <a:latin typeface="SimHei" panose="02010609060101010101" pitchFamily="49" charset="-122"/>
                          <a:ea typeface="SimHei" panose="02010609060101010101" pitchFamily="49" charset="-122"/>
                        </a:rPr>
                        <a:t>原子晶体</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gridSpan="2">
                  <a:txBody>
                    <a:bodyPr/>
                    <a:lstStyle>
                      <a:lvl1pPr>
                        <a:spcBef>
                          <a:spcPct val="20000"/>
                        </a:spcBef>
                        <a:buClr>
                          <a:srgbClr val="CCFF33"/>
                        </a:buClr>
                        <a:buSzPct val="70000"/>
                        <a:buFont typeface="Wingdings" pitchFamily="2" charset="2"/>
                        <a:defRPr kumimoji="1" sz="2800" b="1">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65000"/>
                        <a:buFont typeface="Wingdings" pitchFamily="2" charset="2"/>
                        <a:defRPr kumimoji="1" sz="2400" b="1">
                          <a:solidFill>
                            <a:schemeClr val="tx1"/>
                          </a:solidFill>
                          <a:latin typeface="Arial" panose="020B0604020202020204" pitchFamily="34" charset="0"/>
                          <a:ea typeface="楷体_GB2312" pitchFamily="49" charset="-122"/>
                        </a:defRPr>
                      </a:lvl2pPr>
                      <a:lvl3pPr marL="1143000" indent="-228600">
                        <a:spcBef>
                          <a:spcPct val="20000"/>
                        </a:spcBef>
                        <a:buClr>
                          <a:srgbClr val="0099CC"/>
                        </a:buClr>
                        <a:buSzPct val="65000"/>
                        <a:buFont typeface="Wingdings" pitchFamily="2" charset="2"/>
                        <a:defRPr kumimoji="1" sz="2000" b="1">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itchFamily="2" charset="2"/>
                        <a:defRPr kumimoji="1" b="1">
                          <a:solidFill>
                            <a:schemeClr val="tx1"/>
                          </a:solidFill>
                          <a:latin typeface="Arial" panose="020B0604020202020204" pitchFamily="34" charset="0"/>
                          <a:ea typeface="楷体_GB2312" pitchFamily="49" charset="-122"/>
                        </a:defRPr>
                      </a:lvl4pPr>
                      <a:lvl5pPr marL="2057400" indent="-228600">
                        <a:spcBef>
                          <a:spcPct val="20000"/>
                        </a:spcBef>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hlink"/>
                        </a:buClr>
                        <a:buSzPct val="65000"/>
                        <a:buFont typeface="Wingdings" pitchFamily="2" charset="2"/>
                        <a:defRPr kumimoji="1" b="1">
                          <a:solidFill>
                            <a:schemeClr val="tx1"/>
                          </a:solidFill>
                          <a:latin typeface="Arial" panose="020B0604020202020204" pitchFamily="34" charset="0"/>
                          <a:ea typeface="楷体_GB2312" pitchFamily="49" charset="-122"/>
                        </a:defRPr>
                      </a:lvl9pPr>
                    </a:lstStyle>
                    <a:p>
                      <a:pPr marL="0" marR="0" lvl="0" indent="0" algn="ctr" defTabSz="914400" rtl="0" eaLnBrk="1" fontAlgn="base" latinLnBrk="0" hangingPunct="1">
                        <a:lnSpc>
                          <a:spcPct val="100000"/>
                        </a:lnSpc>
                        <a:spcBef>
                          <a:spcPct val="20000"/>
                        </a:spcBef>
                        <a:spcAft>
                          <a:spcPct val="0"/>
                        </a:spcAft>
                        <a:buClr>
                          <a:srgbClr val="CCFF33"/>
                        </a:buClr>
                        <a:buSzPct val="70000"/>
                        <a:buFont typeface="Wingdings" pitchFamily="2" charset="2"/>
                        <a:buNone/>
                        <a:tabLst/>
                      </a:pPr>
                      <a:r>
                        <a:rPr kumimoji="1" lang="zh-CN" altLang="en-US" sz="2400" b="1" i="0" u="none" strike="noStrike" cap="none" normalizeH="0" baseline="0" dirty="0">
                          <a:ln>
                            <a:noFill/>
                          </a:ln>
                          <a:solidFill>
                            <a:srgbClr val="0000FF"/>
                          </a:solidFill>
                          <a:effectLst/>
                          <a:latin typeface="SimHei" panose="02010609060101010101" pitchFamily="49" charset="-122"/>
                          <a:ea typeface="SimHei" panose="02010609060101010101" pitchFamily="49" charset="-122"/>
                        </a:rPr>
                        <a:t>金属晶体</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extLst>
                  <a:ext uri="{0D108BD9-81ED-4DB2-BD59-A6C34878D82A}">
                    <a16:rowId xmlns:a16="http://schemas.microsoft.com/office/drawing/2014/main" val="3902457871"/>
                  </a:ext>
                </a:extLst>
              </a:tr>
            </a:tbl>
          </a:graphicData>
        </a:graphic>
      </p:graphicFrame>
      <p:sp>
        <p:nvSpPr>
          <p:cNvPr id="4" name="矩形 3">
            <a:extLst>
              <a:ext uri="{FF2B5EF4-FFF2-40B4-BE49-F238E27FC236}">
                <a16:creationId xmlns:a16="http://schemas.microsoft.com/office/drawing/2014/main" id="{84414E25-C56B-E142-A981-D430A4840D28}"/>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5" name="Rectangle 5">
            <a:extLst>
              <a:ext uri="{FF2B5EF4-FFF2-40B4-BE49-F238E27FC236}">
                <a16:creationId xmlns:a16="http://schemas.microsoft.com/office/drawing/2014/main" id="{841C7901-EF41-7841-A5E0-EDC78555D3C6}"/>
              </a:ext>
            </a:extLst>
          </p:cNvPr>
          <p:cNvSpPr txBox="1">
            <a:spLocks noChangeArrowheads="1"/>
          </p:cNvSpPr>
          <p:nvPr/>
        </p:nvSpPr>
        <p:spPr>
          <a:xfrm>
            <a:off x="1979712" y="116632"/>
            <a:ext cx="5400600" cy="722313"/>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kumimoji="0" lang="en-US" altLang="zh-CN" sz="3200" b="1" dirty="0">
                <a:solidFill>
                  <a:srgbClr val="C00000"/>
                </a:solidFill>
                <a:effectLst>
                  <a:outerShdw blurRad="38100" dist="38100" dir="2700000" algn="tl">
                    <a:srgbClr val="C0C0C0"/>
                  </a:outerShdw>
                </a:effectLst>
                <a:latin typeface="Arial" panose="020B0604020202020204" pitchFamily="34" charset="0"/>
                <a:ea typeface="SimHei" panose="02010609060101010101" pitchFamily="49" charset="-122"/>
                <a:cs typeface="Arial" panose="020B0604020202020204" pitchFamily="34" charset="0"/>
              </a:rPr>
              <a:t>11.3.4  p</a:t>
            </a:r>
            <a:r>
              <a:rPr kumimoji="0" lang="zh-CN" altLang="en-US" sz="3200" b="1" dirty="0">
                <a:solidFill>
                  <a:srgbClr val="C00000"/>
                </a:solidFill>
                <a:effectLst>
                  <a:outerShdw blurRad="38100" dist="38100" dir="2700000" algn="tl">
                    <a:srgbClr val="C0C0C0"/>
                  </a:outerShdw>
                </a:effectLst>
                <a:latin typeface="Arial" panose="020B0604020202020204" pitchFamily="34" charset="0"/>
                <a:ea typeface="SimHei" panose="02010609060101010101" pitchFamily="49" charset="-122"/>
                <a:cs typeface="Arial" panose="020B0604020202020204" pitchFamily="34" charset="0"/>
              </a:rPr>
              <a:t>区元素 </a:t>
            </a:r>
            <a:r>
              <a:rPr kumimoji="0" lang="en-US" altLang="zh-CN" sz="3200" b="1" dirty="0">
                <a:solidFill>
                  <a:srgbClr val="C00000"/>
                </a:solidFill>
                <a:effectLst>
                  <a:outerShdw blurRad="38100" dist="38100" dir="2700000" algn="tl">
                    <a:srgbClr val="C0C0C0"/>
                  </a:outerShdw>
                </a:effectLst>
                <a:latin typeface="Arial" panose="020B0604020202020204" pitchFamily="34" charset="0"/>
                <a:ea typeface="SimHei" panose="02010609060101010101" pitchFamily="49" charset="-122"/>
                <a:cs typeface="Arial" panose="020B0604020202020204" pitchFamily="34" charset="0"/>
              </a:rPr>
              <a:t>-</a:t>
            </a:r>
            <a:r>
              <a:rPr kumimoji="0" lang="zh-CN" altLang="en-US" sz="3200" b="1" dirty="0">
                <a:solidFill>
                  <a:srgbClr val="C00000"/>
                </a:solidFill>
                <a:effectLst>
                  <a:outerShdw blurRad="38100" dist="38100" dir="2700000" algn="tl">
                    <a:srgbClr val="C0C0C0"/>
                  </a:outerShdw>
                </a:effectLst>
                <a:latin typeface="Arial" panose="020B0604020202020204" pitchFamily="34" charset="0"/>
                <a:ea typeface="SimHei" panose="02010609060101010101" pitchFamily="49" charset="-122"/>
                <a:cs typeface="Arial" panose="020B0604020202020204" pitchFamily="34" charset="0"/>
              </a:rPr>
              <a:t> </a:t>
            </a:r>
            <a:r>
              <a:rPr kumimoji="0" lang="zh-CN" altLang="en-US" sz="3200" dirty="0">
                <a:solidFill>
                  <a:srgbClr val="C00000"/>
                </a:solidFill>
                <a:latin typeface="Arial" panose="020B0604020202020204" pitchFamily="34" charset="0"/>
                <a:ea typeface="SimHei" panose="02010609060101010101" pitchFamily="49" charset="-122"/>
                <a:cs typeface="Arial" panose="020B0604020202020204" pitchFamily="34" charset="0"/>
              </a:rPr>
              <a:t>碳族元素</a:t>
            </a:r>
          </a:p>
        </p:txBody>
      </p:sp>
    </p:spTree>
    <p:extLst>
      <p:ext uri="{BB962C8B-B14F-4D97-AF65-F5344CB8AC3E}">
        <p14:creationId xmlns:p14="http://schemas.microsoft.com/office/powerpoint/2010/main" val="204276823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编号占位符 2"/>
          <p:cNvSpPr>
            <a:spLocks noGrp="1"/>
          </p:cNvSpPr>
          <p:nvPr>
            <p:ph type="sldNum" sz="quarter" idx="12"/>
          </p:nvPr>
        </p:nvSpPr>
        <p:spPr/>
        <p:txBody>
          <a:bodyPr/>
          <a:lstStyle/>
          <a:p>
            <a:fld id="{FB945E96-D88F-A540-ADF7-02137BDC2C32}" type="slidenum">
              <a:rPr lang="en-US" altLang="zh-CN"/>
              <a:pPr/>
              <a:t>41</a:t>
            </a:fld>
            <a:endParaRPr lang="en-US" altLang="zh-CN"/>
          </a:p>
        </p:txBody>
      </p:sp>
      <p:pic>
        <p:nvPicPr>
          <p:cNvPr id="8" name="图片 7" descr="group14-1.TIF"/>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245373" y="1536043"/>
            <a:ext cx="8653253" cy="4131365"/>
          </a:xfrm>
          <a:prstGeom prst="rect">
            <a:avLst/>
          </a:prstGeom>
        </p:spPr>
      </p:pic>
    </p:spTree>
    <p:extLst>
      <p:ext uri="{BB962C8B-B14F-4D97-AF65-F5344CB8AC3E}">
        <p14:creationId xmlns:p14="http://schemas.microsoft.com/office/powerpoint/2010/main" val="17636862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幻灯片编号占位符 1"/>
          <p:cNvSpPr>
            <a:spLocks noGrp="1"/>
          </p:cNvSpPr>
          <p:nvPr>
            <p:ph type="sldNum" sz="quarter" idx="12"/>
          </p:nvPr>
        </p:nvSpPr>
        <p:spPr/>
        <p:txBody>
          <a:bodyPr/>
          <a:lstStyle/>
          <a:p>
            <a:fld id="{203E1540-D565-EB4C-8F55-9822B231A71E}" type="slidenum">
              <a:rPr lang="en-US" altLang="zh-CN"/>
              <a:pPr/>
              <a:t>42</a:t>
            </a:fld>
            <a:endParaRPr lang="en-US" altLang="zh-CN"/>
          </a:p>
        </p:txBody>
      </p:sp>
      <p:pic>
        <p:nvPicPr>
          <p:cNvPr id="722946" name="Picture 7"/>
          <p:cNvPicPr>
            <a:picLocks noChangeAspect="1" noChangeArrowheads="1"/>
          </p:cNvPicPr>
          <p:nvPr/>
        </p:nvPicPr>
        <p:blipFill>
          <a:blip r:embed="rId3" cstate="print">
            <a:lum bright="-24000" contrast="42000"/>
            <a:extLst>
              <a:ext uri="{28A0092B-C50C-407E-A947-70E740481C1C}">
                <a14:useLocalDpi xmlns:a14="http://schemas.microsoft.com/office/drawing/2010/main"/>
              </a:ext>
            </a:extLst>
          </a:blip>
          <a:srcRect/>
          <a:stretch>
            <a:fillRect/>
          </a:stretch>
        </p:blipFill>
        <p:spPr bwMode="auto">
          <a:xfrm>
            <a:off x="5364088" y="1316295"/>
            <a:ext cx="2392362"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2947" name="Picture 6"/>
          <p:cNvPicPr>
            <a:picLocks noChangeAspect="1" noChangeArrowheads="1"/>
          </p:cNvPicPr>
          <p:nvPr/>
        </p:nvPicPr>
        <p:blipFill>
          <a:blip r:embed="rId4" cstate="print">
            <a:lum bright="-18000" contrast="24000"/>
            <a:extLst>
              <a:ext uri="{28A0092B-C50C-407E-A947-70E740481C1C}">
                <a14:useLocalDpi xmlns:a14="http://schemas.microsoft.com/office/drawing/2010/main"/>
              </a:ext>
            </a:extLst>
          </a:blip>
          <a:srcRect/>
          <a:stretch>
            <a:fillRect/>
          </a:stretch>
        </p:blipFill>
        <p:spPr bwMode="auto">
          <a:xfrm>
            <a:off x="1318899" y="1240966"/>
            <a:ext cx="2936875" cy="234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24810" name="Text Box 10"/>
          <p:cNvSpPr txBox="1">
            <a:spLocks noChangeArrowheads="1"/>
          </p:cNvSpPr>
          <p:nvPr/>
        </p:nvSpPr>
        <p:spPr bwMode="auto">
          <a:xfrm>
            <a:off x="79532" y="2056038"/>
            <a:ext cx="1103313" cy="457200"/>
          </a:xfrm>
          <a:prstGeom prst="rect">
            <a:avLst/>
          </a:prstGeom>
          <a:noFill/>
          <a:ln w="9525" algn="ctr">
            <a:noFill/>
            <a:miter lim="800000"/>
            <a:headEnd/>
            <a:tailEnd/>
          </a:ln>
          <a:effectLst/>
        </p:spPr>
        <p:txBody>
          <a:bodyPr wrap="none">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eaLnBrk="1" hangingPunct="1"/>
            <a:r>
              <a:rPr kumimoji="0" lang="zh-CN" altLang="en-US" dirty="0">
                <a:ln w="0"/>
                <a:solidFill>
                  <a:srgbClr val="FF0000"/>
                </a:solidFill>
                <a:effectLst>
                  <a:outerShdw blurRad="38100" dist="19050" dir="2700000" algn="tl" rotWithShape="0">
                    <a:schemeClr val="dk1">
                      <a:alpha val="40000"/>
                    </a:schemeClr>
                  </a:outerShdw>
                </a:effectLst>
              </a:rPr>
              <a:t>金刚石</a:t>
            </a:r>
          </a:p>
        </p:txBody>
      </p:sp>
      <p:sp>
        <p:nvSpPr>
          <p:cNvPr id="2124811" name="Text Box 11"/>
          <p:cNvSpPr txBox="1">
            <a:spLocks noChangeArrowheads="1"/>
          </p:cNvSpPr>
          <p:nvPr/>
        </p:nvSpPr>
        <p:spPr bwMode="auto">
          <a:xfrm>
            <a:off x="8388424" y="4399144"/>
            <a:ext cx="622300" cy="1569660"/>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eaLnBrk="1" hangingPunct="1"/>
            <a:r>
              <a:rPr kumimoji="0" lang="zh-CN" altLang="en-US" dirty="0">
                <a:ln w="0"/>
                <a:solidFill>
                  <a:srgbClr val="FF0000"/>
                </a:solidFill>
                <a:effectLst>
                  <a:outerShdw blurRad="38100" dist="19050" dir="2700000" algn="tl" rotWithShape="0">
                    <a:schemeClr val="dk1">
                      <a:alpha val="40000"/>
                    </a:schemeClr>
                  </a:outerShdw>
                </a:effectLst>
              </a:rPr>
              <a:t>碳纳米管</a:t>
            </a:r>
          </a:p>
        </p:txBody>
      </p:sp>
      <p:sp>
        <p:nvSpPr>
          <p:cNvPr id="2124812" name="Text Box 12"/>
          <p:cNvSpPr txBox="1">
            <a:spLocks noChangeArrowheads="1"/>
          </p:cNvSpPr>
          <p:nvPr/>
        </p:nvSpPr>
        <p:spPr bwMode="auto">
          <a:xfrm>
            <a:off x="7956550" y="1628776"/>
            <a:ext cx="623888" cy="830997"/>
          </a:xfrm>
          <a:prstGeom prst="rect">
            <a:avLst/>
          </a:prstGeom>
          <a:noFill/>
          <a:ln w="9525" algn="ctr">
            <a:noFill/>
            <a:miter lim="800000"/>
            <a:headEnd/>
            <a:tailEnd/>
          </a:ln>
          <a:effectLst/>
        </p:spPr>
        <p:txBody>
          <a:bodyPr>
            <a:spAutoFit/>
          </a:bodyPr>
          <a:lstStyle/>
          <a:p>
            <a:pPr>
              <a:defRPr/>
            </a:pPr>
            <a:r>
              <a:rPr kumimoji="0" lang="zh-CN" altLang="en-US">
                <a:ln w="0"/>
                <a:solidFill>
                  <a:srgbClr val="FF0000"/>
                </a:solidFill>
                <a:effectLst>
                  <a:outerShdw blurRad="38100" dist="19050" dir="2700000" algn="tl" rotWithShape="0">
                    <a:schemeClr val="dk1">
                      <a:alpha val="40000"/>
                    </a:schemeClr>
                  </a:outerShdw>
                </a:effectLst>
                <a:latin typeface="Times New Roman" pitchFamily="18" charset="0"/>
                <a:ea typeface="黑体" pitchFamily="2" charset="-122"/>
              </a:rPr>
              <a:t>石墨</a:t>
            </a:r>
          </a:p>
        </p:txBody>
      </p:sp>
      <p:sp>
        <p:nvSpPr>
          <p:cNvPr id="722951" name="Rectangle 2"/>
          <p:cNvSpPr>
            <a:spLocks noChangeArrowheads="1"/>
          </p:cNvSpPr>
          <p:nvPr/>
        </p:nvSpPr>
        <p:spPr bwMode="auto">
          <a:xfrm>
            <a:off x="972170" y="3977972"/>
            <a:ext cx="2750641" cy="2471543"/>
          </a:xfrm>
          <a:prstGeom prst="rect">
            <a:avLst/>
          </a:prstGeom>
          <a:solidFill>
            <a:srgbClr val="E7E7E7"/>
          </a:solidFill>
          <a:ln w="9525">
            <a:solidFill>
              <a:schemeClr val="tx1"/>
            </a:solidFill>
            <a:miter lim="800000"/>
            <a:headEnd/>
            <a:tailEnd/>
          </a:ln>
        </p:spPr>
        <p:txBody>
          <a:bodyPr wrap="none" anchor="ct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eaLnBrk="1" hangingPunct="1"/>
            <a:endParaRPr lang="zh-CN" altLang="en-US"/>
          </a:p>
        </p:txBody>
      </p:sp>
      <p:grpSp>
        <p:nvGrpSpPr>
          <p:cNvPr id="722952" name="Group 3"/>
          <p:cNvGrpSpPr>
            <a:grpSpLocks/>
          </p:cNvGrpSpPr>
          <p:nvPr/>
        </p:nvGrpSpPr>
        <p:grpSpPr bwMode="auto">
          <a:xfrm>
            <a:off x="964948" y="3993253"/>
            <a:ext cx="2737226" cy="2353026"/>
            <a:chOff x="4224" y="1344"/>
            <a:chExt cx="1824" cy="1625"/>
          </a:xfrm>
        </p:grpSpPr>
        <p:sp>
          <p:nvSpPr>
            <p:cNvPr id="722953" name="Rectangle 4"/>
            <p:cNvSpPr>
              <a:spLocks noChangeArrowheads="1"/>
            </p:cNvSpPr>
            <p:nvPr/>
          </p:nvSpPr>
          <p:spPr bwMode="auto">
            <a:xfrm>
              <a:off x="4224" y="2029"/>
              <a:ext cx="1824" cy="308"/>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eaLnBrk="1" hangingPunct="1"/>
              <a:endParaRPr lang="zh-CN" altLang="en-US"/>
            </a:p>
          </p:txBody>
        </p:sp>
        <p:pic>
          <p:nvPicPr>
            <p:cNvPr id="722954" name="Picture 5" descr="bucky000"/>
            <p:cNvPicPr>
              <a:picLocks noChangeAspect="1" noChangeArrowheads="1"/>
            </p:cNvPicPr>
            <p:nvPr/>
          </p:nvPicPr>
          <p:blipFill>
            <a:blip r:embed="rId5">
              <a:clrChange>
                <a:clrFrom>
                  <a:srgbClr val="000000"/>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4272" y="1344"/>
              <a:ext cx="1662" cy="1625"/>
            </a:xfrm>
            <a:prstGeom prst="rect">
              <a:avLst/>
            </a:prstGeom>
            <a:solidFill>
              <a:srgbClr val="E7E7E7"/>
            </a:solidFill>
            <a:ln>
              <a:noFill/>
            </a:ln>
            <a:extLst>
              <a:ext uri="{91240B29-F687-4F45-9708-019B960494DF}">
                <a14:hiddenLine xmlns:a14="http://schemas.microsoft.com/office/drawing/2010/main" w="9525">
                  <a:solidFill>
                    <a:srgbClr val="000000"/>
                  </a:solidFill>
                  <a:miter lim="800000"/>
                  <a:headEnd/>
                  <a:tailEnd/>
                </a14:hiddenLine>
              </a:ext>
            </a:extLst>
          </p:spPr>
        </p:pic>
      </p:grpSp>
      <p:sp>
        <p:nvSpPr>
          <p:cNvPr id="2124813" name="Text Box 13"/>
          <p:cNvSpPr txBox="1">
            <a:spLocks noChangeArrowheads="1"/>
          </p:cNvSpPr>
          <p:nvPr/>
        </p:nvSpPr>
        <p:spPr bwMode="auto">
          <a:xfrm>
            <a:off x="2999806" y="4022373"/>
            <a:ext cx="709612" cy="457200"/>
          </a:xfrm>
          <a:prstGeom prst="rect">
            <a:avLst/>
          </a:prstGeom>
          <a:noFill/>
          <a:ln w="9525" algn="ctr">
            <a:noFill/>
            <a:miter lim="800000"/>
            <a:headEnd/>
            <a:tailEnd/>
          </a:ln>
          <a:effectLst/>
        </p:spPr>
        <p:txBody>
          <a:bodyPr wrap="none">
            <a:spAutoFit/>
          </a:bodyPr>
          <a:lstStyle/>
          <a:p>
            <a:pPr>
              <a:defRPr/>
            </a:pPr>
            <a:r>
              <a:rPr kumimoji="0" lang="en-US" altLang="zh-CN" dirty="0">
                <a:ln w="0"/>
                <a:solidFill>
                  <a:srgbClr val="FF0000"/>
                </a:solidFill>
                <a:effectLst>
                  <a:outerShdw blurRad="38100" dist="19050" dir="2700000" algn="tl" rotWithShape="0">
                    <a:schemeClr val="dk1">
                      <a:alpha val="40000"/>
                    </a:schemeClr>
                  </a:outerShdw>
                </a:effectLst>
                <a:latin typeface="Times New Roman" pitchFamily="18" charset="0"/>
                <a:ea typeface="黑体" pitchFamily="2" charset="-122"/>
              </a:rPr>
              <a:t>C60</a:t>
            </a:r>
          </a:p>
        </p:txBody>
      </p:sp>
      <p:sp>
        <p:nvSpPr>
          <p:cNvPr id="2124814" name="Text Box 14"/>
          <p:cNvSpPr txBox="1">
            <a:spLocks noChangeArrowheads="1"/>
          </p:cNvSpPr>
          <p:nvPr/>
        </p:nvSpPr>
        <p:spPr bwMode="auto">
          <a:xfrm>
            <a:off x="1043608" y="6093296"/>
            <a:ext cx="2801937" cy="366712"/>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eaLnBrk="1" hangingPunct="1"/>
            <a:r>
              <a:rPr kumimoji="0" lang="zh-CN" altLang="en-US" sz="1800" b="1" dirty="0">
                <a:solidFill>
                  <a:srgbClr val="000000"/>
                </a:solidFill>
                <a:effectLst>
                  <a:outerShdw blurRad="38100" dist="38100" dir="2700000" algn="tl">
                    <a:srgbClr val="C0C0C0"/>
                  </a:outerShdw>
                </a:effectLst>
              </a:rPr>
              <a:t>介于</a:t>
            </a:r>
            <a:r>
              <a:rPr kumimoji="0" lang="en-US" altLang="zh-CN" sz="1800" b="1" i="1" dirty="0">
                <a:solidFill>
                  <a:srgbClr val="000000"/>
                </a:solidFill>
                <a:effectLst>
                  <a:outerShdw blurRad="38100" dist="38100" dir="2700000" algn="tl">
                    <a:srgbClr val="C0C0C0"/>
                  </a:outerShdw>
                </a:effectLst>
              </a:rPr>
              <a:t>sp</a:t>
            </a:r>
            <a:r>
              <a:rPr kumimoji="0" lang="en-US" altLang="zh-CN" sz="1800" b="1" baseline="30000" dirty="0">
                <a:solidFill>
                  <a:srgbClr val="000000"/>
                </a:solidFill>
                <a:effectLst>
                  <a:outerShdw blurRad="38100" dist="38100" dir="2700000" algn="tl">
                    <a:srgbClr val="C0C0C0"/>
                  </a:outerShdw>
                </a:effectLst>
              </a:rPr>
              <a:t>2</a:t>
            </a:r>
            <a:r>
              <a:rPr kumimoji="0" lang="zh-CN" altLang="en-US" sz="1800" b="1" dirty="0">
                <a:solidFill>
                  <a:srgbClr val="000000"/>
                </a:solidFill>
                <a:effectLst>
                  <a:outerShdw blurRad="38100" dist="38100" dir="2700000" algn="tl">
                    <a:srgbClr val="C0C0C0"/>
                  </a:outerShdw>
                </a:effectLst>
              </a:rPr>
              <a:t>和</a:t>
            </a:r>
            <a:r>
              <a:rPr kumimoji="0" lang="en-US" altLang="zh-CN" sz="1800" b="1" i="1" dirty="0">
                <a:solidFill>
                  <a:srgbClr val="000000"/>
                </a:solidFill>
                <a:effectLst>
                  <a:outerShdw blurRad="38100" dist="38100" dir="2700000" algn="tl">
                    <a:srgbClr val="C0C0C0"/>
                  </a:outerShdw>
                </a:effectLst>
              </a:rPr>
              <a:t>sp</a:t>
            </a:r>
            <a:r>
              <a:rPr kumimoji="0" lang="en-US" altLang="zh-CN" sz="1800" b="1" baseline="30000" dirty="0">
                <a:solidFill>
                  <a:srgbClr val="000000"/>
                </a:solidFill>
                <a:effectLst>
                  <a:outerShdw blurRad="38100" dist="38100" dir="2700000" algn="tl">
                    <a:srgbClr val="C0C0C0"/>
                  </a:outerShdw>
                </a:effectLst>
              </a:rPr>
              <a:t>3</a:t>
            </a:r>
            <a:r>
              <a:rPr kumimoji="0" lang="zh-CN" altLang="en-US" sz="1800" b="1" dirty="0">
                <a:solidFill>
                  <a:srgbClr val="000000"/>
                </a:solidFill>
                <a:effectLst>
                  <a:outerShdw blurRad="38100" dist="38100" dir="2700000" algn="tl">
                    <a:srgbClr val="C0C0C0"/>
                  </a:outerShdw>
                </a:effectLst>
              </a:rPr>
              <a:t>之间</a:t>
            </a:r>
            <a:r>
              <a:rPr kumimoji="0" lang="en-US" altLang="zh-CN" sz="1800" b="1" dirty="0">
                <a:solidFill>
                  <a:srgbClr val="000000"/>
                </a:solidFill>
                <a:effectLst>
                  <a:outerShdw blurRad="38100" dist="38100" dir="2700000" algn="tl">
                    <a:srgbClr val="C0C0C0"/>
                  </a:outerShdw>
                </a:effectLst>
              </a:rPr>
              <a:t>, </a:t>
            </a:r>
            <a:r>
              <a:rPr kumimoji="0" lang="zh-CN" altLang="en-US" sz="1800" b="1" dirty="0">
                <a:solidFill>
                  <a:srgbClr val="000000"/>
                </a:solidFill>
                <a:effectLst>
                  <a:outerShdw blurRad="38100" dist="38100" dir="2700000" algn="tl">
                    <a:srgbClr val="C0C0C0"/>
                  </a:outerShdw>
                </a:effectLst>
              </a:rPr>
              <a:t>约</a:t>
            </a:r>
            <a:r>
              <a:rPr kumimoji="0" lang="en-US" altLang="zh-CN" sz="1800" b="1" i="1" dirty="0">
                <a:solidFill>
                  <a:srgbClr val="000000"/>
                </a:solidFill>
                <a:effectLst>
                  <a:outerShdw blurRad="38100" dist="38100" dir="2700000" algn="tl">
                    <a:srgbClr val="C0C0C0"/>
                  </a:outerShdw>
                </a:effectLst>
              </a:rPr>
              <a:t>sp</a:t>
            </a:r>
            <a:r>
              <a:rPr kumimoji="0" lang="en-US" altLang="zh-CN" sz="1800" b="1" baseline="30000" dirty="0">
                <a:solidFill>
                  <a:srgbClr val="000000"/>
                </a:solidFill>
                <a:effectLst>
                  <a:outerShdw blurRad="38100" dist="38100" dir="2700000" algn="tl">
                    <a:srgbClr val="C0C0C0"/>
                  </a:outerShdw>
                </a:effectLst>
              </a:rPr>
              <a:t>2.28</a:t>
            </a:r>
          </a:p>
        </p:txBody>
      </p:sp>
      <p:pic>
        <p:nvPicPr>
          <p:cNvPr id="73731" name="Picture 5" descr="swntols"/>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304311" y="4222554"/>
            <a:ext cx="3938587" cy="174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Rectangle 3"/>
          <p:cNvSpPr txBox="1">
            <a:spLocks noRot="1" noChangeArrowheads="1"/>
          </p:cNvSpPr>
          <p:nvPr/>
        </p:nvSpPr>
        <p:spPr>
          <a:xfrm>
            <a:off x="2123728" y="188640"/>
            <a:ext cx="5329237" cy="6477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Aft>
                <a:spcPts val="0"/>
              </a:spcAft>
              <a:buFontTx/>
              <a:buNone/>
            </a:pPr>
            <a:r>
              <a:rPr kumimoji="0" lang="zh-CN" altLang="en-US" sz="3200" dirty="0">
                <a:solidFill>
                  <a:srgbClr val="C00000"/>
                </a:solidFill>
                <a:ea typeface="黑体" charset="0"/>
              </a:rPr>
              <a:t>碳</a:t>
            </a:r>
          </a:p>
        </p:txBody>
      </p:sp>
      <p:sp>
        <p:nvSpPr>
          <p:cNvPr id="16" name="矩形 15">
            <a:extLst>
              <a:ext uri="{FF2B5EF4-FFF2-40B4-BE49-F238E27FC236}">
                <a16:creationId xmlns:a16="http://schemas.microsoft.com/office/drawing/2014/main" id="{6A246AA4-2088-7A47-B3C6-84EF20C329FA}"/>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19919608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幻灯片编号占位符 1"/>
          <p:cNvSpPr>
            <a:spLocks noGrp="1"/>
          </p:cNvSpPr>
          <p:nvPr>
            <p:ph type="sldNum" sz="quarter" idx="12"/>
          </p:nvPr>
        </p:nvSpPr>
        <p:spPr/>
        <p:txBody>
          <a:bodyPr/>
          <a:lstStyle/>
          <a:p>
            <a:fld id="{BDD9E093-FD7A-B049-B55E-9240C3082EC6}" type="slidenum">
              <a:rPr lang="en-US" altLang="zh-CN"/>
              <a:pPr/>
              <a:t>43</a:t>
            </a:fld>
            <a:endParaRPr lang="en-US" altLang="zh-CN"/>
          </a:p>
        </p:txBody>
      </p:sp>
      <p:pic>
        <p:nvPicPr>
          <p:cNvPr id="724994" name="Picture 4" descr="FG13_34d"/>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5508104" y="3789040"/>
            <a:ext cx="2808313" cy="259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4995" name="Rectangle 7"/>
          <p:cNvSpPr>
            <a:spLocks noRot="1" noChangeArrowheads="1"/>
          </p:cNvSpPr>
          <p:nvPr/>
        </p:nvSpPr>
        <p:spPr bwMode="auto">
          <a:xfrm>
            <a:off x="80" y="1124744"/>
            <a:ext cx="6228104" cy="3529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eaLnBrk="1" hangingPunct="1">
              <a:spcBef>
                <a:spcPct val="20000"/>
              </a:spcBef>
              <a:buClr>
                <a:schemeClr val="hlink"/>
              </a:buClr>
              <a:buSzPct val="70000"/>
              <a:buFont typeface="Wingdings" charset="2"/>
              <a:buChar char="v"/>
            </a:pPr>
            <a:r>
              <a:rPr kumimoji="0" lang="zh-CN" altLang="en-US" b="1" dirty="0">
                <a:latin typeface="Arial" charset="0"/>
                <a:ea typeface="宋体" charset="0"/>
              </a:rPr>
              <a:t>足球烯</a:t>
            </a:r>
            <a:r>
              <a:rPr kumimoji="0" lang="en-US" altLang="zh-CN" b="1" dirty="0">
                <a:latin typeface="Arial" charset="0"/>
                <a:ea typeface="宋体" charset="0"/>
              </a:rPr>
              <a:t>(Fullerene)</a:t>
            </a:r>
          </a:p>
          <a:p>
            <a:pPr lvl="1" eaLnBrk="1" hangingPunct="1">
              <a:spcBef>
                <a:spcPct val="20000"/>
              </a:spcBef>
              <a:buClr>
                <a:schemeClr val="accent2"/>
              </a:buClr>
              <a:buSzPct val="85000"/>
              <a:buFont typeface="Wingdings" charset="2"/>
              <a:buNone/>
            </a:pPr>
            <a:r>
              <a:rPr kumimoji="0" lang="en-US" altLang="zh-CN" b="1" dirty="0">
                <a:latin typeface="Arial" charset="0"/>
                <a:ea typeface="宋体" charset="0"/>
              </a:rPr>
              <a:t>1985</a:t>
            </a:r>
            <a:r>
              <a:rPr kumimoji="0" lang="zh-CN" altLang="en-US" b="1" dirty="0">
                <a:latin typeface="Arial" charset="0"/>
                <a:ea typeface="宋体" charset="0"/>
              </a:rPr>
              <a:t>年发现</a:t>
            </a:r>
            <a:r>
              <a:rPr kumimoji="0" lang="en-US" altLang="zh-CN" b="1" dirty="0">
                <a:solidFill>
                  <a:srgbClr val="FF0000"/>
                </a:solidFill>
                <a:latin typeface="Arial" charset="0"/>
                <a:ea typeface="宋体" charset="0"/>
              </a:rPr>
              <a:t>C</a:t>
            </a:r>
            <a:r>
              <a:rPr kumimoji="0" lang="en-US" altLang="zh-CN" b="1" baseline="-30000" dirty="0">
                <a:solidFill>
                  <a:srgbClr val="FF0000"/>
                </a:solidFill>
                <a:latin typeface="Arial" charset="0"/>
                <a:ea typeface="宋体" charset="0"/>
              </a:rPr>
              <a:t>60</a:t>
            </a:r>
            <a:r>
              <a:rPr kumimoji="0" lang="en-US" altLang="zh-CN" b="1" dirty="0">
                <a:latin typeface="Arial" charset="0"/>
                <a:ea typeface="宋体" charset="0"/>
              </a:rPr>
              <a:t>(</a:t>
            </a:r>
            <a:r>
              <a:rPr kumimoji="0" lang="en-US" altLang="zh-CN" b="1" dirty="0" err="1">
                <a:latin typeface="Arial" charset="0"/>
                <a:ea typeface="宋体" charset="0"/>
              </a:rPr>
              <a:t>Kroto</a:t>
            </a:r>
            <a:r>
              <a:rPr kumimoji="0" lang="en-US" altLang="zh-CN" b="1" dirty="0">
                <a:latin typeface="Arial" charset="0"/>
                <a:ea typeface="宋体" charset="0"/>
              </a:rPr>
              <a:t> &amp; Smalley)</a:t>
            </a:r>
            <a:endParaRPr kumimoji="0" lang="zh-CN" altLang="en-US" b="1" dirty="0">
              <a:latin typeface="Arial" charset="0"/>
              <a:ea typeface="宋体" charset="0"/>
            </a:endParaRPr>
          </a:p>
          <a:p>
            <a:pPr lvl="1" eaLnBrk="1" hangingPunct="1">
              <a:spcBef>
                <a:spcPct val="20000"/>
              </a:spcBef>
              <a:buClr>
                <a:schemeClr val="accent2"/>
              </a:buClr>
              <a:buSzPct val="85000"/>
              <a:buFont typeface="Wingdings" charset="2"/>
              <a:buNone/>
            </a:pPr>
            <a:r>
              <a:rPr kumimoji="0" lang="en-US" altLang="zh-CN" b="1" dirty="0">
                <a:latin typeface="Arial" charset="0"/>
                <a:ea typeface="宋体" charset="0"/>
              </a:rPr>
              <a:t>12</a:t>
            </a:r>
            <a:r>
              <a:rPr kumimoji="0" lang="zh-CN" altLang="en-US" b="1" dirty="0">
                <a:latin typeface="Arial" charset="0"/>
                <a:ea typeface="宋体" charset="0"/>
              </a:rPr>
              <a:t>个五边形，</a:t>
            </a:r>
            <a:r>
              <a:rPr kumimoji="0" lang="en-US" altLang="zh-CN" b="1" dirty="0">
                <a:latin typeface="Arial" charset="0"/>
                <a:ea typeface="宋体" charset="0"/>
              </a:rPr>
              <a:t>20</a:t>
            </a:r>
            <a:r>
              <a:rPr kumimoji="0" lang="zh-CN" altLang="en-US" b="1" dirty="0">
                <a:latin typeface="Arial" charset="0"/>
                <a:ea typeface="宋体" charset="0"/>
              </a:rPr>
              <a:t>个六边形</a:t>
            </a:r>
          </a:p>
          <a:p>
            <a:pPr lvl="2" eaLnBrk="1" hangingPunct="1">
              <a:spcBef>
                <a:spcPct val="20000"/>
              </a:spcBef>
              <a:buClr>
                <a:schemeClr val="hlink"/>
              </a:buClr>
              <a:buSzPct val="80000"/>
              <a:buFont typeface="Wingdings" charset="2"/>
              <a:buChar char="v"/>
            </a:pPr>
            <a:r>
              <a:rPr kumimoji="0" lang="en-US" altLang="zh-CN" sz="2000" b="1" dirty="0">
                <a:latin typeface="Arial" charset="0"/>
                <a:ea typeface="宋体" charset="0"/>
              </a:rPr>
              <a:t>3</a:t>
            </a:r>
            <a:r>
              <a:rPr kumimoji="0" lang="en-US" altLang="zh-CN" sz="2000" b="1" dirty="0">
                <a:latin typeface="Arial" charset="0"/>
                <a:ea typeface="宋体" charset="0"/>
                <a:sym typeface="Symbol" charset="2"/>
              </a:rPr>
              <a:t>(sp</a:t>
            </a:r>
            <a:r>
              <a:rPr kumimoji="0" lang="en-US" altLang="zh-CN" sz="2000" b="1" baseline="30000" dirty="0">
                <a:latin typeface="Arial" charset="0"/>
                <a:ea typeface="宋体" charset="0"/>
                <a:sym typeface="Symbol" charset="2"/>
              </a:rPr>
              <a:t>2.28</a:t>
            </a:r>
            <a:r>
              <a:rPr kumimoji="0" lang="en-US" altLang="zh-CN" sz="2000" b="1" dirty="0">
                <a:latin typeface="Arial" charset="0"/>
                <a:ea typeface="宋体" charset="0"/>
                <a:sym typeface="Symbol" charset="2"/>
              </a:rPr>
              <a:t>-sp</a:t>
            </a:r>
            <a:r>
              <a:rPr kumimoji="0" lang="en-US" altLang="zh-CN" sz="2000" b="1" baseline="30000" dirty="0">
                <a:latin typeface="Arial" charset="0"/>
                <a:ea typeface="宋体" charset="0"/>
                <a:sym typeface="Symbol" charset="2"/>
              </a:rPr>
              <a:t>2.28</a:t>
            </a:r>
            <a:r>
              <a:rPr kumimoji="0" lang="en-US" altLang="zh-CN" sz="2000" b="1" dirty="0">
                <a:latin typeface="Arial" charset="0"/>
                <a:ea typeface="宋体" charset="0"/>
                <a:sym typeface="Symbol" charset="2"/>
              </a:rPr>
              <a:t>)</a:t>
            </a:r>
          </a:p>
          <a:p>
            <a:pPr lvl="2" eaLnBrk="1" hangingPunct="1">
              <a:spcBef>
                <a:spcPct val="20000"/>
              </a:spcBef>
              <a:buClr>
                <a:schemeClr val="hlink"/>
              </a:buClr>
              <a:buSzPct val="80000"/>
              <a:buFont typeface="Wingdings" charset="2"/>
              <a:buChar char="v"/>
            </a:pPr>
            <a:r>
              <a:rPr kumimoji="0" lang="zh-CN" altLang="en-US" sz="2000" b="1" dirty="0">
                <a:latin typeface="Arial" charset="0"/>
                <a:ea typeface="宋体" charset="0"/>
                <a:sym typeface="Symbol" charset="2"/>
              </a:rPr>
              <a:t>离域</a:t>
            </a:r>
            <a:r>
              <a:rPr kumimoji="0" lang="en-US" altLang="zh-CN" sz="2000" b="1" dirty="0">
                <a:latin typeface="Arial" charset="0"/>
                <a:ea typeface="宋体" charset="0"/>
                <a:sym typeface="Symbol" charset="2"/>
              </a:rPr>
              <a:t>(</a:t>
            </a:r>
            <a:r>
              <a:rPr kumimoji="0" lang="zh-CN" altLang="en-US" sz="2000" b="1" dirty="0">
                <a:latin typeface="Arial" charset="0"/>
                <a:ea typeface="宋体" charset="0"/>
                <a:sym typeface="Symbol" charset="2"/>
              </a:rPr>
              <a:t>分布在球内外</a:t>
            </a:r>
            <a:r>
              <a:rPr kumimoji="0" lang="en-US" altLang="zh-CN" sz="2000" b="1" dirty="0">
                <a:latin typeface="Arial" charset="0"/>
                <a:ea typeface="宋体" charset="0"/>
                <a:sym typeface="Symbol" charset="2"/>
              </a:rPr>
              <a:t>)</a:t>
            </a:r>
            <a:endParaRPr kumimoji="0" lang="en-US" altLang="zh-CN" sz="2000" b="1" dirty="0">
              <a:latin typeface="Arial" charset="0"/>
              <a:ea typeface="宋体" charset="0"/>
            </a:endParaRPr>
          </a:p>
          <a:p>
            <a:pPr lvl="2" eaLnBrk="1" hangingPunct="1">
              <a:spcBef>
                <a:spcPct val="20000"/>
              </a:spcBef>
              <a:buClr>
                <a:schemeClr val="hlink"/>
              </a:buClr>
              <a:buSzPct val="80000"/>
              <a:buFont typeface="Wingdings" charset="2"/>
              <a:buChar char="v"/>
            </a:pPr>
            <a:r>
              <a:rPr kumimoji="0" lang="en-US" altLang="zh-CN" sz="2000" b="1" dirty="0">
                <a:latin typeface="Arial" charset="0"/>
                <a:ea typeface="宋体" charset="0"/>
              </a:rPr>
              <a:t>3</a:t>
            </a:r>
            <a:r>
              <a:rPr kumimoji="0" lang="en-US" altLang="zh-CN" sz="2000" b="1" dirty="0">
                <a:latin typeface="Arial" charset="0"/>
                <a:ea typeface="宋体" charset="0"/>
                <a:sym typeface="Symbol" charset="2"/>
              </a:rPr>
              <a:t> CCC</a:t>
            </a:r>
            <a:r>
              <a:rPr kumimoji="0" lang="zh-CN" altLang="en-US" sz="2000" b="1" dirty="0">
                <a:latin typeface="Arial" charset="0"/>
                <a:ea typeface="宋体" charset="0"/>
                <a:sym typeface="Symbol" charset="2"/>
              </a:rPr>
              <a:t>键角</a:t>
            </a:r>
            <a:r>
              <a:rPr kumimoji="0" lang="en-US" altLang="zh-CN" sz="2000" b="1" dirty="0">
                <a:latin typeface="Arial" charset="0"/>
                <a:ea typeface="宋体" charset="0"/>
                <a:sym typeface="Symbol" charset="2"/>
              </a:rPr>
              <a:t>=348</a:t>
            </a:r>
            <a:r>
              <a:rPr kumimoji="0" lang="en-US" altLang="zh-CN" sz="2000" b="1" dirty="0">
                <a:latin typeface="Arial" charset="0"/>
                <a:ea typeface="宋体" charset="0"/>
                <a:cs typeface="Times New Roman" charset="0"/>
                <a:sym typeface="Symbol" charset="2"/>
              </a:rPr>
              <a:t>º &lt; 360º, </a:t>
            </a:r>
            <a:r>
              <a:rPr kumimoji="0" lang="zh-CN" altLang="en-US" sz="2000" b="1" dirty="0">
                <a:latin typeface="Arial" charset="0"/>
                <a:ea typeface="宋体" charset="0"/>
                <a:sym typeface="Symbol" charset="2"/>
              </a:rPr>
              <a:t>故呈球面形</a:t>
            </a:r>
            <a:endParaRPr kumimoji="0" lang="zh-CN" altLang="en-US" sz="2000" b="1" dirty="0">
              <a:latin typeface="Arial" charset="0"/>
              <a:ea typeface="宋体" charset="0"/>
            </a:endParaRPr>
          </a:p>
          <a:p>
            <a:pPr lvl="1" eaLnBrk="1" hangingPunct="1">
              <a:spcBef>
                <a:spcPct val="20000"/>
              </a:spcBef>
              <a:buClr>
                <a:schemeClr val="accent2"/>
              </a:buClr>
              <a:buSzPct val="85000"/>
              <a:buFont typeface="Wingdings" charset="2"/>
              <a:buNone/>
            </a:pPr>
            <a:r>
              <a:rPr kumimoji="0" lang="en-US" altLang="zh-CN" b="1" dirty="0">
                <a:latin typeface="Arial" charset="0"/>
                <a:ea typeface="宋体" charset="0"/>
              </a:rPr>
              <a:t>C</a:t>
            </a:r>
            <a:r>
              <a:rPr kumimoji="0" lang="en-US" altLang="zh-CN" b="1" baseline="-25000" dirty="0">
                <a:latin typeface="Arial" charset="0"/>
                <a:ea typeface="宋体" charset="0"/>
              </a:rPr>
              <a:t>54</a:t>
            </a:r>
            <a:r>
              <a:rPr kumimoji="0" lang="en-US" altLang="zh-CN" b="1" dirty="0">
                <a:latin typeface="Arial" charset="0"/>
                <a:ea typeface="宋体" charset="0"/>
              </a:rPr>
              <a:t>, C</a:t>
            </a:r>
            <a:r>
              <a:rPr kumimoji="0" lang="en-US" altLang="zh-CN" b="1" baseline="-25000" dirty="0">
                <a:latin typeface="Arial" charset="0"/>
                <a:ea typeface="宋体" charset="0"/>
              </a:rPr>
              <a:t>70</a:t>
            </a:r>
            <a:r>
              <a:rPr kumimoji="0" lang="en-US" altLang="zh-CN" b="1" dirty="0">
                <a:latin typeface="Arial" charset="0"/>
                <a:ea typeface="宋体" charset="0"/>
              </a:rPr>
              <a:t>, C</a:t>
            </a:r>
            <a:r>
              <a:rPr kumimoji="0" lang="en-US" altLang="zh-CN" b="1" baseline="-25000" dirty="0">
                <a:latin typeface="Arial" charset="0"/>
                <a:ea typeface="宋体" charset="0"/>
              </a:rPr>
              <a:t>84</a:t>
            </a:r>
            <a:r>
              <a:rPr kumimoji="0" lang="en-US" altLang="zh-CN" b="1" dirty="0">
                <a:latin typeface="Arial" charset="0"/>
                <a:ea typeface="宋体" charset="0"/>
              </a:rPr>
              <a:t>, C</a:t>
            </a:r>
            <a:r>
              <a:rPr kumimoji="0" lang="en-US" altLang="zh-CN" b="1" baseline="-25000" dirty="0">
                <a:latin typeface="Arial" charset="0"/>
                <a:ea typeface="宋体" charset="0"/>
              </a:rPr>
              <a:t>82</a:t>
            </a:r>
            <a:r>
              <a:rPr kumimoji="0" lang="en-US" altLang="zh-CN" b="1" dirty="0">
                <a:latin typeface="Arial" charset="0"/>
                <a:ea typeface="宋体" charset="0"/>
              </a:rPr>
              <a:t>…</a:t>
            </a:r>
          </a:p>
          <a:p>
            <a:pPr lvl="1" eaLnBrk="1" hangingPunct="1">
              <a:spcBef>
                <a:spcPct val="20000"/>
              </a:spcBef>
              <a:buClr>
                <a:schemeClr val="accent2"/>
              </a:buClr>
              <a:buSzPct val="85000"/>
              <a:buFont typeface="Wingdings" charset="2"/>
              <a:buNone/>
            </a:pPr>
            <a:r>
              <a:rPr kumimoji="0" lang="zh-CN" altLang="en-US" b="1" dirty="0">
                <a:latin typeface="Arial" charset="0"/>
                <a:ea typeface="宋体" charset="0"/>
              </a:rPr>
              <a:t>超导材料，药物载体等</a:t>
            </a:r>
          </a:p>
        </p:txBody>
      </p:sp>
      <p:sp>
        <p:nvSpPr>
          <p:cNvPr id="5" name="Rectangle 3"/>
          <p:cNvSpPr txBox="1">
            <a:spLocks noRot="1" noChangeArrowheads="1"/>
          </p:cNvSpPr>
          <p:nvPr/>
        </p:nvSpPr>
        <p:spPr>
          <a:xfrm>
            <a:off x="2123728" y="188640"/>
            <a:ext cx="5329237" cy="6477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Aft>
                <a:spcPts val="0"/>
              </a:spcAft>
              <a:buFontTx/>
              <a:buNone/>
            </a:pPr>
            <a:r>
              <a:rPr kumimoji="0" lang="zh-CN" altLang="en-US" dirty="0">
                <a:solidFill>
                  <a:srgbClr val="C00000"/>
                </a:solidFill>
                <a:ea typeface="黑体" charset="0"/>
              </a:rPr>
              <a:t>碳的同素异形体</a:t>
            </a:r>
          </a:p>
        </p:txBody>
      </p:sp>
      <p:sp>
        <p:nvSpPr>
          <p:cNvPr id="6" name="矩形 5">
            <a:extLst>
              <a:ext uri="{FF2B5EF4-FFF2-40B4-BE49-F238E27FC236}">
                <a16:creationId xmlns:a16="http://schemas.microsoft.com/office/drawing/2014/main" id="{128C3766-BF16-9E4C-BB46-858206C70879}"/>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33227659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32996CC-1D28-6241-8C6B-4A2C005E6D1D}" type="slidenum">
              <a:rPr lang="en-US" altLang="zh-CN" smtClean="0"/>
              <a:pPr/>
              <a:t>44</a:t>
            </a:fld>
            <a:endParaRPr lang="en-US" altLang="zh-CN"/>
          </a:p>
        </p:txBody>
      </p:sp>
      <p:pic>
        <p:nvPicPr>
          <p:cNvPr id="3" name="Picture 2"/>
          <p:cNvPicPr>
            <a:picLocks noChangeAspect="1" noChangeArrowheads="1"/>
          </p:cNvPicPr>
          <p:nvPr/>
        </p:nvPicPr>
        <p:blipFill>
          <a:blip r:embed="rId2" cstate="print"/>
          <a:srcRect/>
          <a:stretch>
            <a:fillRect/>
          </a:stretch>
        </p:blipFill>
        <p:spPr bwMode="auto">
          <a:xfrm>
            <a:off x="457200" y="1544202"/>
            <a:ext cx="1828800" cy="1594373"/>
          </a:xfrm>
          <a:prstGeom prst="rect">
            <a:avLst/>
          </a:prstGeom>
          <a:noFill/>
          <a:ln w="9525">
            <a:noFill/>
            <a:miter lim="800000"/>
            <a:headEnd/>
            <a:tailEnd/>
          </a:ln>
        </p:spPr>
      </p:pic>
      <p:pic>
        <p:nvPicPr>
          <p:cNvPr id="4" name="图片 3" descr="graphite-2.TIF"/>
          <p:cNvPicPr>
            <a:picLocks noChangeAspect="1"/>
          </p:cNvPicPr>
          <p:nvPr/>
        </p:nvPicPr>
        <p:blipFill>
          <a:blip r:embed="rId3" cstate="print">
            <a:extLst>
              <a:ext uri="{28A0092B-C50C-407E-A947-70E740481C1C}">
                <a14:useLocalDpi xmlns:a14="http://schemas.microsoft.com/office/drawing/2010/main"/>
              </a:ext>
            </a:extLst>
          </a:blip>
          <a:srcRect/>
          <a:stretch>
            <a:fillRect/>
          </a:stretch>
        </p:blipFill>
        <p:spPr>
          <a:xfrm>
            <a:off x="2794089" y="1502476"/>
            <a:ext cx="1905000" cy="1677824"/>
          </a:xfrm>
          <a:prstGeom prst="rect">
            <a:avLst/>
          </a:prstGeom>
        </p:spPr>
      </p:pic>
      <p:pic>
        <p:nvPicPr>
          <p:cNvPr id="5" name="图片 4" descr="C2H4.TIF"/>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110359" y="2737373"/>
            <a:ext cx="2033641" cy="1205383"/>
          </a:xfrm>
          <a:prstGeom prst="rect">
            <a:avLst/>
          </a:prstGeom>
        </p:spPr>
      </p:pic>
      <p:pic>
        <p:nvPicPr>
          <p:cNvPr id="6" name="图片 5" descr="CH4.TIF"/>
          <p:cNvPicPr>
            <a:picLocks noChangeAspect="1"/>
          </p:cNvPicPr>
          <p:nvPr/>
        </p:nvPicPr>
        <p:blipFill>
          <a:blip r:embed="rId5" cstate="print"/>
          <a:stretch>
            <a:fillRect/>
          </a:stretch>
        </p:blipFill>
        <p:spPr>
          <a:xfrm>
            <a:off x="5410200" y="2432573"/>
            <a:ext cx="1517529" cy="1447800"/>
          </a:xfrm>
          <a:prstGeom prst="rect">
            <a:avLst/>
          </a:prstGeom>
        </p:spPr>
      </p:pic>
      <p:pic>
        <p:nvPicPr>
          <p:cNvPr id="7" name="图片 6" descr="CO.TIF"/>
          <p:cNvPicPr>
            <a:picLocks noChangeAspect="1"/>
          </p:cNvPicPr>
          <p:nvPr/>
        </p:nvPicPr>
        <p:blipFill>
          <a:blip r:embed="rId6" cstate="print"/>
          <a:stretch>
            <a:fillRect/>
          </a:stretch>
        </p:blipFill>
        <p:spPr>
          <a:xfrm>
            <a:off x="5486400" y="1518173"/>
            <a:ext cx="1318378" cy="381000"/>
          </a:xfrm>
          <a:prstGeom prst="rect">
            <a:avLst/>
          </a:prstGeom>
        </p:spPr>
      </p:pic>
      <p:pic>
        <p:nvPicPr>
          <p:cNvPr id="8" name="图片 7" descr="CO2.TIF"/>
          <p:cNvPicPr>
            <a:picLocks noChangeAspect="1"/>
          </p:cNvPicPr>
          <p:nvPr/>
        </p:nvPicPr>
        <p:blipFill>
          <a:blip r:embed="rId7" cstate="print"/>
          <a:stretch>
            <a:fillRect/>
          </a:stretch>
        </p:blipFill>
        <p:spPr>
          <a:xfrm>
            <a:off x="6934200" y="1441973"/>
            <a:ext cx="1600200" cy="423582"/>
          </a:xfrm>
          <a:prstGeom prst="rect">
            <a:avLst/>
          </a:prstGeom>
        </p:spPr>
      </p:pic>
      <p:pic>
        <p:nvPicPr>
          <p:cNvPr id="9" name="图片 8" descr="SiO3(2-)-2.TIF"/>
          <p:cNvPicPr>
            <a:picLocks noChangeAspect="1"/>
          </p:cNvPicPr>
          <p:nvPr/>
        </p:nvPicPr>
        <p:blipFill>
          <a:blip r:embed="rId8" cstate="print"/>
          <a:stretch>
            <a:fillRect/>
          </a:stretch>
        </p:blipFill>
        <p:spPr>
          <a:xfrm>
            <a:off x="2520969" y="3588651"/>
            <a:ext cx="2528887" cy="1722420"/>
          </a:xfrm>
          <a:prstGeom prst="rect">
            <a:avLst/>
          </a:prstGeom>
        </p:spPr>
      </p:pic>
      <p:pic>
        <p:nvPicPr>
          <p:cNvPr id="10" name="Picture 18" descr="SiO2-C-2"/>
          <p:cNvPicPr>
            <a:picLocks noChangeAspect="1" noChangeArrowheads="1"/>
          </p:cNvPicPr>
          <p:nvPr/>
        </p:nvPicPr>
        <p:blipFill>
          <a:blip r:embed="rId9" cstate="print">
            <a:extLst>
              <a:ext uri="{28A0092B-C50C-407E-A947-70E740481C1C}">
                <a14:useLocalDpi xmlns:a14="http://schemas.microsoft.com/office/drawing/2010/main"/>
              </a:ext>
            </a:extLst>
          </a:blip>
          <a:srcRect r="12961" b="-485"/>
          <a:stretch>
            <a:fillRect/>
          </a:stretch>
        </p:blipFill>
        <p:spPr bwMode="auto">
          <a:xfrm>
            <a:off x="304800" y="3505200"/>
            <a:ext cx="2216169" cy="1905000"/>
          </a:xfrm>
          <a:prstGeom prst="rect">
            <a:avLst/>
          </a:prstGeom>
          <a:noFill/>
          <a:ln w="9525">
            <a:noFill/>
            <a:miter lim="800000"/>
            <a:headEnd/>
            <a:tailEnd/>
          </a:ln>
        </p:spPr>
      </p:pic>
      <p:sp>
        <p:nvSpPr>
          <p:cNvPr id="11" name="TextBox 14"/>
          <p:cNvSpPr txBox="1"/>
          <p:nvPr/>
        </p:nvSpPr>
        <p:spPr>
          <a:xfrm>
            <a:off x="5724128" y="4416617"/>
            <a:ext cx="3276600" cy="1200329"/>
          </a:xfrm>
          <a:prstGeom prst="rect">
            <a:avLst/>
          </a:prstGeom>
          <a:noFill/>
        </p:spPr>
        <p:txBody>
          <a:bodyPr wrap="square" rtlCol="0">
            <a:spAutoFit/>
          </a:bodyPr>
          <a:lstStyle/>
          <a:p>
            <a:pPr algn="ctr"/>
            <a:r>
              <a:rPr lang="en-US" altLang="zh-CN" sz="2400" b="1" dirty="0"/>
              <a:t>SiX</a:t>
            </a:r>
            <a:r>
              <a:rPr lang="en-US" altLang="zh-CN" sz="2400" b="1" baseline="-25000" dirty="0"/>
              <a:t>4</a:t>
            </a:r>
            <a:r>
              <a:rPr lang="en-US" altLang="zh-CN" sz="2400" b="1" dirty="0"/>
              <a:t>(X=H, </a:t>
            </a:r>
            <a:r>
              <a:rPr lang="zh-CN" altLang="en-US" sz="2400" b="1" dirty="0"/>
              <a:t>卤素</a:t>
            </a:r>
            <a:r>
              <a:rPr lang="en-US" altLang="zh-CN" sz="2400" b="1" dirty="0"/>
              <a:t>), Si(OH)</a:t>
            </a:r>
            <a:r>
              <a:rPr lang="en-US" altLang="zh-CN" sz="2400" b="1" baseline="-25000" dirty="0"/>
              <a:t>4</a:t>
            </a:r>
            <a:r>
              <a:rPr lang="en-US" altLang="zh-CN" sz="2400" b="1" dirty="0"/>
              <a:t>  SiR</a:t>
            </a:r>
            <a:r>
              <a:rPr lang="en-US" altLang="zh-CN" sz="2400" b="1" baseline="-25000" dirty="0"/>
              <a:t>4</a:t>
            </a:r>
            <a:r>
              <a:rPr lang="en-US" altLang="zh-CN" sz="2400" b="1" dirty="0"/>
              <a:t>, Si(OR)</a:t>
            </a:r>
            <a:r>
              <a:rPr lang="en-US" altLang="zh-CN" sz="2400" b="1" baseline="-25000" dirty="0"/>
              <a:t>4</a:t>
            </a:r>
          </a:p>
          <a:p>
            <a:pPr algn="ctr"/>
            <a:endParaRPr lang="zh-CN" altLang="en-US" sz="2400" b="1" dirty="0"/>
          </a:p>
        </p:txBody>
      </p:sp>
      <p:sp>
        <p:nvSpPr>
          <p:cNvPr id="14" name="TextBox 18"/>
          <p:cNvSpPr txBox="1"/>
          <p:nvPr/>
        </p:nvSpPr>
        <p:spPr>
          <a:xfrm>
            <a:off x="1181100" y="5496825"/>
            <a:ext cx="3390900" cy="461665"/>
          </a:xfrm>
          <a:prstGeom prst="rect">
            <a:avLst/>
          </a:prstGeom>
          <a:noFill/>
        </p:spPr>
        <p:txBody>
          <a:bodyPr wrap="square" rtlCol="0">
            <a:spAutoFit/>
          </a:bodyPr>
          <a:lstStyle/>
          <a:p>
            <a:r>
              <a:rPr lang="en-US" altLang="zh-CN" sz="2400" b="1" dirty="0"/>
              <a:t>SiO</a:t>
            </a:r>
            <a:r>
              <a:rPr lang="en-US" altLang="zh-CN" sz="2400" b="1" baseline="-25000" dirty="0"/>
              <a:t>2</a:t>
            </a:r>
            <a:r>
              <a:rPr lang="en-US" altLang="zh-CN" sz="2400" b="1" dirty="0"/>
              <a:t>                  Si</a:t>
            </a:r>
            <a:r>
              <a:rPr lang="en-US" altLang="zh-CN" sz="2400" b="1" baseline="-25000" dirty="0"/>
              <a:t>2</a:t>
            </a:r>
            <a:r>
              <a:rPr lang="en-US" altLang="zh-CN" sz="2400" b="1" dirty="0"/>
              <a:t>O</a:t>
            </a:r>
            <a:r>
              <a:rPr lang="en-US" altLang="zh-CN" sz="2400" b="1" baseline="-25000" dirty="0"/>
              <a:t>5</a:t>
            </a:r>
            <a:r>
              <a:rPr lang="en-US" altLang="zh-CN" sz="2400" b="1" baseline="30000" dirty="0"/>
              <a:t>2-</a:t>
            </a:r>
            <a:endParaRPr lang="zh-CN" altLang="en-US" sz="2400" b="1" baseline="30000" dirty="0"/>
          </a:p>
        </p:txBody>
      </p:sp>
      <p:pic>
        <p:nvPicPr>
          <p:cNvPr id="15" name="图片 14" descr="C3O2.TIF"/>
          <p:cNvPicPr>
            <a:picLocks noChangeAspect="1"/>
          </p:cNvPicPr>
          <p:nvPr/>
        </p:nvPicPr>
        <p:blipFill>
          <a:blip r:embed="rId10" cstate="print"/>
          <a:stretch>
            <a:fillRect/>
          </a:stretch>
        </p:blipFill>
        <p:spPr>
          <a:xfrm>
            <a:off x="5562600" y="1975373"/>
            <a:ext cx="3124201" cy="455998"/>
          </a:xfrm>
          <a:prstGeom prst="rect">
            <a:avLst/>
          </a:prstGeom>
        </p:spPr>
      </p:pic>
      <p:sp>
        <p:nvSpPr>
          <p:cNvPr id="16" name="TextBox 26"/>
          <p:cNvSpPr txBox="1"/>
          <p:nvPr/>
        </p:nvSpPr>
        <p:spPr>
          <a:xfrm>
            <a:off x="5638800" y="6019800"/>
            <a:ext cx="3124200" cy="461665"/>
          </a:xfrm>
          <a:prstGeom prst="rect">
            <a:avLst/>
          </a:prstGeom>
          <a:noFill/>
        </p:spPr>
        <p:txBody>
          <a:bodyPr wrap="square" rtlCol="0">
            <a:spAutoFit/>
          </a:bodyPr>
          <a:lstStyle/>
          <a:p>
            <a:pPr algn="ctr"/>
            <a:r>
              <a:rPr lang="zh-CN" altLang="en-US" b="1" dirty="0"/>
              <a:t>孤立分子体系</a:t>
            </a:r>
          </a:p>
        </p:txBody>
      </p:sp>
      <p:sp>
        <p:nvSpPr>
          <p:cNvPr id="17" name="TextBox 27"/>
          <p:cNvSpPr txBox="1"/>
          <p:nvPr/>
        </p:nvSpPr>
        <p:spPr>
          <a:xfrm>
            <a:off x="609600" y="6019800"/>
            <a:ext cx="3886200" cy="461665"/>
          </a:xfrm>
          <a:prstGeom prst="rect">
            <a:avLst/>
          </a:prstGeom>
          <a:noFill/>
        </p:spPr>
        <p:txBody>
          <a:bodyPr wrap="square" rtlCol="0">
            <a:spAutoFit/>
          </a:bodyPr>
          <a:lstStyle/>
          <a:p>
            <a:pPr algn="ctr"/>
            <a:r>
              <a:rPr lang="zh-CN" altLang="en-US" b="1" dirty="0"/>
              <a:t>周期性体系</a:t>
            </a:r>
          </a:p>
        </p:txBody>
      </p:sp>
      <p:sp>
        <p:nvSpPr>
          <p:cNvPr id="18" name="Rectangle 3"/>
          <p:cNvSpPr txBox="1">
            <a:spLocks noRot="1" noChangeArrowheads="1"/>
          </p:cNvSpPr>
          <p:nvPr/>
        </p:nvSpPr>
        <p:spPr>
          <a:xfrm>
            <a:off x="2123728" y="188640"/>
            <a:ext cx="5329237" cy="6477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Aft>
                <a:spcPts val="0"/>
              </a:spcAft>
              <a:buFontTx/>
              <a:buNone/>
            </a:pPr>
            <a:r>
              <a:rPr kumimoji="0" lang="zh-CN" altLang="en-US" dirty="0">
                <a:solidFill>
                  <a:srgbClr val="C00000"/>
                </a:solidFill>
                <a:ea typeface="黑体" charset="0"/>
              </a:rPr>
              <a:t>碳族成键特点与典型结构</a:t>
            </a:r>
          </a:p>
        </p:txBody>
      </p:sp>
      <p:sp>
        <p:nvSpPr>
          <p:cNvPr id="19" name="矩形 18">
            <a:extLst>
              <a:ext uri="{FF2B5EF4-FFF2-40B4-BE49-F238E27FC236}">
                <a16:creationId xmlns:a16="http://schemas.microsoft.com/office/drawing/2014/main" id="{128C3766-BF16-9E4C-BB46-858206C70879}"/>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42237190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32996CC-1D28-6241-8C6B-4A2C005E6D1D}" type="slidenum">
              <a:rPr lang="en-US" altLang="zh-CN" smtClean="0"/>
              <a:pPr/>
              <a:t>45</a:t>
            </a:fld>
            <a:endParaRPr lang="en-US" altLang="zh-CN"/>
          </a:p>
        </p:txBody>
      </p:sp>
      <p:pic>
        <p:nvPicPr>
          <p:cNvPr id="3" name="Picture 7"/>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544459" y="2060848"/>
            <a:ext cx="8229600" cy="2793315"/>
          </a:xfrm>
          <a:prstGeom prst="rect">
            <a:avLst/>
          </a:prstGeom>
          <a:noFill/>
          <a:ln w="9525">
            <a:noFill/>
            <a:miter lim="800000"/>
            <a:headEnd/>
            <a:tailEnd/>
          </a:ln>
        </p:spPr>
      </p:pic>
      <p:sp>
        <p:nvSpPr>
          <p:cNvPr id="5" name="椭圆 4"/>
          <p:cNvSpPr/>
          <p:nvPr/>
        </p:nvSpPr>
        <p:spPr>
          <a:xfrm>
            <a:off x="360482" y="1963175"/>
            <a:ext cx="1691238" cy="3050001"/>
          </a:xfrm>
          <a:prstGeom prst="ellipse">
            <a:avLst/>
          </a:prstGeom>
          <a:solidFill>
            <a:srgbClr val="C00000">
              <a:alpha val="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2121723" y="1988840"/>
            <a:ext cx="1419229" cy="1733187"/>
          </a:xfrm>
          <a:prstGeom prst="ellipse">
            <a:avLst/>
          </a:prstGeom>
          <a:solidFill>
            <a:srgbClr val="C00000">
              <a:alpha val="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2007096" y="3906724"/>
            <a:ext cx="3429000" cy="1066800"/>
          </a:xfrm>
          <a:prstGeom prst="ellipse">
            <a:avLst/>
          </a:prstGeom>
          <a:solidFill>
            <a:srgbClr val="C00000">
              <a:alpha val="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821059" y="2458924"/>
            <a:ext cx="1371600" cy="457200"/>
          </a:xfrm>
          <a:prstGeom prst="ellipse">
            <a:avLst/>
          </a:prstGeom>
          <a:solidFill>
            <a:srgbClr val="C00000">
              <a:alpha val="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标题 3"/>
          <p:cNvSpPr txBox="1">
            <a:spLocks/>
          </p:cNvSpPr>
          <p:nvPr/>
        </p:nvSpPr>
        <p:spPr bwMode="auto">
          <a:xfrm>
            <a:off x="1259632" y="5341681"/>
            <a:ext cx="6400800" cy="53144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b="1" i="0" u="none" strike="noStrike" kern="0" cap="none" spc="0" normalizeH="0" baseline="0" noProof="0" dirty="0">
                <a:ln>
                  <a:noFill/>
                </a:ln>
                <a:effectLst/>
                <a:uLnTx/>
                <a:uFillTx/>
                <a:latin typeface="Arial" panose="020B0604020202020204" pitchFamily="34" charset="0"/>
                <a:ea typeface="黑体" panose="02010609060101010101" pitchFamily="49" charset="-122"/>
                <a:cs typeface="Arial" panose="020B0604020202020204" pitchFamily="34" charset="0"/>
              </a:rPr>
              <a:t>C-C, C-X, Si-O, Si-X,</a:t>
            </a:r>
            <a:r>
              <a:rPr kumimoji="0" lang="en-US" altLang="zh-CN" b="1" i="0" u="none" strike="noStrike" kern="0" cap="none" spc="0" normalizeH="0" noProof="0" dirty="0">
                <a:ln>
                  <a:noFill/>
                </a:ln>
                <a:effectLst/>
                <a:uLnTx/>
                <a:uFillTx/>
                <a:latin typeface="Arial" panose="020B0604020202020204" pitchFamily="34" charset="0"/>
                <a:ea typeface="黑体" panose="02010609060101010101" pitchFamily="49" charset="-122"/>
                <a:cs typeface="Arial" panose="020B0604020202020204" pitchFamily="34" charset="0"/>
              </a:rPr>
              <a:t> </a:t>
            </a:r>
            <a:r>
              <a:rPr kumimoji="0" lang="en-US" altLang="zh-CN" b="1" i="0" u="none" strike="noStrike" kern="0" cap="none" spc="0" normalizeH="0" noProof="0" dirty="0" err="1">
                <a:ln>
                  <a:noFill/>
                </a:ln>
                <a:effectLst/>
                <a:uLnTx/>
                <a:uFillTx/>
                <a:latin typeface="Arial" panose="020B0604020202020204" pitchFamily="34" charset="0"/>
                <a:ea typeface="黑体" panose="02010609060101010101" pitchFamily="49" charset="-122"/>
                <a:cs typeface="Arial" panose="020B0604020202020204" pitchFamily="34" charset="0"/>
              </a:rPr>
              <a:t>Ge</a:t>
            </a:r>
            <a:r>
              <a:rPr kumimoji="0" lang="en-US" altLang="zh-CN" b="1" i="0" u="none" strike="noStrike" kern="0" cap="none" spc="0" normalizeH="0" noProof="0" dirty="0">
                <a:ln>
                  <a:noFill/>
                </a:ln>
                <a:effectLst/>
                <a:uLnTx/>
                <a:uFillTx/>
                <a:latin typeface="Arial" panose="020B0604020202020204" pitchFamily="34" charset="0"/>
                <a:ea typeface="黑体" panose="02010609060101010101" pitchFamily="49" charset="-122"/>
                <a:cs typeface="Arial" panose="020B0604020202020204" pitchFamily="34" charset="0"/>
              </a:rPr>
              <a:t>-O, </a:t>
            </a:r>
            <a:r>
              <a:rPr kumimoji="0" lang="en-US" altLang="zh-CN" b="1" i="0" u="none" strike="noStrike" kern="0" cap="none" spc="0" normalizeH="0" noProof="0" dirty="0" err="1">
                <a:ln>
                  <a:noFill/>
                </a:ln>
                <a:effectLst/>
                <a:uLnTx/>
                <a:uFillTx/>
                <a:latin typeface="Arial" panose="020B0604020202020204" pitchFamily="34" charset="0"/>
                <a:ea typeface="黑体" panose="02010609060101010101" pitchFamily="49" charset="-122"/>
                <a:cs typeface="Arial" panose="020B0604020202020204" pitchFamily="34" charset="0"/>
              </a:rPr>
              <a:t>Ge</a:t>
            </a:r>
            <a:r>
              <a:rPr kumimoji="0" lang="en-US" altLang="zh-CN" b="1" i="0" u="none" strike="noStrike" kern="0" cap="none" spc="0" normalizeH="0" noProof="0" dirty="0">
                <a:ln>
                  <a:noFill/>
                </a:ln>
                <a:effectLst/>
                <a:uLnTx/>
                <a:uFillTx/>
                <a:latin typeface="Arial" panose="020B0604020202020204" pitchFamily="34" charset="0"/>
                <a:ea typeface="黑体" panose="02010609060101010101" pitchFamily="49" charset="-122"/>
                <a:cs typeface="Arial" panose="020B0604020202020204" pitchFamily="34" charset="0"/>
              </a:rPr>
              <a:t>-X</a:t>
            </a:r>
            <a:endParaRPr kumimoji="0" lang="zh-CN" altLang="en-US" b="1" i="0" u="none" strike="noStrike" kern="0" cap="none" spc="0" normalizeH="0" baseline="0" noProof="0" dirty="0">
              <a:ln>
                <a:noFill/>
              </a:ln>
              <a:effectLst/>
              <a:uLnTx/>
              <a:uFillTx/>
              <a:latin typeface="Arial" panose="020B0604020202020204" pitchFamily="34" charset="0"/>
              <a:ea typeface="黑体" panose="02010609060101010101" pitchFamily="49" charset="-122"/>
              <a:cs typeface="Arial" panose="020B0604020202020204" pitchFamily="34" charset="0"/>
            </a:endParaRPr>
          </a:p>
        </p:txBody>
      </p:sp>
      <p:sp>
        <p:nvSpPr>
          <p:cNvPr id="10" name="椭圆 9"/>
          <p:cNvSpPr/>
          <p:nvPr/>
        </p:nvSpPr>
        <p:spPr>
          <a:xfrm>
            <a:off x="5580112" y="4363924"/>
            <a:ext cx="1356763" cy="457200"/>
          </a:xfrm>
          <a:prstGeom prst="ellipse">
            <a:avLst/>
          </a:prstGeom>
          <a:solidFill>
            <a:srgbClr val="C00000">
              <a:alpha val="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7173858" y="4363924"/>
            <a:ext cx="1502597" cy="457200"/>
          </a:xfrm>
          <a:prstGeom prst="ellipse">
            <a:avLst/>
          </a:prstGeom>
          <a:solidFill>
            <a:srgbClr val="C00000">
              <a:alpha val="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Rectangle 3"/>
          <p:cNvSpPr txBox="1">
            <a:spLocks noRot="1" noChangeArrowheads="1"/>
          </p:cNvSpPr>
          <p:nvPr/>
        </p:nvSpPr>
        <p:spPr>
          <a:xfrm>
            <a:off x="2123728" y="188640"/>
            <a:ext cx="5329237" cy="6477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Aft>
                <a:spcPts val="0"/>
              </a:spcAft>
              <a:buFontTx/>
              <a:buNone/>
            </a:pPr>
            <a:r>
              <a:rPr kumimoji="0" lang="zh-CN" altLang="en-US" dirty="0">
                <a:solidFill>
                  <a:srgbClr val="C00000"/>
                </a:solidFill>
                <a:ea typeface="黑体" charset="0"/>
              </a:rPr>
              <a:t>化学键键能、结构与稳定性</a:t>
            </a:r>
          </a:p>
        </p:txBody>
      </p:sp>
      <p:sp>
        <p:nvSpPr>
          <p:cNvPr id="13" name="矩形 12">
            <a:extLst>
              <a:ext uri="{FF2B5EF4-FFF2-40B4-BE49-F238E27FC236}">
                <a16:creationId xmlns:a16="http://schemas.microsoft.com/office/drawing/2014/main" id="{128C3766-BF16-9E4C-BB46-858206C70879}"/>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14" name="矩形 13"/>
          <p:cNvSpPr/>
          <p:nvPr/>
        </p:nvSpPr>
        <p:spPr>
          <a:xfrm>
            <a:off x="1447368" y="1461858"/>
            <a:ext cx="6118983" cy="461665"/>
          </a:xfrm>
          <a:prstGeom prst="rect">
            <a:avLst/>
          </a:prstGeom>
        </p:spPr>
        <p:txBody>
          <a:bodyPr wrap="none">
            <a:spAutoFit/>
          </a:bodyPr>
          <a:lstStyle/>
          <a:p>
            <a:pPr algn="ctr" eaLnBrk="1" hangingPunct="1">
              <a:spcBef>
                <a:spcPct val="50000"/>
              </a:spcBef>
              <a:defRPr/>
            </a:pPr>
            <a:r>
              <a:rPr lang="zh-CN" altLang="en-US" b="1" dirty="0">
                <a:effectLst>
                  <a:outerShdw blurRad="38100" dist="38100" dir="2700000" algn="tl">
                    <a:srgbClr val="FFFFFF"/>
                  </a:outerShdw>
                </a:effectLst>
                <a:latin typeface="Arial" charset="0"/>
              </a:rPr>
              <a:t>第</a:t>
            </a:r>
            <a:r>
              <a:rPr lang="en-US" altLang="zh-CN" b="1" dirty="0">
                <a:effectLst>
                  <a:outerShdw blurRad="38100" dist="38100" dir="2700000" algn="tl">
                    <a:srgbClr val="FFFFFF"/>
                  </a:outerShdw>
                </a:effectLst>
                <a:latin typeface="Arial" charset="0"/>
              </a:rPr>
              <a:t>14</a:t>
            </a:r>
            <a:r>
              <a:rPr lang="zh-CN" altLang="en-US" b="1" dirty="0">
                <a:effectLst>
                  <a:outerShdw blurRad="38100" dist="38100" dir="2700000" algn="tl">
                    <a:srgbClr val="FFFFFF"/>
                  </a:outerShdw>
                </a:effectLst>
                <a:latin typeface="Arial" charset="0"/>
              </a:rPr>
              <a:t>族元素一些化学键的键焓 （</a:t>
            </a:r>
            <a:r>
              <a:rPr lang="en-US" altLang="zh-CN" b="1" dirty="0">
                <a:effectLst>
                  <a:outerShdw blurRad="38100" dist="38100" dir="2700000" algn="tl">
                    <a:srgbClr val="FFFFFF"/>
                  </a:outerShdw>
                </a:effectLst>
                <a:latin typeface="Arial" charset="0"/>
              </a:rPr>
              <a:t>kJ</a:t>
            </a:r>
            <a:r>
              <a:rPr lang="en-US" altLang="zh-CN" b="1" dirty="0">
                <a:latin typeface="Times New Roman" pitchFamily="18" charset="0"/>
                <a:ea typeface="黑体" pitchFamily="2" charset="-122"/>
                <a:cs typeface="Times New Roman" pitchFamily="18" charset="0"/>
              </a:rPr>
              <a:t>·</a:t>
            </a:r>
            <a:r>
              <a:rPr lang="en-US" altLang="zh-CN" b="1" dirty="0">
                <a:effectLst>
                  <a:outerShdw blurRad="38100" dist="38100" dir="2700000" algn="tl">
                    <a:srgbClr val="FFFFFF"/>
                  </a:outerShdw>
                </a:effectLst>
                <a:latin typeface="Arial" charset="0"/>
              </a:rPr>
              <a:t>mol</a:t>
            </a:r>
            <a:r>
              <a:rPr lang="en-US" altLang="zh-CN" b="1" baseline="30000" dirty="0">
                <a:effectLst>
                  <a:outerShdw blurRad="38100" dist="38100" dir="2700000" algn="tl">
                    <a:srgbClr val="FFFFFF"/>
                  </a:outerShdw>
                </a:effectLst>
                <a:latin typeface="Arial" charset="0"/>
              </a:rPr>
              <a:t>-1</a:t>
            </a:r>
            <a:r>
              <a:rPr lang="zh-CN" altLang="en-US" b="1" dirty="0">
                <a:effectLst>
                  <a:outerShdw blurRad="38100" dist="38100" dir="2700000" algn="tl">
                    <a:srgbClr val="FFFFFF"/>
                  </a:outerShdw>
                </a:effectLst>
                <a:latin typeface="Arial" charset="0"/>
              </a:rPr>
              <a:t>）</a:t>
            </a:r>
            <a:endParaRPr lang="en-US" altLang="zh-CN" b="1" dirty="0">
              <a:effectLst>
                <a:outerShdw blurRad="38100" dist="38100" dir="2700000" algn="tl">
                  <a:srgbClr val="FFFFFF"/>
                </a:outerShdw>
              </a:effectLst>
              <a:latin typeface="Arial" charset="0"/>
            </a:endParaRPr>
          </a:p>
        </p:txBody>
      </p:sp>
    </p:spTree>
    <p:extLst>
      <p:ext uri="{BB962C8B-B14F-4D97-AF65-F5344CB8AC3E}">
        <p14:creationId xmlns:p14="http://schemas.microsoft.com/office/powerpoint/2010/main" val="12573507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32996CC-1D28-6241-8C6B-4A2C005E6D1D}" type="slidenum">
              <a:rPr lang="en-US" altLang="zh-CN" smtClean="0"/>
              <a:pPr/>
              <a:t>46</a:t>
            </a:fld>
            <a:endParaRPr lang="en-US" altLang="zh-CN"/>
          </a:p>
        </p:txBody>
      </p:sp>
      <p:sp>
        <p:nvSpPr>
          <p:cNvPr id="3" name="Rectangle 7"/>
          <p:cNvSpPr>
            <a:spLocks noChangeArrowheads="1"/>
          </p:cNvSpPr>
          <p:nvPr/>
        </p:nvSpPr>
        <p:spPr bwMode="auto">
          <a:xfrm>
            <a:off x="1259632" y="1301354"/>
            <a:ext cx="6697662" cy="523220"/>
          </a:xfrm>
          <a:prstGeom prst="rect">
            <a:avLst/>
          </a:prstGeom>
          <a:noFill/>
          <a:ln w="9525" algn="ctr">
            <a:noFill/>
            <a:miter lim="800000"/>
            <a:headEnd/>
            <a:tailEnd/>
          </a:ln>
        </p:spPr>
        <p:txBody>
          <a:bodyPr anchor="ctr">
            <a:spAutoFit/>
          </a:bodyPr>
          <a:lstStyle/>
          <a:p>
            <a:pPr algn="ctr"/>
            <a:r>
              <a:rPr kumimoji="1" lang="zh-CN" altLang="en-US" sz="2800" b="1" dirty="0">
                <a:latin typeface="Times New Roman" pitchFamily="18" charset="0"/>
                <a:ea typeface="黑体" pitchFamily="2" charset="-122"/>
                <a:cs typeface="Times New Roman" pitchFamily="18" charset="0"/>
              </a:rPr>
              <a:t>碳硅若干键焓的比较</a:t>
            </a:r>
            <a:r>
              <a:rPr kumimoji="1" lang="zh-CN" altLang="en-US" sz="2800" dirty="0">
                <a:latin typeface="Times New Roman" pitchFamily="18" charset="0"/>
                <a:ea typeface="黑体" pitchFamily="2" charset="-122"/>
                <a:cs typeface="Times New Roman" pitchFamily="18" charset="0"/>
              </a:rPr>
              <a:t>（</a:t>
            </a:r>
            <a:r>
              <a:rPr kumimoji="1" lang="en-US" altLang="zh-CN" sz="2800" b="1" dirty="0">
                <a:latin typeface="Times New Roman" pitchFamily="18" charset="0"/>
                <a:ea typeface="黑体" pitchFamily="2" charset="-122"/>
                <a:cs typeface="Times New Roman" pitchFamily="18" charset="0"/>
              </a:rPr>
              <a:t>kJ·mol</a:t>
            </a:r>
            <a:r>
              <a:rPr kumimoji="1" lang="en-US" altLang="zh-CN" sz="2800" b="1" baseline="30000" dirty="0">
                <a:latin typeface="Times New Roman" pitchFamily="18" charset="0"/>
                <a:ea typeface="黑体" pitchFamily="2" charset="-122"/>
                <a:cs typeface="Times New Roman" pitchFamily="18" charset="0"/>
              </a:rPr>
              <a:t>-1</a:t>
            </a:r>
            <a:r>
              <a:rPr kumimoji="1" lang="zh-CN" altLang="en-US" sz="2800" dirty="0">
                <a:latin typeface="Times New Roman" pitchFamily="18" charset="0"/>
                <a:ea typeface="黑体" pitchFamily="2" charset="-122"/>
                <a:cs typeface="Times New Roman" pitchFamily="18" charset="0"/>
              </a:rPr>
              <a:t>）</a:t>
            </a:r>
            <a:endParaRPr kumimoji="1" lang="zh-CN" altLang="en-US" sz="2800" dirty="0">
              <a:ea typeface="黑体" pitchFamily="2" charset="-122"/>
              <a:cs typeface="Times New Roman" pitchFamily="18" charset="0"/>
            </a:endParaRPr>
          </a:p>
        </p:txBody>
      </p:sp>
      <p:graphicFrame>
        <p:nvGraphicFramePr>
          <p:cNvPr id="4" name="Group 53"/>
          <p:cNvGraphicFramePr>
            <a:graphicFrameLocks noGrp="1"/>
          </p:cNvGraphicFramePr>
          <p:nvPr>
            <p:extLst>
              <p:ext uri="{D42A27DB-BD31-4B8C-83A1-F6EECF244321}">
                <p14:modId xmlns:p14="http://schemas.microsoft.com/office/powerpoint/2010/main" val="2610306264"/>
              </p:ext>
            </p:extLst>
          </p:nvPr>
        </p:nvGraphicFramePr>
        <p:xfrm>
          <a:off x="1762770" y="2022481"/>
          <a:ext cx="5688013" cy="1586548"/>
        </p:xfrm>
        <a:graphic>
          <a:graphicData uri="http://schemas.openxmlformats.org/drawingml/2006/table">
            <a:tbl>
              <a:tblPr/>
              <a:tblGrid>
                <a:gridCol w="1531938">
                  <a:extLst>
                    <a:ext uri="{9D8B030D-6E8A-4147-A177-3AD203B41FA5}">
                      <a16:colId xmlns:a16="http://schemas.microsoft.com/office/drawing/2014/main" val="20000"/>
                    </a:ext>
                  </a:extLst>
                </a:gridCol>
                <a:gridCol w="4156075">
                  <a:extLst>
                    <a:ext uri="{9D8B030D-6E8A-4147-A177-3AD203B41FA5}">
                      <a16:colId xmlns:a16="http://schemas.microsoft.com/office/drawing/2014/main" val="20001"/>
                    </a:ext>
                  </a:extLst>
                </a:gridCol>
              </a:tblGrid>
              <a:tr h="515938">
                <a:tc>
                  <a:txBody>
                    <a:bodyPr/>
                    <a:lstStyle/>
                    <a:p>
                      <a:pPr marL="0" marR="0" lvl="0" indent="0" algn="l"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CN" sz="2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X </a:t>
                      </a:r>
                      <a:r>
                        <a:rPr kumimoji="1" lang="zh-CN" altLang="en-US" sz="2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代表</a:t>
                      </a: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X—X    X—H    X—O</a:t>
                      </a:r>
                      <a:endParaRPr kumimoji="1" lang="en-US" altLang="zh-CN" sz="2800" b="0" i="0" u="none" strike="noStrike" cap="none" normalizeH="0" baseline="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53340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C</a:t>
                      </a:r>
                      <a:endParaRPr kumimoji="1" lang="en-US" altLang="zh-CN" sz="2800" b="0" i="0" u="none" strike="noStrike" cap="none" normalizeH="0" baseline="0">
                        <a:ln>
                          <a:noFill/>
                        </a:ln>
                        <a:solidFill>
                          <a:schemeClr val="tx1"/>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348       412       360</a:t>
                      </a:r>
                      <a:endParaRPr kumimoji="1" lang="en-US" altLang="zh-CN" sz="2800" b="0" i="0" u="none" strike="noStrike" cap="none" normalizeH="0" baseline="0" dirty="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49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Si</a:t>
                      </a:r>
                      <a:endParaRPr kumimoji="1" lang="en-US" altLang="zh-CN" sz="2800" b="0" i="0" u="none" strike="noStrike" cap="none" normalizeH="0" baseline="0">
                        <a:ln>
                          <a:noFill/>
                        </a:ln>
                        <a:solidFill>
                          <a:schemeClr val="tx1"/>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1" lang="en-US" altLang="zh-CN" sz="2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326       318       466</a:t>
                      </a:r>
                      <a:endParaRPr kumimoji="1" lang="en-US" altLang="zh-CN" sz="2800" b="0" i="0" u="none" strike="noStrike" cap="none" normalizeH="0" baseline="0" dirty="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5" name="Rectangle 46"/>
          <p:cNvSpPr>
            <a:spLocks noChangeArrowheads="1"/>
          </p:cNvSpPr>
          <p:nvPr/>
        </p:nvSpPr>
        <p:spPr bwMode="auto">
          <a:xfrm>
            <a:off x="0" y="4647877"/>
            <a:ext cx="9144000" cy="0"/>
          </a:xfrm>
          <a:prstGeom prst="rect">
            <a:avLst/>
          </a:prstGeom>
          <a:noFill/>
          <a:ln w="9525" algn="ctr">
            <a:noFill/>
            <a:miter lim="800000"/>
            <a:headEnd/>
            <a:tailEnd/>
          </a:ln>
        </p:spPr>
        <p:txBody>
          <a:bodyPr wrap="none" anchor="ctr">
            <a:spAutoFit/>
          </a:bodyPr>
          <a:lstStyle/>
          <a:p>
            <a:endParaRPr kumimoji="1" lang="zh-CN" altLang="en-US" sz="2400"/>
          </a:p>
        </p:txBody>
      </p:sp>
      <p:sp>
        <p:nvSpPr>
          <p:cNvPr id="6" name="Text Box 52"/>
          <p:cNvSpPr txBox="1">
            <a:spLocks noChangeArrowheads="1"/>
          </p:cNvSpPr>
          <p:nvPr/>
        </p:nvSpPr>
        <p:spPr bwMode="auto">
          <a:xfrm>
            <a:off x="107504" y="3797449"/>
            <a:ext cx="8964612" cy="830997"/>
          </a:xfrm>
          <a:prstGeom prst="rect">
            <a:avLst/>
          </a:prstGeom>
          <a:noFill/>
          <a:ln w="9525" algn="ctr">
            <a:noFill/>
            <a:miter lim="800000"/>
            <a:headEnd/>
            <a:tailEnd/>
          </a:ln>
        </p:spPr>
        <p:txBody>
          <a:bodyPr>
            <a:spAutoFit/>
          </a:bodyPr>
          <a:lstStyle/>
          <a:p>
            <a:pPr>
              <a:spcBef>
                <a:spcPct val="50000"/>
              </a:spcBef>
            </a:pPr>
            <a:r>
              <a:rPr lang="zh-CN" altLang="en-US" dirty="0">
                <a:latin typeface="Arial" panose="020B0604020202020204" pitchFamily="34" charset="0"/>
                <a:ea typeface="黑体" panose="02010609060101010101" pitchFamily="49" charset="-122"/>
                <a:cs typeface="Arial" panose="020B0604020202020204" pitchFamily="34" charset="0"/>
              </a:rPr>
              <a:t>可以看出：</a:t>
            </a:r>
            <a:r>
              <a:rPr lang="en-US" altLang="zh-CN" dirty="0">
                <a:latin typeface="Arial" panose="020B0604020202020204" pitchFamily="34" charset="0"/>
                <a:ea typeface="黑体" panose="02010609060101010101" pitchFamily="49" charset="-122"/>
                <a:cs typeface="Arial" panose="020B0604020202020204" pitchFamily="34" charset="0"/>
              </a:rPr>
              <a:t>C-C, C-H, C-O </a:t>
            </a:r>
            <a:r>
              <a:rPr lang="zh-CN" altLang="en-US" dirty="0">
                <a:latin typeface="Arial" panose="020B0604020202020204" pitchFamily="34" charset="0"/>
                <a:ea typeface="黑体" panose="02010609060101010101" pitchFamily="49" charset="-122"/>
                <a:cs typeface="Arial" panose="020B0604020202020204" pitchFamily="34" charset="0"/>
              </a:rPr>
              <a:t>键都比较稳定</a:t>
            </a:r>
            <a:br>
              <a:rPr lang="zh-CN" altLang="en-US" dirty="0">
                <a:latin typeface="Arial" panose="020B0604020202020204" pitchFamily="34" charset="0"/>
                <a:ea typeface="黑体" panose="02010609060101010101" pitchFamily="49" charset="-122"/>
                <a:cs typeface="Arial" panose="020B0604020202020204" pitchFamily="34" charset="0"/>
              </a:rPr>
            </a:br>
            <a:r>
              <a:rPr lang="zh-CN" altLang="en-US" dirty="0">
                <a:latin typeface="Arial" panose="020B0604020202020204" pitchFamily="34" charset="0"/>
                <a:ea typeface="黑体" panose="02010609060101010101" pitchFamily="49" charset="-122"/>
                <a:cs typeface="Arial" panose="020B0604020202020204" pitchFamily="34" charset="0"/>
              </a:rPr>
              <a:t>                而 </a:t>
            </a:r>
            <a:r>
              <a:rPr lang="en-US" altLang="zh-CN" dirty="0">
                <a:latin typeface="Arial" panose="020B0604020202020204" pitchFamily="34" charset="0"/>
                <a:ea typeface="黑体" panose="02010609060101010101" pitchFamily="49" charset="-122"/>
                <a:cs typeface="Arial" panose="020B0604020202020204" pitchFamily="34" charset="0"/>
              </a:rPr>
              <a:t>Si-Si, Si-H</a:t>
            </a:r>
            <a:r>
              <a:rPr lang="zh-CN" altLang="en-US" dirty="0">
                <a:latin typeface="Arial" panose="020B0604020202020204" pitchFamily="34" charset="0"/>
                <a:ea typeface="黑体" panose="02010609060101010101" pitchFamily="49" charset="-122"/>
                <a:cs typeface="Arial" panose="020B0604020202020204" pitchFamily="34" charset="0"/>
              </a:rPr>
              <a:t>键不够稳定，</a:t>
            </a:r>
            <a:r>
              <a:rPr lang="en-US" altLang="zh-CN" dirty="0">
                <a:latin typeface="Arial" panose="020B0604020202020204" pitchFamily="34" charset="0"/>
                <a:ea typeface="黑体" panose="02010609060101010101" pitchFamily="49" charset="-122"/>
                <a:cs typeface="Arial" panose="020B0604020202020204" pitchFamily="34" charset="0"/>
              </a:rPr>
              <a:t>Si-O</a:t>
            </a:r>
            <a:r>
              <a:rPr lang="zh-CN" altLang="en-US" dirty="0">
                <a:latin typeface="Arial" panose="020B0604020202020204" pitchFamily="34" charset="0"/>
                <a:ea typeface="黑体" panose="02010609060101010101" pitchFamily="49" charset="-122"/>
                <a:cs typeface="Arial" panose="020B0604020202020204" pitchFamily="34" charset="0"/>
              </a:rPr>
              <a:t>很稳定</a:t>
            </a:r>
          </a:p>
        </p:txBody>
      </p:sp>
      <p:sp>
        <p:nvSpPr>
          <p:cNvPr id="7" name="Rectangle 3"/>
          <p:cNvSpPr txBox="1">
            <a:spLocks noRot="1" noChangeArrowheads="1"/>
          </p:cNvSpPr>
          <p:nvPr/>
        </p:nvSpPr>
        <p:spPr>
          <a:xfrm>
            <a:off x="2123728" y="188640"/>
            <a:ext cx="5329237" cy="6477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Aft>
                <a:spcPts val="0"/>
              </a:spcAft>
              <a:buFontTx/>
              <a:buNone/>
            </a:pPr>
            <a:r>
              <a:rPr kumimoji="0" lang="zh-CN" altLang="en-US" dirty="0">
                <a:solidFill>
                  <a:srgbClr val="C00000"/>
                </a:solidFill>
                <a:ea typeface="黑体" charset="0"/>
              </a:rPr>
              <a:t>化学键键能、结构与稳定性</a:t>
            </a:r>
          </a:p>
        </p:txBody>
      </p:sp>
      <p:sp>
        <p:nvSpPr>
          <p:cNvPr id="8" name="矩形 7">
            <a:extLst>
              <a:ext uri="{FF2B5EF4-FFF2-40B4-BE49-F238E27FC236}">
                <a16:creationId xmlns:a16="http://schemas.microsoft.com/office/drawing/2014/main" id="{128C3766-BF16-9E4C-BB46-858206C70879}"/>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10" name="文本框 9">
            <a:extLst>
              <a:ext uri="{FF2B5EF4-FFF2-40B4-BE49-F238E27FC236}">
                <a16:creationId xmlns:a16="http://schemas.microsoft.com/office/drawing/2014/main" id="{E8F4850B-D107-D6CD-B146-79CEC91EB876}"/>
              </a:ext>
            </a:extLst>
          </p:cNvPr>
          <p:cNvSpPr txBox="1"/>
          <p:nvPr/>
        </p:nvSpPr>
        <p:spPr>
          <a:xfrm>
            <a:off x="575556" y="4869160"/>
            <a:ext cx="7992888" cy="1384995"/>
          </a:xfrm>
          <a:prstGeom prst="rect">
            <a:avLst/>
          </a:prstGeom>
          <a:solidFill>
            <a:schemeClr val="accent6">
              <a:lumMod val="20000"/>
              <a:lumOff val="80000"/>
            </a:schemeClr>
          </a:solidFill>
        </p:spPr>
        <p:txBody>
          <a:bodyPr wrap="square">
            <a:spAutoFit/>
          </a:bodyPr>
          <a:lstStyle/>
          <a:p>
            <a:pPr>
              <a:spcBef>
                <a:spcPct val="50000"/>
              </a:spcBef>
            </a:pPr>
            <a:r>
              <a:rPr lang="zh-CN" altLang="en-US" b="1" dirty="0">
                <a:solidFill>
                  <a:srgbClr val="0000FF"/>
                </a:solidFill>
                <a:latin typeface="Times New Roman" panose="02020603050405020304" pitchFamily="18" charset="0"/>
                <a:ea typeface="SimHei" panose="02010609060101010101" pitchFamily="49" charset="-122"/>
                <a:cs typeface="Times New Roman" panose="02020603050405020304" pitchFamily="18" charset="0"/>
              </a:rPr>
              <a:t>所以：</a:t>
            </a:r>
            <a:r>
              <a:rPr lang="en-US" altLang="zh-CN" b="1" dirty="0">
                <a:solidFill>
                  <a:srgbClr val="0000FF"/>
                </a:solidFill>
                <a:latin typeface="Times New Roman" panose="02020603050405020304" pitchFamily="18" charset="0"/>
                <a:ea typeface="SimHei" panose="02010609060101010101" pitchFamily="49" charset="-122"/>
                <a:cs typeface="Times New Roman" panose="02020603050405020304" pitchFamily="18" charset="0"/>
              </a:rPr>
              <a:t>C</a:t>
            </a:r>
            <a:r>
              <a:rPr lang="zh-CN" altLang="en-US" b="1" dirty="0">
                <a:solidFill>
                  <a:srgbClr val="0000FF"/>
                </a:solidFill>
                <a:latin typeface="Times New Roman" panose="02020603050405020304" pitchFamily="18" charset="0"/>
                <a:ea typeface="SimHei" panose="02010609060101010101" pitchFamily="49" charset="-122"/>
                <a:cs typeface="Times New Roman" panose="02020603050405020304" pitchFamily="18" charset="0"/>
              </a:rPr>
              <a:t>、</a:t>
            </a:r>
            <a:r>
              <a:rPr lang="en-US" altLang="zh-CN" b="1" dirty="0">
                <a:solidFill>
                  <a:srgbClr val="0000FF"/>
                </a:solidFill>
                <a:latin typeface="Times New Roman" panose="02020603050405020304" pitchFamily="18" charset="0"/>
                <a:ea typeface="SimHei" panose="02010609060101010101" pitchFamily="49" charset="-122"/>
                <a:cs typeface="Times New Roman" panose="02020603050405020304" pitchFamily="18" charset="0"/>
              </a:rPr>
              <a:t>H</a:t>
            </a:r>
            <a:r>
              <a:rPr lang="zh-CN" altLang="en-US" b="1" dirty="0">
                <a:solidFill>
                  <a:srgbClr val="0000FF"/>
                </a:solidFill>
                <a:latin typeface="Times New Roman" panose="02020603050405020304" pitchFamily="18" charset="0"/>
                <a:ea typeface="SimHei" panose="02010609060101010101" pitchFamily="49" charset="-122"/>
                <a:cs typeface="Times New Roman" panose="02020603050405020304" pitchFamily="18" charset="0"/>
              </a:rPr>
              <a:t>（及</a:t>
            </a:r>
            <a:r>
              <a:rPr lang="en-US" altLang="zh-CN" b="1" dirty="0">
                <a:solidFill>
                  <a:srgbClr val="0000FF"/>
                </a:solidFill>
                <a:latin typeface="Times New Roman" panose="02020603050405020304" pitchFamily="18" charset="0"/>
                <a:ea typeface="SimHei" panose="02010609060101010101" pitchFamily="49" charset="-122"/>
                <a:cs typeface="Times New Roman" panose="02020603050405020304" pitchFamily="18" charset="0"/>
              </a:rPr>
              <a:t>O</a:t>
            </a:r>
            <a:r>
              <a:rPr lang="zh-CN" altLang="en-US" b="1" dirty="0">
                <a:solidFill>
                  <a:srgbClr val="0000FF"/>
                </a:solidFill>
                <a:latin typeface="Times New Roman" panose="02020603050405020304" pitchFamily="18" charset="0"/>
                <a:ea typeface="SimHei" panose="02010609060101010101" pitchFamily="49" charset="-122"/>
                <a:cs typeface="Times New Roman" panose="02020603050405020304" pitchFamily="18" charset="0"/>
              </a:rPr>
              <a:t>、</a:t>
            </a:r>
            <a:r>
              <a:rPr lang="en-US" altLang="zh-CN" b="1" dirty="0">
                <a:solidFill>
                  <a:srgbClr val="0000FF"/>
                </a:solidFill>
                <a:latin typeface="Times New Roman" panose="02020603050405020304" pitchFamily="18" charset="0"/>
                <a:ea typeface="SimHei" panose="02010609060101010101" pitchFamily="49" charset="-122"/>
                <a:cs typeface="Times New Roman" panose="02020603050405020304" pitchFamily="18" charset="0"/>
              </a:rPr>
              <a:t>N</a:t>
            </a:r>
            <a:r>
              <a:rPr lang="zh-CN" altLang="en-US" b="1" dirty="0">
                <a:solidFill>
                  <a:srgbClr val="0000FF"/>
                </a:solidFill>
                <a:latin typeface="Times New Roman" panose="02020603050405020304" pitchFamily="18" charset="0"/>
                <a:ea typeface="SimHei" panose="02010609060101010101" pitchFamily="49" charset="-122"/>
                <a:cs typeface="Times New Roman" panose="02020603050405020304" pitchFamily="18" charset="0"/>
              </a:rPr>
              <a:t>等</a:t>
            </a:r>
            <a:r>
              <a:rPr lang="en-US" altLang="zh-CN" b="1" dirty="0">
                <a:solidFill>
                  <a:srgbClr val="0000FF"/>
                </a:solidFill>
                <a:latin typeface="Times New Roman" panose="02020603050405020304" pitchFamily="18" charset="0"/>
                <a:ea typeface="SimHei" panose="02010609060101010101" pitchFamily="49" charset="-122"/>
                <a:cs typeface="Times New Roman" panose="02020603050405020304" pitchFamily="18" charset="0"/>
              </a:rPr>
              <a:t>)</a:t>
            </a:r>
            <a:r>
              <a:rPr lang="zh-CN" altLang="en-US" b="1" dirty="0">
                <a:solidFill>
                  <a:srgbClr val="0000FF"/>
                </a:solidFill>
                <a:latin typeface="Times New Roman" panose="02020603050405020304" pitchFamily="18" charset="0"/>
                <a:ea typeface="SimHei" panose="02010609060101010101" pitchFamily="49" charset="-122"/>
                <a:cs typeface="Times New Roman" panose="02020603050405020304" pitchFamily="18" charset="0"/>
              </a:rPr>
              <a:t>可以形成一系列稳定的化合物，构造出庞大复杂的有机物家族</a:t>
            </a:r>
            <a:r>
              <a:rPr lang="en-US" altLang="zh-CN" b="1" dirty="0">
                <a:solidFill>
                  <a:srgbClr val="0000FF"/>
                </a:solidFill>
                <a:latin typeface="Times New Roman" panose="02020603050405020304" pitchFamily="18" charset="0"/>
                <a:ea typeface="SimHei" panose="02010609060101010101" pitchFamily="49" charset="-122"/>
                <a:cs typeface="Times New Roman" panose="02020603050405020304" pitchFamily="18" charset="0"/>
              </a:rPr>
              <a:t>;  </a:t>
            </a:r>
          </a:p>
          <a:p>
            <a:pPr>
              <a:spcBef>
                <a:spcPct val="50000"/>
              </a:spcBef>
            </a:pPr>
            <a:r>
              <a:rPr lang="zh-CN" altLang="en-US" b="1" dirty="0">
                <a:solidFill>
                  <a:srgbClr val="0000FF"/>
                </a:solidFill>
                <a:latin typeface="Times New Roman" panose="02020603050405020304" pitchFamily="18" charset="0"/>
                <a:ea typeface="SimHei" panose="02010609060101010101" pitchFamily="49" charset="-122"/>
                <a:cs typeface="Times New Roman" panose="02020603050405020304" pitchFamily="18" charset="0"/>
              </a:rPr>
              <a:t>而</a:t>
            </a:r>
            <a:r>
              <a:rPr lang="en-US" altLang="zh-CN" b="1" dirty="0">
                <a:solidFill>
                  <a:srgbClr val="0000FF"/>
                </a:solidFill>
                <a:latin typeface="Times New Roman" panose="02020603050405020304" pitchFamily="18" charset="0"/>
                <a:ea typeface="SimHei" panose="02010609060101010101" pitchFamily="49" charset="-122"/>
                <a:cs typeface="Times New Roman" panose="02020603050405020304" pitchFamily="18" charset="0"/>
              </a:rPr>
              <a:t>Si</a:t>
            </a:r>
            <a:r>
              <a:rPr lang="zh-CN" altLang="en-US" b="1" dirty="0">
                <a:solidFill>
                  <a:srgbClr val="0000FF"/>
                </a:solidFill>
                <a:latin typeface="Times New Roman" panose="02020603050405020304" pitchFamily="18" charset="0"/>
                <a:ea typeface="SimHei" panose="02010609060101010101" pitchFamily="49" charset="-122"/>
                <a:cs typeface="Times New Roman" panose="02020603050405020304" pitchFamily="18" charset="0"/>
              </a:rPr>
              <a:t>、</a:t>
            </a:r>
            <a:r>
              <a:rPr lang="en-US" altLang="zh-CN" b="1" dirty="0">
                <a:solidFill>
                  <a:srgbClr val="0000FF"/>
                </a:solidFill>
                <a:latin typeface="Times New Roman" panose="02020603050405020304" pitchFamily="18" charset="0"/>
                <a:ea typeface="SimHei" panose="02010609060101010101" pitchFamily="49" charset="-122"/>
                <a:cs typeface="Times New Roman" panose="02020603050405020304" pitchFamily="18" charset="0"/>
              </a:rPr>
              <a:t>O</a:t>
            </a:r>
            <a:r>
              <a:rPr lang="zh-CN" altLang="en-US" b="1" dirty="0">
                <a:solidFill>
                  <a:srgbClr val="0000FF"/>
                </a:solidFill>
                <a:latin typeface="Times New Roman" panose="02020603050405020304" pitchFamily="18" charset="0"/>
                <a:ea typeface="SimHei" panose="02010609060101010101" pitchFamily="49" charset="-122"/>
                <a:cs typeface="Times New Roman" panose="02020603050405020304" pitchFamily="18" charset="0"/>
              </a:rPr>
              <a:t>（及其它元素）形成硅酸盐，奠定了大地的坚实</a:t>
            </a:r>
          </a:p>
        </p:txBody>
      </p:sp>
    </p:spTree>
    <p:extLst>
      <p:ext uri="{BB962C8B-B14F-4D97-AF65-F5344CB8AC3E}">
        <p14:creationId xmlns:p14="http://schemas.microsoft.com/office/powerpoint/2010/main" val="37823840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32996CC-1D28-6241-8C6B-4A2C005E6D1D}" type="slidenum">
              <a:rPr lang="en-US" altLang="zh-CN" smtClean="0"/>
              <a:pPr/>
              <a:t>47</a:t>
            </a:fld>
            <a:endParaRPr lang="en-US" altLang="zh-CN"/>
          </a:p>
        </p:txBody>
      </p:sp>
      <p:pic>
        <p:nvPicPr>
          <p:cNvPr id="3" name="Picture 7"/>
          <p:cNvPicPr>
            <a:picLocks noChangeAspect="1" noChangeArrowheads="1"/>
          </p:cNvPicPr>
          <p:nvPr/>
        </p:nvPicPr>
        <p:blipFill>
          <a:blip r:embed="rId2" cstate="print"/>
          <a:srcRect/>
          <a:stretch>
            <a:fillRect/>
          </a:stretch>
        </p:blipFill>
        <p:spPr bwMode="auto">
          <a:xfrm>
            <a:off x="530225" y="1213462"/>
            <a:ext cx="8083550" cy="3733800"/>
          </a:xfrm>
          <a:prstGeom prst="rect">
            <a:avLst/>
          </a:prstGeom>
          <a:noFill/>
          <a:ln w="9525">
            <a:noFill/>
            <a:miter lim="800000"/>
            <a:headEnd/>
            <a:tailEnd/>
          </a:ln>
        </p:spPr>
      </p:pic>
      <p:sp>
        <p:nvSpPr>
          <p:cNvPr id="5" name="矩形 4"/>
          <p:cNvSpPr/>
          <p:nvPr/>
        </p:nvSpPr>
        <p:spPr>
          <a:xfrm>
            <a:off x="323528" y="5065361"/>
            <a:ext cx="8748464" cy="1631216"/>
          </a:xfrm>
          <a:prstGeom prst="rect">
            <a:avLst/>
          </a:prstGeom>
        </p:spPr>
        <p:txBody>
          <a:bodyPr wrap="square">
            <a:spAutoFit/>
          </a:bodyPr>
          <a:lstStyle/>
          <a:p>
            <a:r>
              <a:rPr lang="en-US" altLang="zh-CN" sz="2000" b="1" dirty="0"/>
              <a:t>Saline carbides, ~ionic solids; formed by Groups 1 and 2 and by </a:t>
            </a:r>
            <a:r>
              <a:rPr lang="en-US" altLang="zh-CN" sz="2000" b="1" dirty="0" err="1"/>
              <a:t>aluminium</a:t>
            </a:r>
            <a:r>
              <a:rPr lang="en-US" altLang="zh-CN" sz="2000" b="1" dirty="0"/>
              <a:t>.</a:t>
            </a:r>
          </a:p>
          <a:p>
            <a:r>
              <a:rPr lang="en-US" altLang="zh-CN" sz="2000" b="1" dirty="0">
                <a:solidFill>
                  <a:srgbClr val="002060"/>
                </a:solidFill>
              </a:rPr>
              <a:t>Metallic carbides, ~ metallic conductivity and </a:t>
            </a:r>
            <a:r>
              <a:rPr lang="en-US" altLang="zh-CN" sz="2000" b="1" dirty="0" err="1">
                <a:solidFill>
                  <a:srgbClr val="002060"/>
                </a:solidFill>
              </a:rPr>
              <a:t>lustre</a:t>
            </a:r>
            <a:r>
              <a:rPr lang="en-US" altLang="zh-CN" sz="2000" b="1" dirty="0">
                <a:solidFill>
                  <a:srgbClr val="002060"/>
                </a:solidFill>
              </a:rPr>
              <a:t>; formed by d-</a:t>
            </a:r>
            <a:r>
              <a:rPr lang="zh-CN" altLang="en-US" sz="2000" b="1" dirty="0">
                <a:solidFill>
                  <a:srgbClr val="002060"/>
                </a:solidFill>
              </a:rPr>
              <a:t>，</a:t>
            </a:r>
            <a:r>
              <a:rPr lang="en-US" altLang="zh-CN" sz="2000" b="1" dirty="0">
                <a:solidFill>
                  <a:srgbClr val="002060"/>
                </a:solidFill>
              </a:rPr>
              <a:t>f- elements</a:t>
            </a:r>
            <a:r>
              <a:rPr lang="en-US" altLang="zh-CN" sz="2000" b="1" dirty="0"/>
              <a:t>. Metalloid carbides, ~ hard covalent solids formed by boron and silicon. Molecular</a:t>
            </a:r>
            <a:r>
              <a:rPr lang="zh-CN" altLang="en-US" sz="2000" b="1" dirty="0"/>
              <a:t>，</a:t>
            </a:r>
            <a:r>
              <a:rPr lang="en-US" altLang="zh-CN" sz="2000" b="1" dirty="0"/>
              <a:t>~ normally not regarded as carbides</a:t>
            </a:r>
            <a:r>
              <a:rPr lang="zh-CN" altLang="en-US" sz="2000" b="1" dirty="0"/>
              <a:t>；</a:t>
            </a:r>
            <a:r>
              <a:rPr lang="en-US" altLang="zh-CN" sz="2000" b="1" dirty="0"/>
              <a:t>with electronegative elements</a:t>
            </a:r>
          </a:p>
        </p:txBody>
      </p:sp>
      <p:sp>
        <p:nvSpPr>
          <p:cNvPr id="6" name="Rectangle 3"/>
          <p:cNvSpPr txBox="1">
            <a:spLocks noRot="1" noChangeArrowheads="1"/>
          </p:cNvSpPr>
          <p:nvPr/>
        </p:nvSpPr>
        <p:spPr>
          <a:xfrm>
            <a:off x="2123728" y="188640"/>
            <a:ext cx="5329237" cy="6477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Aft>
                <a:spcPts val="0"/>
              </a:spcAft>
              <a:buFontTx/>
              <a:buNone/>
            </a:pPr>
            <a:r>
              <a:rPr kumimoji="0" lang="zh-CN" altLang="en-US" dirty="0">
                <a:solidFill>
                  <a:srgbClr val="C00000"/>
                </a:solidFill>
                <a:ea typeface="黑体" charset="0"/>
              </a:rPr>
              <a:t>分布广泛的碳化物</a:t>
            </a:r>
          </a:p>
        </p:txBody>
      </p:sp>
      <p:sp>
        <p:nvSpPr>
          <p:cNvPr id="7" name="矩形 6">
            <a:extLst>
              <a:ext uri="{FF2B5EF4-FFF2-40B4-BE49-F238E27FC236}">
                <a16:creationId xmlns:a16="http://schemas.microsoft.com/office/drawing/2014/main" id="{128C3766-BF16-9E4C-BB46-858206C70879}"/>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27406036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32996CC-1D28-6241-8C6B-4A2C005E6D1D}" type="slidenum">
              <a:rPr lang="en-US" altLang="zh-CN" smtClean="0"/>
              <a:pPr/>
              <a:t>48</a:t>
            </a:fld>
            <a:endParaRPr lang="en-US" altLang="zh-CN"/>
          </a:p>
        </p:txBody>
      </p:sp>
      <p:pic>
        <p:nvPicPr>
          <p:cNvPr id="3" name="Picture 7"/>
          <p:cNvPicPr>
            <a:picLocks noChangeAspect="1" noChangeArrowheads="1"/>
          </p:cNvPicPr>
          <p:nvPr/>
        </p:nvPicPr>
        <p:blipFill>
          <a:blip r:embed="rId2" cstate="print"/>
          <a:srcRect/>
          <a:stretch>
            <a:fillRect/>
          </a:stretch>
        </p:blipFill>
        <p:spPr bwMode="auto">
          <a:xfrm>
            <a:off x="1547664" y="1268760"/>
            <a:ext cx="5257799" cy="4800600"/>
          </a:xfrm>
          <a:prstGeom prst="rect">
            <a:avLst/>
          </a:prstGeom>
          <a:noFill/>
          <a:ln w="9525">
            <a:noFill/>
            <a:miter lim="800000"/>
            <a:headEnd/>
            <a:tailEnd/>
          </a:ln>
        </p:spPr>
      </p:pic>
      <p:sp>
        <p:nvSpPr>
          <p:cNvPr id="5" name="TextBox 4"/>
          <p:cNvSpPr txBox="1"/>
          <p:nvPr/>
        </p:nvSpPr>
        <p:spPr>
          <a:xfrm rot="16200000">
            <a:off x="4333100" y="4155900"/>
            <a:ext cx="553998" cy="4648200"/>
          </a:xfrm>
          <a:prstGeom prst="rect">
            <a:avLst/>
          </a:prstGeom>
          <a:noFill/>
        </p:spPr>
        <p:txBody>
          <a:bodyPr vert="eaVert" wrap="square" rtlCol="0">
            <a:spAutoFit/>
          </a:bodyPr>
          <a:lstStyle/>
          <a:p>
            <a:pPr algn="ctr"/>
            <a:r>
              <a:rPr lang="zh-CN" altLang="en-US" dirty="0"/>
              <a:t>我们熟悉的二氧化碳分子</a:t>
            </a:r>
          </a:p>
        </p:txBody>
      </p:sp>
      <p:sp>
        <p:nvSpPr>
          <p:cNvPr id="7" name="TextBox 6"/>
          <p:cNvSpPr txBox="1"/>
          <p:nvPr/>
        </p:nvSpPr>
        <p:spPr>
          <a:xfrm>
            <a:off x="6782603" y="2036912"/>
            <a:ext cx="2057400" cy="830997"/>
          </a:xfrm>
          <a:prstGeom prst="rect">
            <a:avLst/>
          </a:prstGeom>
          <a:noFill/>
        </p:spPr>
        <p:txBody>
          <a:bodyPr wrap="square" rtlCol="0">
            <a:spAutoFit/>
          </a:bodyPr>
          <a:lstStyle/>
          <a:p>
            <a:pPr algn="ctr"/>
            <a:r>
              <a:rPr lang="en-US" altLang="zh-CN" sz="2400" b="1" dirty="0">
                <a:solidFill>
                  <a:srgbClr val="C00000"/>
                </a:solidFill>
              </a:rPr>
              <a:t>C=O</a:t>
            </a:r>
          </a:p>
          <a:p>
            <a:pPr algn="ctr"/>
            <a:r>
              <a:rPr lang="en-US" altLang="zh-CN" sz="2400" b="1" dirty="0">
                <a:solidFill>
                  <a:srgbClr val="C00000"/>
                </a:solidFill>
              </a:rPr>
              <a:t>723 kJ mol</a:t>
            </a:r>
            <a:r>
              <a:rPr lang="en-US" altLang="zh-CN" sz="2400" b="1" baseline="30000" dirty="0">
                <a:solidFill>
                  <a:srgbClr val="C00000"/>
                </a:solidFill>
              </a:rPr>
              <a:t>-1</a:t>
            </a:r>
            <a:endParaRPr lang="zh-CN" altLang="en-US" sz="2400" b="1" baseline="30000" dirty="0">
              <a:solidFill>
                <a:srgbClr val="C00000"/>
              </a:solidFill>
            </a:endParaRPr>
          </a:p>
        </p:txBody>
      </p:sp>
      <p:pic>
        <p:nvPicPr>
          <p:cNvPr id="8" name="图片 7" descr="CO2.TIF"/>
          <p:cNvPicPr>
            <a:picLocks noChangeAspect="1"/>
          </p:cNvPicPr>
          <p:nvPr/>
        </p:nvPicPr>
        <p:blipFill>
          <a:blip r:embed="rId3" cstate="print"/>
          <a:stretch>
            <a:fillRect/>
          </a:stretch>
        </p:blipFill>
        <p:spPr>
          <a:xfrm>
            <a:off x="6244287" y="1244379"/>
            <a:ext cx="1600200" cy="423582"/>
          </a:xfrm>
          <a:prstGeom prst="rect">
            <a:avLst/>
          </a:prstGeom>
        </p:spPr>
      </p:pic>
      <p:sp>
        <p:nvSpPr>
          <p:cNvPr id="12" name="Rectangle 3"/>
          <p:cNvSpPr txBox="1">
            <a:spLocks noRot="1" noChangeArrowheads="1"/>
          </p:cNvSpPr>
          <p:nvPr/>
        </p:nvSpPr>
        <p:spPr>
          <a:xfrm>
            <a:off x="1835696" y="188640"/>
            <a:ext cx="5329237" cy="6477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Aft>
                <a:spcPts val="0"/>
              </a:spcAft>
              <a:buFontTx/>
              <a:buNone/>
            </a:pPr>
            <a:r>
              <a:rPr kumimoji="0" lang="zh-CN" altLang="en-US" dirty="0">
                <a:solidFill>
                  <a:srgbClr val="C00000"/>
                </a:solidFill>
                <a:ea typeface="黑体" charset="0"/>
              </a:rPr>
              <a:t>小分子化合物及反应特性</a:t>
            </a:r>
          </a:p>
        </p:txBody>
      </p:sp>
      <p:sp>
        <p:nvSpPr>
          <p:cNvPr id="13" name="矩形 12">
            <a:extLst>
              <a:ext uri="{FF2B5EF4-FFF2-40B4-BE49-F238E27FC236}">
                <a16:creationId xmlns:a16="http://schemas.microsoft.com/office/drawing/2014/main" id="{128C3766-BF16-9E4C-BB46-858206C70879}"/>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36507640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幻灯片编号占位符 1"/>
          <p:cNvSpPr>
            <a:spLocks noGrp="1"/>
          </p:cNvSpPr>
          <p:nvPr>
            <p:ph type="sldNum" sz="quarter" idx="12"/>
          </p:nvPr>
        </p:nvSpPr>
        <p:spPr/>
        <p:txBody>
          <a:bodyPr/>
          <a:lstStyle/>
          <a:p>
            <a:fld id="{0BE941A5-F84E-7044-8061-D19715E4C9F6}" type="slidenum">
              <a:rPr lang="en-US" altLang="zh-CN"/>
              <a:pPr/>
              <a:t>49</a:t>
            </a:fld>
            <a:endParaRPr lang="en-US" altLang="zh-CN"/>
          </a:p>
        </p:txBody>
      </p:sp>
      <p:pic>
        <p:nvPicPr>
          <p:cNvPr id="726018" name="Picture 2" descr="17_11"/>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1300071" y="1176950"/>
            <a:ext cx="6804756" cy="4475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txBox="1">
            <a:spLocks noRot="1" noChangeArrowheads="1"/>
          </p:cNvSpPr>
          <p:nvPr/>
        </p:nvSpPr>
        <p:spPr>
          <a:xfrm>
            <a:off x="1907704" y="188640"/>
            <a:ext cx="5329237" cy="647700"/>
          </a:xfrm>
          <a:prstGeom prst="rect">
            <a:avLst/>
          </a:prstGeom>
        </p:spPr>
        <p:txBody>
          <a:bodyPr anchor="ct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fontAlgn="auto">
              <a:spcAft>
                <a:spcPts val="0"/>
              </a:spcAft>
              <a:buFontTx/>
              <a:buNone/>
            </a:pPr>
            <a:r>
              <a:rPr kumimoji="0" lang="zh-CN" altLang="en-US" dirty="0">
                <a:solidFill>
                  <a:srgbClr val="C00000"/>
                </a:solidFill>
                <a:ea typeface="黑体" charset="0"/>
              </a:rPr>
              <a:t>碳循环</a:t>
            </a:r>
          </a:p>
        </p:txBody>
      </p:sp>
      <p:sp>
        <p:nvSpPr>
          <p:cNvPr id="5" name="矩形 4">
            <a:extLst>
              <a:ext uri="{FF2B5EF4-FFF2-40B4-BE49-F238E27FC236}">
                <a16:creationId xmlns:a16="http://schemas.microsoft.com/office/drawing/2014/main" id="{B85FE7BB-361C-1A4A-8757-FE543E67E416}"/>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2" name="矩形 1">
            <a:extLst>
              <a:ext uri="{FF2B5EF4-FFF2-40B4-BE49-F238E27FC236}">
                <a16:creationId xmlns:a16="http://schemas.microsoft.com/office/drawing/2014/main" id="{52D64DBD-8432-8C45-9044-54A8453C004C}"/>
              </a:ext>
            </a:extLst>
          </p:cNvPr>
          <p:cNvSpPr/>
          <p:nvPr/>
        </p:nvSpPr>
        <p:spPr>
          <a:xfrm>
            <a:off x="1295636" y="5770305"/>
            <a:ext cx="6552728" cy="461665"/>
          </a:xfrm>
          <a:prstGeom prst="rect">
            <a:avLst/>
          </a:prstGeom>
        </p:spPr>
        <p:txBody>
          <a:bodyPr wrap="square">
            <a:spAutoFit/>
          </a:bodyPr>
          <a:lstStyle/>
          <a:p>
            <a:pPr algn="ctr"/>
            <a:r>
              <a:rPr lang="zh-CN" altLang="en-US" dirty="0"/>
              <a:t>https://www.bilibili.com/video/av4402706/</a:t>
            </a:r>
          </a:p>
        </p:txBody>
      </p:sp>
    </p:spTree>
    <p:extLst>
      <p:ext uri="{BB962C8B-B14F-4D97-AF65-F5344CB8AC3E}">
        <p14:creationId xmlns:p14="http://schemas.microsoft.com/office/powerpoint/2010/main" val="4233826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灯片编号占位符 1">
            <a:extLst>
              <a:ext uri="{FF2B5EF4-FFF2-40B4-BE49-F238E27FC236}">
                <a16:creationId xmlns:a16="http://schemas.microsoft.com/office/drawing/2014/main" id="{6891F571-2051-BC47-961C-AAB94EAE9F8C}"/>
              </a:ext>
            </a:extLst>
          </p:cNvPr>
          <p:cNvSpPr>
            <a:spLocks noGrp="1"/>
          </p:cNvSpPr>
          <p:nvPr>
            <p:ph type="sldNum" sz="quarter" idx="4294967295"/>
          </p:nvPr>
        </p:nvSpPr>
        <p:spPr>
          <a:xfrm>
            <a:off x="52586" y="6565727"/>
            <a:ext cx="571302" cy="292273"/>
          </a:xfrm>
          <a:prstGeom prst="rect">
            <a:avLst/>
          </a:prstGeom>
          <a:noFill/>
        </p:spPr>
        <p:txBody>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AB25FB30-328E-1C4A-BE97-EA832B9BAF8A}" type="slidenum">
              <a:rPr lang="en-US" altLang="zh-CN" sz="1400" b="0">
                <a:solidFill>
                  <a:schemeClr val="tx1"/>
                </a:solidFill>
                <a:ea typeface="黑体" panose="02010609060101010101" pitchFamily="49" charset="-122"/>
              </a:rPr>
              <a:pPr>
                <a:spcBef>
                  <a:spcPct val="0"/>
                </a:spcBef>
                <a:buFontTx/>
                <a:buNone/>
              </a:pPr>
              <a:t>5</a:t>
            </a:fld>
            <a:endParaRPr lang="en-US" altLang="zh-CN" sz="1400" b="0">
              <a:solidFill>
                <a:schemeClr val="tx1"/>
              </a:solidFill>
              <a:ea typeface="黑体" panose="02010609060101010101" pitchFamily="49" charset="-122"/>
            </a:endParaRPr>
          </a:p>
        </p:txBody>
      </p:sp>
      <p:pic>
        <p:nvPicPr>
          <p:cNvPr id="50178" name="Picture 5" descr="tu10">
            <a:extLst>
              <a:ext uri="{FF2B5EF4-FFF2-40B4-BE49-F238E27FC236}">
                <a16:creationId xmlns:a16="http://schemas.microsoft.com/office/drawing/2014/main" id="{154291CD-C183-3F4A-9B80-8114701702D7}"/>
              </a:ext>
            </a:extLst>
          </p:cNvPr>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300192" y="2308026"/>
            <a:ext cx="1988596" cy="24000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179" name="Group 6">
            <a:extLst>
              <a:ext uri="{FF2B5EF4-FFF2-40B4-BE49-F238E27FC236}">
                <a16:creationId xmlns:a16="http://schemas.microsoft.com/office/drawing/2014/main" id="{C10F89FB-6A25-A943-BB14-A6DC2DF08148}"/>
              </a:ext>
            </a:extLst>
          </p:cNvPr>
          <p:cNvGrpSpPr>
            <a:grpSpLocks/>
          </p:cNvGrpSpPr>
          <p:nvPr/>
        </p:nvGrpSpPr>
        <p:grpSpPr bwMode="auto">
          <a:xfrm>
            <a:off x="323850" y="4724401"/>
            <a:ext cx="8458200" cy="1570038"/>
            <a:chOff x="432" y="2736"/>
            <a:chExt cx="5328" cy="989"/>
          </a:xfrm>
        </p:grpSpPr>
        <p:sp>
          <p:nvSpPr>
            <p:cNvPr id="50193" name="Rectangle 7">
              <a:extLst>
                <a:ext uri="{FF2B5EF4-FFF2-40B4-BE49-F238E27FC236}">
                  <a16:creationId xmlns:a16="http://schemas.microsoft.com/office/drawing/2014/main" id="{CAF26B3E-C157-0A40-AFBC-6A9680B365DB}"/>
                </a:ext>
              </a:extLst>
            </p:cNvPr>
            <p:cNvSpPr>
              <a:spLocks noChangeArrowheads="1"/>
            </p:cNvSpPr>
            <p:nvPr/>
          </p:nvSpPr>
          <p:spPr bwMode="auto">
            <a:xfrm>
              <a:off x="432" y="2736"/>
              <a:ext cx="5328" cy="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20000"/>
                </a:lnSpc>
                <a:spcBef>
                  <a:spcPct val="0"/>
                </a:spcBef>
                <a:buFontTx/>
                <a:buNone/>
              </a:pPr>
              <a:r>
                <a:rPr lang="zh-CN" altLang="en-US" sz="2000">
                  <a:solidFill>
                    <a:schemeClr val="tx1"/>
                  </a:solidFill>
                </a:rPr>
                <a:t>●  </a:t>
              </a:r>
              <a:r>
                <a:rPr lang="zh-CN" altLang="en-US" sz="2000">
                  <a:solidFill>
                    <a:schemeClr val="tx1"/>
                  </a:solidFill>
                  <a:ea typeface="楷体_GB2312" pitchFamily="49" charset="-122"/>
                </a:rPr>
                <a:t>金属铋象水一样可以归入为数不多的一类物质中，它们由液态变</a:t>
              </a:r>
            </a:p>
            <a:p>
              <a:pPr>
                <a:lnSpc>
                  <a:spcPct val="120000"/>
                </a:lnSpc>
                <a:spcBef>
                  <a:spcPct val="0"/>
                </a:spcBef>
                <a:buFontTx/>
                <a:buNone/>
              </a:pPr>
              <a:r>
                <a:rPr lang="zh-CN" altLang="en-US" sz="2000">
                  <a:solidFill>
                    <a:schemeClr val="tx1"/>
                  </a:solidFill>
                  <a:ea typeface="楷体_GB2312" pitchFamily="49" charset="-122"/>
                </a:rPr>
                <a:t>      为固态时体积膨胀而不是缩小</a:t>
              </a:r>
            </a:p>
            <a:p>
              <a:pPr>
                <a:lnSpc>
                  <a:spcPct val="120000"/>
                </a:lnSpc>
                <a:spcBef>
                  <a:spcPct val="0"/>
                </a:spcBef>
                <a:buFontTx/>
                <a:buNone/>
              </a:pPr>
              <a:r>
                <a:rPr lang="zh-CN" altLang="en-US" sz="2000">
                  <a:solidFill>
                    <a:schemeClr val="tx1"/>
                  </a:solidFill>
                </a:rPr>
                <a:t>●  </a:t>
              </a:r>
              <a:r>
                <a:rPr lang="zh-CN" altLang="en-US" sz="2000">
                  <a:solidFill>
                    <a:schemeClr val="tx1"/>
                  </a:solidFill>
                  <a:ea typeface="楷体_GB2312" pitchFamily="49" charset="-122"/>
                </a:rPr>
                <a:t>不规则变化的 </a:t>
              </a:r>
              <a:r>
                <a:rPr lang="en-US" altLang="zh-CN" sz="2000">
                  <a:solidFill>
                    <a:schemeClr val="tx1"/>
                  </a:solidFill>
                  <a:ea typeface="黑体" panose="02010609060101010101" pitchFamily="49" charset="-122"/>
                </a:rPr>
                <a:t>III </a:t>
              </a:r>
              <a:r>
                <a:rPr lang="en-US" altLang="zh-CN" sz="2000">
                  <a:solidFill>
                    <a:schemeClr val="tx1"/>
                  </a:solidFill>
                  <a:ea typeface="楷体_GB2312" pitchFamily="49" charset="-122"/>
                </a:rPr>
                <a:t>A </a:t>
              </a:r>
              <a:r>
                <a:rPr lang="zh-CN" altLang="en-US" sz="2000">
                  <a:solidFill>
                    <a:schemeClr val="tx1"/>
                  </a:solidFill>
                  <a:ea typeface="楷体_GB2312" pitchFamily="49" charset="-122"/>
                </a:rPr>
                <a:t>族金属的熔点  </a:t>
              </a:r>
              <a:r>
                <a:rPr lang="zh-CN" altLang="en-US" sz="2000">
                  <a:solidFill>
                    <a:schemeClr val="tx1"/>
                  </a:solidFill>
                </a:rPr>
                <a:t>元素          </a:t>
              </a:r>
              <a:r>
                <a:rPr lang="en-US" altLang="zh-CN" sz="2000">
                  <a:solidFill>
                    <a:schemeClr val="tx1"/>
                  </a:solidFill>
                </a:rPr>
                <a:t>Al       Ga      In       Ti</a:t>
              </a:r>
              <a:endParaRPr lang="zh-CN" altLang="en-US" sz="2000">
                <a:solidFill>
                  <a:schemeClr val="tx1"/>
                </a:solidFill>
                <a:ea typeface="楷体_GB2312" pitchFamily="49" charset="-122"/>
              </a:endParaRPr>
            </a:p>
            <a:p>
              <a:pPr>
                <a:lnSpc>
                  <a:spcPct val="120000"/>
                </a:lnSpc>
                <a:spcBef>
                  <a:spcPct val="0"/>
                </a:spcBef>
                <a:buFontTx/>
                <a:buNone/>
              </a:pPr>
              <a:r>
                <a:rPr lang="zh-CN" altLang="en-US" sz="2000">
                  <a:solidFill>
                    <a:schemeClr val="tx1"/>
                  </a:solidFill>
                  <a:latin typeface="楷体_GB2312" pitchFamily="49" charset="-122"/>
                  <a:ea typeface="楷体_GB2312" pitchFamily="49" charset="-122"/>
                </a:rPr>
                <a:t>   镓的反常熔点与其存在</a:t>
              </a:r>
              <a:r>
                <a:rPr lang="en-US" altLang="zh-CN" sz="2000">
                  <a:solidFill>
                    <a:schemeClr val="tx1"/>
                  </a:solidFill>
                  <a:latin typeface="楷体_GB2312" pitchFamily="49" charset="-122"/>
                  <a:ea typeface="楷体_GB2312" pitchFamily="49" charset="-122"/>
                </a:rPr>
                <a:t>Ga</a:t>
              </a:r>
              <a:r>
                <a:rPr lang="en-US" altLang="zh-CN" sz="2000" baseline="-25000">
                  <a:solidFill>
                    <a:schemeClr val="tx1"/>
                  </a:solidFill>
                  <a:latin typeface="楷体_GB2312" pitchFamily="49" charset="-122"/>
                  <a:ea typeface="楷体_GB2312" pitchFamily="49" charset="-122"/>
                </a:rPr>
                <a:t>2</a:t>
              </a:r>
              <a:r>
                <a:rPr lang="zh-CN" altLang="en-US" sz="2000">
                  <a:solidFill>
                    <a:schemeClr val="tx1"/>
                  </a:solidFill>
                  <a:latin typeface="楷体_GB2312" pitchFamily="49" charset="-122"/>
                  <a:ea typeface="楷体_GB2312" pitchFamily="49" charset="-122"/>
                </a:rPr>
                <a:t>有关</a:t>
              </a:r>
              <a:r>
                <a:rPr lang="zh-CN" altLang="en-US" sz="2000">
                  <a:solidFill>
                    <a:schemeClr val="tx1"/>
                  </a:solidFill>
                </a:rPr>
                <a:t>         </a:t>
              </a:r>
              <a:r>
                <a:rPr lang="en-US" altLang="zh-CN" sz="2000">
                  <a:solidFill>
                    <a:schemeClr val="tx1"/>
                  </a:solidFill>
                </a:rPr>
                <a:t>m.p./℃   660      30      157     303</a:t>
              </a:r>
            </a:p>
          </p:txBody>
        </p:sp>
        <p:sp>
          <p:nvSpPr>
            <p:cNvPr id="50194" name="Line 8">
              <a:extLst>
                <a:ext uri="{FF2B5EF4-FFF2-40B4-BE49-F238E27FC236}">
                  <a16:creationId xmlns:a16="http://schemas.microsoft.com/office/drawing/2014/main" id="{2089B1EE-CE9B-8F43-A8C0-639FFD64065D}"/>
                </a:ext>
              </a:extLst>
            </p:cNvPr>
            <p:cNvSpPr>
              <a:spLocks noChangeShapeType="1"/>
            </p:cNvSpPr>
            <p:nvPr/>
          </p:nvSpPr>
          <p:spPr bwMode="auto">
            <a:xfrm>
              <a:off x="2976" y="3456"/>
              <a:ext cx="2304" cy="0"/>
            </a:xfrm>
            <a:prstGeom prst="line">
              <a:avLst/>
            </a:prstGeom>
            <a:noFill/>
            <a:ln w="12700" cap="sq">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195" name="Line 9">
              <a:extLst>
                <a:ext uri="{FF2B5EF4-FFF2-40B4-BE49-F238E27FC236}">
                  <a16:creationId xmlns:a16="http://schemas.microsoft.com/office/drawing/2014/main" id="{F7F079CE-B2BF-0242-992F-73AE1FD51ED4}"/>
                </a:ext>
              </a:extLst>
            </p:cNvPr>
            <p:cNvSpPr>
              <a:spLocks noChangeShapeType="1"/>
            </p:cNvSpPr>
            <p:nvPr/>
          </p:nvSpPr>
          <p:spPr bwMode="auto">
            <a:xfrm>
              <a:off x="2976" y="3216"/>
              <a:ext cx="2304" cy="0"/>
            </a:xfrm>
            <a:prstGeom prst="line">
              <a:avLst/>
            </a:prstGeom>
            <a:noFill/>
            <a:ln w="19050" cap="sq">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196" name="Line 10">
              <a:extLst>
                <a:ext uri="{FF2B5EF4-FFF2-40B4-BE49-F238E27FC236}">
                  <a16:creationId xmlns:a16="http://schemas.microsoft.com/office/drawing/2014/main" id="{22A9A080-57C3-554B-95BB-A134B08ECE78}"/>
                </a:ext>
              </a:extLst>
            </p:cNvPr>
            <p:cNvSpPr>
              <a:spLocks noChangeShapeType="1"/>
            </p:cNvSpPr>
            <p:nvPr/>
          </p:nvSpPr>
          <p:spPr bwMode="auto">
            <a:xfrm>
              <a:off x="2976" y="3696"/>
              <a:ext cx="2304" cy="0"/>
            </a:xfrm>
            <a:prstGeom prst="line">
              <a:avLst/>
            </a:prstGeom>
            <a:noFill/>
            <a:ln w="19050" cap="sq">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pic>
        <p:nvPicPr>
          <p:cNvPr id="50180" name="Picture 11" descr="tu10">
            <a:extLst>
              <a:ext uri="{FF2B5EF4-FFF2-40B4-BE49-F238E27FC236}">
                <a16:creationId xmlns:a16="http://schemas.microsoft.com/office/drawing/2014/main" id="{3C4B9F69-EBD0-E049-9146-0888923D00D5}"/>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643489" y="1680847"/>
            <a:ext cx="1066800"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181" name="Group 12">
            <a:extLst>
              <a:ext uri="{FF2B5EF4-FFF2-40B4-BE49-F238E27FC236}">
                <a16:creationId xmlns:a16="http://schemas.microsoft.com/office/drawing/2014/main" id="{89241E60-579B-024B-BDA3-6734D5B8FF75}"/>
              </a:ext>
            </a:extLst>
          </p:cNvPr>
          <p:cNvGrpSpPr>
            <a:grpSpLocks/>
          </p:cNvGrpSpPr>
          <p:nvPr/>
        </p:nvGrpSpPr>
        <p:grpSpPr bwMode="auto">
          <a:xfrm>
            <a:off x="395288" y="2349500"/>
            <a:ext cx="5029200" cy="2363788"/>
            <a:chOff x="576" y="1247"/>
            <a:chExt cx="3168" cy="1489"/>
          </a:xfrm>
        </p:grpSpPr>
        <p:sp>
          <p:nvSpPr>
            <p:cNvPr id="50186" name="Rectangle 13">
              <a:extLst>
                <a:ext uri="{FF2B5EF4-FFF2-40B4-BE49-F238E27FC236}">
                  <a16:creationId xmlns:a16="http://schemas.microsoft.com/office/drawing/2014/main" id="{A197F2BD-9FB4-7A4C-839C-98E295A2D6EA}"/>
                </a:ext>
              </a:extLst>
            </p:cNvPr>
            <p:cNvSpPr>
              <a:spLocks noChangeArrowheads="1"/>
            </p:cNvSpPr>
            <p:nvPr/>
          </p:nvSpPr>
          <p:spPr bwMode="auto">
            <a:xfrm>
              <a:off x="576" y="1247"/>
              <a:ext cx="1920" cy="1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tabLst>
                  <a:tab pos="3911600" algn="l"/>
                </a:tabLst>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tabLst>
                  <a:tab pos="3911600" algn="l"/>
                </a:tabLst>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tabLst>
                  <a:tab pos="3911600" algn="l"/>
                </a:tabLst>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tabLst>
                  <a:tab pos="3911600" algn="l"/>
                </a:tabLst>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tabLst>
                  <a:tab pos="3911600" algn="l"/>
                </a:tabLst>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tabLst>
                  <a:tab pos="3911600" algn="l"/>
                </a:tabLst>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tabLst>
                  <a:tab pos="3911600" algn="l"/>
                </a:tabLst>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tabLst>
                  <a:tab pos="3911600" algn="l"/>
                </a:tabLst>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tabLst>
                  <a:tab pos="3911600" algn="l"/>
                </a:tabLst>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b="0" dirty="0">
                  <a:solidFill>
                    <a:schemeClr val="tx1"/>
                  </a:solidFill>
                </a:rPr>
                <a:t>    </a:t>
              </a:r>
              <a:endParaRPr lang="zh-CN" altLang="en-US" sz="2000" b="0" dirty="0">
                <a:solidFill>
                  <a:schemeClr val="tx1"/>
                </a:solidFill>
              </a:endParaRPr>
            </a:p>
            <a:p>
              <a:pPr>
                <a:spcBef>
                  <a:spcPct val="0"/>
                </a:spcBef>
                <a:buFontTx/>
                <a:buNone/>
              </a:pPr>
              <a:endParaRPr lang="zh-CN" altLang="en-US" sz="2000" b="0" dirty="0">
                <a:solidFill>
                  <a:schemeClr val="tx1"/>
                </a:solidFill>
              </a:endParaRPr>
            </a:p>
            <a:p>
              <a:pPr>
                <a:spcBef>
                  <a:spcPct val="0"/>
                </a:spcBef>
                <a:buFontTx/>
                <a:buNone/>
              </a:pPr>
              <a:r>
                <a:rPr lang="zh-CN" altLang="en-US" sz="2000" dirty="0">
                  <a:solidFill>
                    <a:schemeClr val="tx1"/>
                  </a:solidFill>
                </a:rPr>
                <a:t>温度 / </a:t>
              </a:r>
              <a:r>
                <a:rPr lang="en-US" altLang="zh-CN" sz="2000" dirty="0">
                  <a:solidFill>
                    <a:schemeClr val="tx1"/>
                  </a:solidFill>
                </a:rPr>
                <a:t>℃</a:t>
              </a:r>
              <a:r>
                <a:rPr lang="zh-CN" altLang="en-US" sz="2000" dirty="0">
                  <a:solidFill>
                    <a:schemeClr val="tx1"/>
                  </a:solidFill>
                </a:rPr>
                <a:t>            </a:t>
              </a:r>
              <a:r>
                <a:rPr lang="en-US" altLang="zh-CN" sz="2000" dirty="0">
                  <a:solidFill>
                    <a:schemeClr val="tx1"/>
                  </a:solidFill>
                </a:rPr>
                <a:t>  22        0</a:t>
              </a:r>
            </a:p>
            <a:p>
              <a:pPr>
                <a:lnSpc>
                  <a:spcPct val="115000"/>
                </a:lnSpc>
                <a:spcBef>
                  <a:spcPct val="0"/>
                </a:spcBef>
                <a:buFontTx/>
                <a:buNone/>
              </a:pPr>
              <a:r>
                <a:rPr lang="en-US" altLang="zh-CN" sz="2000" i="1" dirty="0">
                  <a:solidFill>
                    <a:schemeClr val="tx1"/>
                  </a:solidFill>
                </a:rPr>
                <a:t>k</a:t>
              </a:r>
              <a:r>
                <a:rPr lang="en-US" altLang="zh-CN" sz="2000" dirty="0">
                  <a:solidFill>
                    <a:schemeClr val="tx1"/>
                  </a:solidFill>
                </a:rPr>
                <a:t>(As)/kS·cm</a:t>
              </a:r>
              <a:r>
                <a:rPr lang="en-US" altLang="zh-CN" sz="2000" baseline="30000" dirty="0">
                  <a:solidFill>
                    <a:schemeClr val="tx1"/>
                  </a:solidFill>
                  <a:latin typeface="华康简黑" pitchFamily="49" charset="-122"/>
                  <a:ea typeface="华康简黑" pitchFamily="49" charset="-122"/>
                </a:rPr>
                <a:t>-</a:t>
              </a:r>
              <a:r>
                <a:rPr lang="en-US" altLang="zh-CN" sz="2000" baseline="30000" dirty="0">
                  <a:solidFill>
                    <a:schemeClr val="tx1"/>
                  </a:solidFill>
                </a:rPr>
                <a:t>1</a:t>
              </a:r>
              <a:r>
                <a:rPr lang="en-US" altLang="zh-CN" sz="2000" dirty="0">
                  <a:solidFill>
                    <a:schemeClr val="tx1"/>
                  </a:solidFill>
                </a:rPr>
                <a:t>     35      38</a:t>
              </a:r>
            </a:p>
            <a:p>
              <a:pPr>
                <a:lnSpc>
                  <a:spcPct val="115000"/>
                </a:lnSpc>
                <a:spcBef>
                  <a:spcPct val="0"/>
                </a:spcBef>
                <a:buFontTx/>
                <a:buNone/>
              </a:pPr>
              <a:r>
                <a:rPr lang="en-US" altLang="zh-CN" sz="2000" i="1" dirty="0">
                  <a:solidFill>
                    <a:schemeClr val="tx1"/>
                  </a:solidFill>
                </a:rPr>
                <a:t>k</a:t>
              </a:r>
              <a:r>
                <a:rPr lang="en-US" altLang="zh-CN" sz="2000" dirty="0">
                  <a:solidFill>
                    <a:schemeClr val="tx1"/>
                  </a:solidFill>
                </a:rPr>
                <a:t>(Sb)/kS·cm</a:t>
              </a:r>
              <a:r>
                <a:rPr lang="en-US" altLang="zh-CN" sz="2000" baseline="30000" dirty="0">
                  <a:solidFill>
                    <a:schemeClr val="tx1"/>
                  </a:solidFill>
                  <a:latin typeface="华康简黑" pitchFamily="49" charset="-122"/>
                  <a:ea typeface="华康简黑" pitchFamily="49" charset="-122"/>
                </a:rPr>
                <a:t>-</a:t>
              </a:r>
              <a:r>
                <a:rPr lang="en-US" altLang="zh-CN" sz="2000" baseline="30000" dirty="0">
                  <a:solidFill>
                    <a:schemeClr val="tx1"/>
                  </a:solidFill>
                </a:rPr>
                <a:t>1</a:t>
              </a:r>
              <a:r>
                <a:rPr lang="en-US" altLang="zh-CN" sz="2000" dirty="0">
                  <a:solidFill>
                    <a:schemeClr val="tx1"/>
                  </a:solidFill>
                </a:rPr>
                <a:t>     24      26</a:t>
              </a:r>
            </a:p>
            <a:p>
              <a:pPr>
                <a:lnSpc>
                  <a:spcPct val="115000"/>
                </a:lnSpc>
                <a:spcBef>
                  <a:spcPct val="0"/>
                </a:spcBef>
                <a:buFontTx/>
                <a:buNone/>
              </a:pPr>
              <a:r>
                <a:rPr lang="en-US" altLang="zh-CN" sz="2000" i="1" dirty="0">
                  <a:solidFill>
                    <a:schemeClr val="tx1"/>
                  </a:solidFill>
                </a:rPr>
                <a:t>k</a:t>
              </a:r>
              <a:r>
                <a:rPr lang="en-US" altLang="zh-CN" sz="2000" dirty="0">
                  <a:solidFill>
                    <a:schemeClr val="tx1"/>
                  </a:solidFill>
                </a:rPr>
                <a:t>(Bi)/kS·cm</a:t>
              </a:r>
              <a:r>
                <a:rPr lang="en-US" altLang="zh-CN" sz="2000" baseline="30000" dirty="0">
                  <a:solidFill>
                    <a:schemeClr val="tx1"/>
                  </a:solidFill>
                  <a:latin typeface="华康简黑" pitchFamily="49" charset="-122"/>
                  <a:ea typeface="华康简黑" pitchFamily="49" charset="-122"/>
                </a:rPr>
                <a:t>-</a:t>
              </a:r>
              <a:r>
                <a:rPr lang="en-US" altLang="zh-CN" sz="2000" baseline="30000" dirty="0">
                  <a:solidFill>
                    <a:schemeClr val="tx1"/>
                  </a:solidFill>
                </a:rPr>
                <a:t>1</a:t>
              </a:r>
              <a:r>
                <a:rPr lang="en-US" altLang="zh-CN" sz="2000" dirty="0">
                  <a:solidFill>
                    <a:schemeClr val="tx1"/>
                  </a:solidFill>
                </a:rPr>
                <a:t>     8.6     9.5</a:t>
              </a:r>
            </a:p>
          </p:txBody>
        </p:sp>
        <p:pic>
          <p:nvPicPr>
            <p:cNvPr id="50187" name="Picture 14" descr="fig1101c">
              <a:extLst>
                <a:ext uri="{FF2B5EF4-FFF2-40B4-BE49-F238E27FC236}">
                  <a16:creationId xmlns:a16="http://schemas.microsoft.com/office/drawing/2014/main" id="{9E2BDFA1-4889-F84A-B03D-D64C1FE0565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544" y="1248"/>
              <a:ext cx="1200" cy="1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0188" name="Group 15">
              <a:extLst>
                <a:ext uri="{FF2B5EF4-FFF2-40B4-BE49-F238E27FC236}">
                  <a16:creationId xmlns:a16="http://schemas.microsoft.com/office/drawing/2014/main" id="{6FB958D2-DB3D-094E-BDCC-167ADFFB9E18}"/>
                </a:ext>
              </a:extLst>
            </p:cNvPr>
            <p:cNvGrpSpPr>
              <a:grpSpLocks/>
            </p:cNvGrpSpPr>
            <p:nvPr/>
          </p:nvGrpSpPr>
          <p:grpSpPr bwMode="auto">
            <a:xfrm>
              <a:off x="576" y="1334"/>
              <a:ext cx="1824" cy="1210"/>
              <a:chOff x="576" y="1334"/>
              <a:chExt cx="1824" cy="1210"/>
            </a:xfrm>
          </p:grpSpPr>
          <p:sp>
            <p:nvSpPr>
              <p:cNvPr id="50189" name="Line 16">
                <a:extLst>
                  <a:ext uri="{FF2B5EF4-FFF2-40B4-BE49-F238E27FC236}">
                    <a16:creationId xmlns:a16="http://schemas.microsoft.com/office/drawing/2014/main" id="{1EFAC571-D352-9744-9DE1-FC3F3CF86ADD}"/>
                  </a:ext>
                </a:extLst>
              </p:cNvPr>
              <p:cNvSpPr>
                <a:spLocks noChangeShapeType="1"/>
              </p:cNvSpPr>
              <p:nvPr/>
            </p:nvSpPr>
            <p:spPr bwMode="auto">
              <a:xfrm>
                <a:off x="576" y="1632"/>
                <a:ext cx="1824" cy="0"/>
              </a:xfrm>
              <a:prstGeom prst="line">
                <a:avLst/>
              </a:prstGeom>
              <a:noFill/>
              <a:ln w="25400" cap="sq">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190" name="Line 17">
                <a:extLst>
                  <a:ext uri="{FF2B5EF4-FFF2-40B4-BE49-F238E27FC236}">
                    <a16:creationId xmlns:a16="http://schemas.microsoft.com/office/drawing/2014/main" id="{31947649-85B4-CC49-B35E-6509ED745E46}"/>
                  </a:ext>
                </a:extLst>
              </p:cNvPr>
              <p:cNvSpPr>
                <a:spLocks noChangeShapeType="1"/>
              </p:cNvSpPr>
              <p:nvPr/>
            </p:nvSpPr>
            <p:spPr bwMode="auto">
              <a:xfrm>
                <a:off x="576" y="1872"/>
                <a:ext cx="1824" cy="0"/>
              </a:xfrm>
              <a:prstGeom prst="line">
                <a:avLst/>
              </a:prstGeom>
              <a:noFill/>
              <a:ln w="12700" cap="sq">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191" name="Line 18">
                <a:extLst>
                  <a:ext uri="{FF2B5EF4-FFF2-40B4-BE49-F238E27FC236}">
                    <a16:creationId xmlns:a16="http://schemas.microsoft.com/office/drawing/2014/main" id="{29F66ED3-C7B3-3B4B-A4B1-BED7195D57E5}"/>
                  </a:ext>
                </a:extLst>
              </p:cNvPr>
              <p:cNvSpPr>
                <a:spLocks noChangeShapeType="1"/>
              </p:cNvSpPr>
              <p:nvPr/>
            </p:nvSpPr>
            <p:spPr bwMode="auto">
              <a:xfrm>
                <a:off x="576" y="2544"/>
                <a:ext cx="1824" cy="0"/>
              </a:xfrm>
              <a:prstGeom prst="line">
                <a:avLst/>
              </a:prstGeom>
              <a:noFill/>
              <a:ln w="25400" cap="sq">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192" name="Rectangle 19">
                <a:extLst>
                  <a:ext uri="{FF2B5EF4-FFF2-40B4-BE49-F238E27FC236}">
                    <a16:creationId xmlns:a16="http://schemas.microsoft.com/office/drawing/2014/main" id="{2F8CFB30-065B-6F45-9F33-A9524ED85D8A}"/>
                  </a:ext>
                </a:extLst>
              </p:cNvPr>
              <p:cNvSpPr>
                <a:spLocks noChangeArrowheads="1"/>
              </p:cNvSpPr>
              <p:nvPr/>
            </p:nvSpPr>
            <p:spPr bwMode="auto">
              <a:xfrm>
                <a:off x="720" y="1334"/>
                <a:ext cx="146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2000">
                    <a:solidFill>
                      <a:schemeClr val="tx1"/>
                    </a:solidFill>
                    <a:ea typeface="楷体_GB2312" pitchFamily="49" charset="-122"/>
                  </a:rPr>
                  <a:t>As, Sb Bi</a:t>
                </a:r>
                <a:r>
                  <a:rPr lang="en-US" altLang="zh-CN" sz="2000">
                    <a:solidFill>
                      <a:schemeClr val="tx1"/>
                    </a:solidFill>
                    <a:latin typeface="楷体_GB2312" pitchFamily="49" charset="-122"/>
                    <a:ea typeface="楷体_GB2312" pitchFamily="49" charset="-122"/>
                  </a:rPr>
                  <a:t> </a:t>
                </a:r>
                <a:r>
                  <a:rPr lang="zh-CN" altLang="en-US" sz="2000">
                    <a:solidFill>
                      <a:schemeClr val="tx1"/>
                    </a:solidFill>
                    <a:latin typeface="楷体_GB2312" pitchFamily="49" charset="-122"/>
                    <a:ea typeface="楷体_GB2312" pitchFamily="49" charset="-122"/>
                  </a:rPr>
                  <a:t>的电导率</a:t>
                </a:r>
              </a:p>
            </p:txBody>
          </p:sp>
        </p:grpSp>
      </p:grpSp>
      <p:grpSp>
        <p:nvGrpSpPr>
          <p:cNvPr id="50182" name="Group 20">
            <a:extLst>
              <a:ext uri="{FF2B5EF4-FFF2-40B4-BE49-F238E27FC236}">
                <a16:creationId xmlns:a16="http://schemas.microsoft.com/office/drawing/2014/main" id="{0F0DA6F9-1598-1F4A-956E-5116D31323D8}"/>
              </a:ext>
            </a:extLst>
          </p:cNvPr>
          <p:cNvGrpSpPr>
            <a:grpSpLocks/>
          </p:cNvGrpSpPr>
          <p:nvPr/>
        </p:nvGrpSpPr>
        <p:grpSpPr bwMode="auto">
          <a:xfrm>
            <a:off x="323027" y="909353"/>
            <a:ext cx="8459023" cy="1152427"/>
            <a:chOff x="621" y="597"/>
            <a:chExt cx="5576" cy="729"/>
          </a:xfrm>
        </p:grpSpPr>
        <p:sp>
          <p:nvSpPr>
            <p:cNvPr id="388117" name="Rectangle 21">
              <a:extLst>
                <a:ext uri="{FF2B5EF4-FFF2-40B4-BE49-F238E27FC236}">
                  <a16:creationId xmlns:a16="http://schemas.microsoft.com/office/drawing/2014/main" id="{1D96A676-A892-B94B-A730-59B5C55442F8}"/>
                </a:ext>
              </a:extLst>
            </p:cNvPr>
            <p:cNvSpPr>
              <a:spLocks noChangeArrowheads="1"/>
            </p:cNvSpPr>
            <p:nvPr/>
          </p:nvSpPr>
          <p:spPr bwMode="auto">
            <a:xfrm>
              <a:off x="621" y="597"/>
              <a:ext cx="4308" cy="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kumimoji="1" sz="2400">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400">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400">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400">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49" charset="-122"/>
                </a:defRPr>
              </a:lvl9pPr>
            </a:lstStyle>
            <a:p>
              <a:pPr>
                <a:lnSpc>
                  <a:spcPct val="120000"/>
                </a:lnSpc>
                <a:defRPr/>
              </a:pPr>
              <a:r>
                <a:rPr lang="zh-CN" altLang="en-US" sz="3600" dirty="0">
                  <a:ea typeface="宋体" panose="02010600030101010101" pitchFamily="2" charset="-122"/>
                </a:rPr>
                <a:t>    </a:t>
              </a:r>
              <a:endParaRPr lang="zh-CN" altLang="en-US" b="1" dirty="0">
                <a:latin typeface="宋体" panose="02010600030101010101" pitchFamily="2" charset="-122"/>
                <a:ea typeface="宋体" panose="02010600030101010101" pitchFamily="2" charset="-122"/>
              </a:endParaRPr>
            </a:p>
            <a:p>
              <a:pPr>
                <a:lnSpc>
                  <a:spcPct val="120000"/>
                </a:lnSpc>
                <a:defRPr/>
              </a:pPr>
              <a:r>
                <a:rPr lang="zh-CN" altLang="en-US" b="1" dirty="0">
                  <a:ea typeface="宋体" panose="02010600030101010101" pitchFamily="2" charset="-122"/>
                </a:rPr>
                <a:t> </a:t>
              </a:r>
              <a:r>
                <a:rPr lang="zh-CN" altLang="en-US" b="1" dirty="0">
                  <a:solidFill>
                    <a:srgbClr val="0000FF"/>
                  </a:solidFill>
                  <a:effectLst>
                    <a:outerShdw blurRad="38100" dist="38100" dir="2700000" algn="tl">
                      <a:srgbClr val="C0C0C0"/>
                    </a:outerShdw>
                  </a:effectLst>
                  <a:ea typeface="宋体" panose="02010600030101010101" pitchFamily="2" charset="-122"/>
                </a:rPr>
                <a:t>1.</a:t>
              </a:r>
              <a:r>
                <a:rPr lang="zh-CN" altLang="en-US" b="1" dirty="0">
                  <a:solidFill>
                    <a:srgbClr val="0000FF"/>
                  </a:solidFill>
                  <a:effectLst>
                    <a:outerShdw blurRad="38100" dist="38100" dir="2700000" algn="tl">
                      <a:srgbClr val="C0C0C0"/>
                    </a:outerShdw>
                  </a:effectLst>
                  <a:latin typeface="宋体" panose="02010600030101010101" pitchFamily="2" charset="-122"/>
                  <a:ea typeface="宋体" panose="02010600030101010101" pitchFamily="2" charset="-122"/>
                </a:rPr>
                <a:t> </a:t>
              </a:r>
              <a:r>
                <a:rPr lang="zh-CN" altLang="en-US" b="1" dirty="0">
                  <a:solidFill>
                    <a:srgbClr val="0000FF"/>
                  </a:solidFill>
                  <a:effectLst>
                    <a:outerShdw blurRad="38100" dist="38100" dir="2700000" algn="tl">
                      <a:srgbClr val="C0C0C0"/>
                    </a:outerShdw>
                  </a:effectLst>
                  <a:latin typeface="黑体" panose="02010609060101010101" pitchFamily="49" charset="-122"/>
                </a:rPr>
                <a:t>金属性</a:t>
              </a:r>
              <a:r>
                <a:rPr lang="zh-CN" altLang="en-US" b="1" dirty="0">
                  <a:effectLst>
                    <a:outerShdw blurRad="38100" dist="38100" dir="2700000" algn="tl">
                      <a:srgbClr val="C0C0C0"/>
                    </a:outerShdw>
                  </a:effectLst>
                  <a:latin typeface="宋体" panose="02010600030101010101" pitchFamily="2" charset="-122"/>
                  <a:ea typeface="宋体" panose="02010600030101010101" pitchFamily="2" charset="-122"/>
                </a:rPr>
                <a:t>：</a:t>
              </a:r>
              <a:r>
                <a:rPr lang="zh-CN" altLang="en-US" b="1" dirty="0">
                  <a:latin typeface="宋体" panose="02010600030101010101" pitchFamily="2" charset="-122"/>
                  <a:ea typeface="宋体" panose="02010600030101010101" pitchFamily="2" charset="-122"/>
                </a:rPr>
                <a:t>总的变化规律是由上而下逐渐增强</a:t>
              </a:r>
              <a:endParaRPr lang="en-US" altLang="zh-CN" b="1" baseline="30000" dirty="0">
                <a:latin typeface="宋体" panose="02010600030101010101" pitchFamily="2" charset="-122"/>
                <a:ea typeface="宋体" panose="02010600030101010101" pitchFamily="2" charset="-122"/>
              </a:endParaRPr>
            </a:p>
          </p:txBody>
        </p:sp>
        <p:sp>
          <p:nvSpPr>
            <p:cNvPr id="50185" name="Rectangle 22">
              <a:extLst>
                <a:ext uri="{FF2B5EF4-FFF2-40B4-BE49-F238E27FC236}">
                  <a16:creationId xmlns:a16="http://schemas.microsoft.com/office/drawing/2014/main" id="{A3212D66-6339-964F-95E4-EA284BC528EA}"/>
                </a:ext>
              </a:extLst>
            </p:cNvPr>
            <p:cNvSpPr>
              <a:spLocks noChangeArrowheads="1"/>
            </p:cNvSpPr>
            <p:nvPr/>
          </p:nvSpPr>
          <p:spPr bwMode="auto">
            <a:xfrm>
              <a:off x="624" y="720"/>
              <a:ext cx="5573"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zh-CN" altLang="en-US" sz="2400" dirty="0">
                  <a:solidFill>
                    <a:schemeClr val="tx1"/>
                  </a:solidFill>
                  <a:latin typeface="宋体" panose="02010600030101010101" pitchFamily="2" charset="-122"/>
                </a:rPr>
                <a:t>从硼族、碳族和氮族元素的基本性质中可以看出如下一些特性：</a:t>
              </a:r>
            </a:p>
          </p:txBody>
        </p:sp>
      </p:grpSp>
      <p:sp>
        <p:nvSpPr>
          <p:cNvPr id="50183" name="Rectangle 24">
            <a:extLst>
              <a:ext uri="{FF2B5EF4-FFF2-40B4-BE49-F238E27FC236}">
                <a16:creationId xmlns:a16="http://schemas.microsoft.com/office/drawing/2014/main" id="{0E64E566-0A45-7143-A4DD-2BEC61B5759F}"/>
              </a:ext>
            </a:extLst>
          </p:cNvPr>
          <p:cNvSpPr>
            <a:spLocks noChangeArrowheads="1"/>
          </p:cNvSpPr>
          <p:nvPr/>
        </p:nvSpPr>
        <p:spPr bwMode="auto">
          <a:xfrm>
            <a:off x="1658938" y="188640"/>
            <a:ext cx="629761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a:solidFill>
                  <a:srgbClr val="CC0000"/>
                </a:solidFill>
                <a:latin typeface="Arial" panose="020B0604020202020204" pitchFamily="34" charset="0"/>
                <a:ea typeface="黑体" panose="02010609060101010101" pitchFamily="49" charset="-122"/>
              </a:rPr>
              <a:t>p </a:t>
            </a:r>
            <a:r>
              <a:rPr lang="zh-CN" altLang="en-US">
                <a:solidFill>
                  <a:srgbClr val="CC0000"/>
                </a:solidFill>
                <a:latin typeface="Arial" panose="020B0604020202020204" pitchFamily="34" charset="0"/>
                <a:ea typeface="黑体" panose="02010609060101010101" pitchFamily="49" charset="-122"/>
              </a:rPr>
              <a:t>区元素的化学特点 </a:t>
            </a:r>
            <a:r>
              <a:rPr lang="en-US" altLang="zh-CN">
                <a:solidFill>
                  <a:srgbClr val="CC0000"/>
                </a:solidFill>
                <a:latin typeface="Arial" panose="020B0604020202020204" pitchFamily="34" charset="0"/>
                <a:ea typeface="黑体" panose="02010609060101010101" pitchFamily="49" charset="-122"/>
              </a:rPr>
              <a:t>– </a:t>
            </a:r>
            <a:r>
              <a:rPr lang="zh-CN" altLang="en-US">
                <a:solidFill>
                  <a:srgbClr val="CC0000"/>
                </a:solidFill>
                <a:latin typeface="Arial" panose="020B0604020202020204" pitchFamily="34" charset="0"/>
                <a:ea typeface="黑体" panose="02010609060101010101" pitchFamily="49" charset="-122"/>
              </a:rPr>
              <a:t>规律性</a:t>
            </a:r>
          </a:p>
        </p:txBody>
      </p:sp>
      <p:sp>
        <p:nvSpPr>
          <p:cNvPr id="22" name="矩形 21">
            <a:extLst>
              <a:ext uri="{FF2B5EF4-FFF2-40B4-BE49-F238E27FC236}">
                <a16:creationId xmlns:a16="http://schemas.microsoft.com/office/drawing/2014/main" id="{111E064E-BDC8-8848-97F4-40A0DC1FC077}"/>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206273987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23CA61E-4A05-FD4E-8610-3349DB4C517E}"/>
              </a:ext>
            </a:extLst>
          </p:cNvPr>
          <p:cNvSpPr>
            <a:spLocks noGrp="1"/>
          </p:cNvSpPr>
          <p:nvPr>
            <p:ph type="sldNum" sz="quarter" idx="12"/>
          </p:nvPr>
        </p:nvSpPr>
        <p:spPr/>
        <p:txBody>
          <a:bodyPr/>
          <a:lstStyle/>
          <a:p>
            <a:fld id="{F32996CC-1D28-6241-8C6B-4A2C005E6D1D}" type="slidenum">
              <a:rPr lang="en-US" altLang="zh-CN" smtClean="0"/>
              <a:pPr/>
              <a:t>50</a:t>
            </a:fld>
            <a:endParaRPr lang="en-US" altLang="zh-CN"/>
          </a:p>
        </p:txBody>
      </p:sp>
      <p:sp>
        <p:nvSpPr>
          <p:cNvPr id="5" name="Rectangle 2">
            <a:extLst>
              <a:ext uri="{FF2B5EF4-FFF2-40B4-BE49-F238E27FC236}">
                <a16:creationId xmlns:a16="http://schemas.microsoft.com/office/drawing/2014/main" id="{065660B6-8D71-F647-A43B-7255BB2ABC7F}"/>
              </a:ext>
            </a:extLst>
          </p:cNvPr>
          <p:cNvSpPr txBox="1">
            <a:spLocks noChangeArrowheads="1"/>
          </p:cNvSpPr>
          <p:nvPr/>
        </p:nvSpPr>
        <p:spPr>
          <a:xfrm>
            <a:off x="1815306" y="188640"/>
            <a:ext cx="5513388" cy="64135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kumimoji="0" lang="zh-CN" altLang="en-US" sz="3600" dirty="0">
                <a:solidFill>
                  <a:srgbClr val="C00000"/>
                </a:solidFill>
                <a:latin typeface="SimHei" panose="02010609060101010101" pitchFamily="49" charset="-122"/>
                <a:ea typeface="SimHei" panose="02010609060101010101" pitchFamily="49" charset="-122"/>
              </a:rPr>
              <a:t>硅、锗、锡、铅单质</a:t>
            </a:r>
          </a:p>
        </p:txBody>
      </p:sp>
      <p:sp>
        <p:nvSpPr>
          <p:cNvPr id="6" name="Rectangle 3">
            <a:extLst>
              <a:ext uri="{FF2B5EF4-FFF2-40B4-BE49-F238E27FC236}">
                <a16:creationId xmlns:a16="http://schemas.microsoft.com/office/drawing/2014/main" id="{DFC3A587-D151-C240-B2F7-F26FCD3BC4FC}"/>
              </a:ext>
            </a:extLst>
          </p:cNvPr>
          <p:cNvSpPr txBox="1">
            <a:spLocks noChangeArrowheads="1"/>
          </p:cNvSpPr>
          <p:nvPr/>
        </p:nvSpPr>
        <p:spPr>
          <a:xfrm>
            <a:off x="381000" y="1052736"/>
            <a:ext cx="8458200" cy="387217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65163" indent="-665163" fontAlgn="auto">
              <a:spcAft>
                <a:spcPts val="0"/>
              </a:spcAft>
              <a:buFont typeface="Wingdings" pitchFamily="2" charset="2"/>
              <a:buNone/>
            </a:pPr>
            <a:r>
              <a:rPr kumimoji="0" lang="en-US" altLang="zh-CN" sz="2400" dirty="0">
                <a:solidFill>
                  <a:srgbClr val="0000FF"/>
                </a:solidFill>
                <a:latin typeface="Times New Roman" panose="02020603050405020304" pitchFamily="18" charset="0"/>
                <a:cs typeface="Times New Roman" panose="02020603050405020304" pitchFamily="18" charset="0"/>
              </a:rPr>
              <a:t>Si:</a:t>
            </a:r>
            <a:r>
              <a:rPr kumimoji="0" lang="zh-CN" altLang="en-US" sz="2400" dirty="0">
                <a:solidFill>
                  <a:srgbClr val="0000FF"/>
                </a:solidFill>
                <a:latin typeface="Times New Roman" panose="02020603050405020304" pitchFamily="18" charset="0"/>
                <a:cs typeface="Times New Roman" panose="02020603050405020304" pitchFamily="18" charset="0"/>
              </a:rPr>
              <a:t>    </a:t>
            </a:r>
            <a:r>
              <a:rPr kumimoji="0" lang="zh-CN" altLang="en-US" sz="2400" dirty="0">
                <a:latin typeface="Times New Roman" panose="02020603050405020304" pitchFamily="18" charset="0"/>
                <a:cs typeface="Times New Roman" panose="02020603050405020304" pitchFamily="18" charset="0"/>
              </a:rPr>
              <a:t>原子晶体，灰黑色，硬、脆，能刻划玻璃。低温下稳定，只与强氧化剂和强碱作用，高温时可与许多物质反应。高纯硅可作半导体材料。</a:t>
            </a:r>
            <a:r>
              <a:rPr kumimoji="0" lang="zh-CN" altLang="en-US" sz="2400" dirty="0">
                <a:solidFill>
                  <a:srgbClr val="66FFFF"/>
                </a:solidFill>
                <a:latin typeface="Times New Roman" panose="02020603050405020304" pitchFamily="18" charset="0"/>
                <a:cs typeface="Times New Roman" panose="02020603050405020304" pitchFamily="18" charset="0"/>
              </a:rPr>
              <a:t> </a:t>
            </a:r>
            <a:endParaRPr kumimoji="0" lang="en-US" altLang="zh-CN" sz="2400" dirty="0">
              <a:solidFill>
                <a:srgbClr val="66FFFF"/>
              </a:solidFill>
              <a:latin typeface="Times New Roman" panose="02020603050405020304" pitchFamily="18" charset="0"/>
              <a:cs typeface="Times New Roman" panose="02020603050405020304" pitchFamily="18" charset="0"/>
            </a:endParaRPr>
          </a:p>
          <a:p>
            <a:pPr marL="665163" indent="-665163" fontAlgn="auto">
              <a:spcAft>
                <a:spcPts val="0"/>
              </a:spcAft>
              <a:buFont typeface="Wingdings" pitchFamily="2" charset="2"/>
              <a:buNone/>
            </a:pPr>
            <a:r>
              <a:rPr kumimoji="0" lang="en-US" altLang="zh-CN" sz="2400" dirty="0">
                <a:solidFill>
                  <a:srgbClr val="66FFFF"/>
                </a:solidFill>
                <a:latin typeface="Times New Roman" panose="02020603050405020304" pitchFamily="18" charset="0"/>
                <a:cs typeface="Times New Roman" panose="02020603050405020304" pitchFamily="18" charset="0"/>
              </a:rPr>
              <a:t>	</a:t>
            </a:r>
            <a:r>
              <a:rPr kumimoji="0" lang="en-US" altLang="zh-CN" sz="2000" dirty="0">
                <a:latin typeface="Times New Roman" panose="02020603050405020304" pitchFamily="18" charset="0"/>
                <a:cs typeface="Times New Roman" panose="02020603050405020304" pitchFamily="18" charset="0"/>
              </a:rPr>
              <a:t>Si+2OH</a:t>
            </a:r>
            <a:r>
              <a:rPr kumimoji="0" lang="en-US" altLang="zh-CN" sz="2000" baseline="30000" dirty="0">
                <a:latin typeface="Times New Roman" panose="02020603050405020304" pitchFamily="18" charset="0"/>
                <a:cs typeface="Times New Roman" panose="02020603050405020304" pitchFamily="18" charset="0"/>
              </a:rPr>
              <a:t>- </a:t>
            </a:r>
            <a:r>
              <a:rPr kumimoji="0" lang="en-US" altLang="zh-CN" sz="2000" dirty="0">
                <a:latin typeface="Times New Roman" panose="02020603050405020304" pitchFamily="18" charset="0"/>
                <a:cs typeface="Times New Roman" panose="02020603050405020304" pitchFamily="18" charset="0"/>
              </a:rPr>
              <a:t>+H</a:t>
            </a:r>
            <a:r>
              <a:rPr kumimoji="0" lang="en-US" altLang="zh-CN" sz="2000" baseline="-25000" dirty="0">
                <a:latin typeface="Times New Roman" panose="02020603050405020304" pitchFamily="18" charset="0"/>
                <a:cs typeface="Times New Roman" panose="02020603050405020304" pitchFamily="18" charset="0"/>
              </a:rPr>
              <a:t>2</a:t>
            </a:r>
            <a:r>
              <a:rPr kumimoji="0" lang="en-US" altLang="zh-CN" sz="2000" dirty="0">
                <a:latin typeface="Times New Roman" panose="02020603050405020304" pitchFamily="18" charset="0"/>
                <a:cs typeface="Times New Roman" panose="02020603050405020304" pitchFamily="18" charset="0"/>
              </a:rPr>
              <a:t>O=SiO</a:t>
            </a:r>
            <a:r>
              <a:rPr kumimoji="0" lang="en-US" altLang="zh-CN" sz="2000" baseline="-25000" dirty="0">
                <a:latin typeface="Times New Roman" panose="02020603050405020304" pitchFamily="18" charset="0"/>
                <a:cs typeface="Times New Roman" panose="02020603050405020304" pitchFamily="18" charset="0"/>
              </a:rPr>
              <a:t>3</a:t>
            </a:r>
            <a:r>
              <a:rPr kumimoji="0" lang="en-US" altLang="zh-CN" sz="2000" baseline="30000" dirty="0">
                <a:latin typeface="Times New Roman" panose="02020603050405020304" pitchFamily="18" charset="0"/>
                <a:cs typeface="Times New Roman" panose="02020603050405020304" pitchFamily="18" charset="0"/>
              </a:rPr>
              <a:t>2-</a:t>
            </a:r>
            <a:r>
              <a:rPr kumimoji="0" lang="en-US" altLang="zh-CN" sz="2000" dirty="0">
                <a:latin typeface="Times New Roman" panose="02020603050405020304" pitchFamily="18" charset="0"/>
                <a:cs typeface="Times New Roman" panose="02020603050405020304" pitchFamily="18" charset="0"/>
              </a:rPr>
              <a:t>+2H</a:t>
            </a:r>
            <a:r>
              <a:rPr kumimoji="0" lang="en-US" altLang="zh-CN" sz="2000" baseline="-25000" dirty="0">
                <a:latin typeface="Times New Roman" panose="02020603050405020304" pitchFamily="18" charset="0"/>
                <a:cs typeface="Times New Roman" panose="02020603050405020304" pitchFamily="18" charset="0"/>
              </a:rPr>
              <a:t>2</a:t>
            </a:r>
            <a:r>
              <a:rPr kumimoji="0" lang="en-US" altLang="zh-CN" sz="2000" dirty="0">
                <a:latin typeface="Times New Roman" panose="02020603050405020304" pitchFamily="18" charset="0"/>
                <a:cs typeface="Times New Roman" panose="02020603050405020304" pitchFamily="18" charset="0"/>
              </a:rPr>
              <a:t>↑</a:t>
            </a:r>
          </a:p>
          <a:p>
            <a:pPr marL="665163" indent="-665163" fontAlgn="auto">
              <a:spcAft>
                <a:spcPts val="0"/>
              </a:spcAft>
              <a:buFont typeface="Wingdings" pitchFamily="2" charset="2"/>
              <a:buNone/>
            </a:pPr>
            <a:r>
              <a:rPr kumimoji="0" lang="en-US" altLang="zh-CN" sz="2400" dirty="0">
                <a:solidFill>
                  <a:srgbClr val="0000FF"/>
                </a:solidFill>
                <a:latin typeface="Times New Roman" panose="02020603050405020304" pitchFamily="18" charset="0"/>
                <a:cs typeface="Times New Roman" panose="02020603050405020304" pitchFamily="18" charset="0"/>
              </a:rPr>
              <a:t>Ge：</a:t>
            </a:r>
            <a:r>
              <a:rPr kumimoji="0" lang="zh-CN" altLang="en-US" sz="2400" dirty="0">
                <a:latin typeface="Times New Roman" panose="02020603050405020304" pitchFamily="18" charset="0"/>
                <a:cs typeface="Times New Roman" panose="02020603050405020304" pitchFamily="18" charset="0"/>
              </a:rPr>
              <a:t>原子晶体，比</a:t>
            </a:r>
            <a:r>
              <a:rPr kumimoji="0" lang="en-US" altLang="zh-CN" sz="2400" dirty="0">
                <a:latin typeface="Times New Roman" panose="02020603050405020304" pitchFamily="18" charset="0"/>
                <a:cs typeface="Times New Roman" panose="02020603050405020304" pitchFamily="18" charset="0"/>
              </a:rPr>
              <a:t>Si</a:t>
            </a:r>
            <a:r>
              <a:rPr kumimoji="0" lang="zh-CN" altLang="en-US" sz="2400" dirty="0">
                <a:latin typeface="Times New Roman" panose="02020603050405020304" pitchFamily="18" charset="0"/>
                <a:cs typeface="Times New Roman" panose="02020603050405020304" pitchFamily="18" charset="0"/>
              </a:rPr>
              <a:t>活泼，能溶于氧化性酸得到</a:t>
            </a:r>
            <a:r>
              <a:rPr kumimoji="0" lang="en-US" altLang="zh-CN" sz="2400" dirty="0" err="1">
                <a:latin typeface="Times New Roman" panose="02020603050405020304" pitchFamily="18" charset="0"/>
                <a:cs typeface="Times New Roman" panose="02020603050405020304" pitchFamily="18" charset="0"/>
              </a:rPr>
              <a:t>Ge（Ⅳ</a:t>
            </a:r>
            <a:r>
              <a:rPr kumimoji="0" lang="en-US" altLang="zh-CN" sz="2400" dirty="0">
                <a:latin typeface="Times New Roman" panose="02020603050405020304" pitchFamily="18" charset="0"/>
                <a:cs typeface="Times New Roman" panose="02020603050405020304" pitchFamily="18" charset="0"/>
              </a:rPr>
              <a:t>），</a:t>
            </a:r>
            <a:r>
              <a:rPr kumimoji="0" lang="zh-CN" altLang="en-US" sz="2400" dirty="0">
                <a:latin typeface="Times New Roman" panose="02020603050405020304" pitchFamily="18" charset="0"/>
                <a:cs typeface="Times New Roman" panose="02020603050405020304" pitchFamily="18" charset="0"/>
              </a:rPr>
              <a:t>难溶于</a:t>
            </a:r>
            <a:r>
              <a:rPr kumimoji="0" lang="en-US" altLang="zh-CN" sz="2400" dirty="0" err="1">
                <a:latin typeface="Times New Roman" panose="02020603050405020304" pitchFamily="18" charset="0"/>
                <a:cs typeface="Times New Roman" panose="02020603050405020304" pitchFamily="18" charset="0"/>
              </a:rPr>
              <a:t>NaOH</a:t>
            </a:r>
            <a:r>
              <a:rPr kumimoji="0" lang="en-US" altLang="zh-CN" sz="2400" dirty="0">
                <a:latin typeface="Times New Roman" panose="02020603050405020304" pitchFamily="18" charset="0"/>
                <a:cs typeface="Times New Roman" panose="02020603050405020304" pitchFamily="18" charset="0"/>
              </a:rPr>
              <a:t>,</a:t>
            </a:r>
            <a:r>
              <a:rPr kumimoji="0" lang="zh-CN" altLang="en-US" sz="2400" dirty="0">
                <a:latin typeface="Times New Roman" panose="02020603050405020304" pitchFamily="18" charset="0"/>
                <a:cs typeface="Times New Roman" panose="02020603050405020304" pitchFamily="18" charset="0"/>
              </a:rPr>
              <a:t>不与空气中的</a:t>
            </a:r>
            <a:r>
              <a:rPr kumimoji="0" lang="en-US" altLang="zh-CN" sz="2400" dirty="0">
                <a:latin typeface="Times New Roman" panose="02020603050405020304" pitchFamily="18" charset="0"/>
                <a:cs typeface="Times New Roman" panose="02020603050405020304" pitchFamily="18" charset="0"/>
              </a:rPr>
              <a:t>O</a:t>
            </a:r>
            <a:r>
              <a:rPr kumimoji="0" lang="en-US" altLang="zh-CN" sz="2400" baseline="-25000" dirty="0">
                <a:latin typeface="Times New Roman" panose="02020603050405020304" pitchFamily="18" charset="0"/>
                <a:cs typeface="Times New Roman" panose="02020603050405020304" pitchFamily="18" charset="0"/>
              </a:rPr>
              <a:t>2</a:t>
            </a:r>
            <a:r>
              <a:rPr kumimoji="0" lang="en-US" altLang="zh-CN" sz="2400" dirty="0">
                <a:latin typeface="Times New Roman" panose="02020603050405020304" pitchFamily="18" charset="0"/>
                <a:cs typeface="Times New Roman" panose="02020603050405020304" pitchFamily="18" charset="0"/>
              </a:rPr>
              <a:t>、H</a:t>
            </a:r>
            <a:r>
              <a:rPr kumimoji="0" lang="en-US" altLang="zh-CN" sz="2400" baseline="-25000" dirty="0">
                <a:latin typeface="Times New Roman" panose="02020603050405020304" pitchFamily="18" charset="0"/>
                <a:cs typeface="Times New Roman" panose="02020603050405020304" pitchFamily="18" charset="0"/>
              </a:rPr>
              <a:t>2</a:t>
            </a:r>
            <a:r>
              <a:rPr kumimoji="0" lang="en-US" altLang="zh-CN" sz="2400" dirty="0">
                <a:latin typeface="Times New Roman" panose="02020603050405020304" pitchFamily="18" charset="0"/>
                <a:cs typeface="Times New Roman" panose="02020603050405020304" pitchFamily="18" charset="0"/>
              </a:rPr>
              <a:t>O,</a:t>
            </a:r>
            <a:r>
              <a:rPr kumimoji="0" lang="zh-CN" altLang="en-US" sz="2400" dirty="0">
                <a:latin typeface="Times New Roman" panose="02020603050405020304" pitchFamily="18" charset="0"/>
                <a:cs typeface="Times New Roman" panose="02020603050405020304" pitchFamily="18" charset="0"/>
              </a:rPr>
              <a:t>非氧化性酸作用。高纯锗也是较好的半导体材料。</a:t>
            </a:r>
          </a:p>
          <a:p>
            <a:pPr marL="665163" indent="-665163" fontAlgn="auto">
              <a:spcBef>
                <a:spcPct val="10000"/>
              </a:spcBef>
              <a:spcAft>
                <a:spcPct val="20000"/>
              </a:spcAft>
              <a:buFont typeface="Wingdings" pitchFamily="2" charset="2"/>
              <a:buNone/>
            </a:pPr>
            <a:r>
              <a:rPr kumimoji="0" lang="en-US" altLang="zh-CN" sz="2400" dirty="0">
                <a:solidFill>
                  <a:srgbClr val="0000FF"/>
                </a:solidFill>
                <a:latin typeface="Times New Roman" panose="02020603050405020304" pitchFamily="18" charset="0"/>
                <a:cs typeface="Times New Roman" panose="02020603050405020304" pitchFamily="18" charset="0"/>
              </a:rPr>
              <a:t>Sn：</a:t>
            </a:r>
            <a:r>
              <a:rPr kumimoji="0" lang="zh-CN" altLang="en-US" sz="2400" dirty="0">
                <a:latin typeface="Times New Roman" panose="02020603050405020304" pitchFamily="18" charset="0"/>
                <a:cs typeface="Times New Roman" panose="02020603050405020304" pitchFamily="18" charset="0"/>
              </a:rPr>
              <a:t>灰锡(</a:t>
            </a:r>
            <a:r>
              <a:rPr kumimoji="0" lang="en-US" altLang="zh-CN" sz="2400" dirty="0">
                <a:latin typeface="Times New Roman" panose="02020603050405020304" pitchFamily="18" charset="0"/>
                <a:cs typeface="Times New Roman" panose="02020603050405020304" pitchFamily="18" charset="0"/>
              </a:rPr>
              <a:t>α)←→</a:t>
            </a:r>
            <a:r>
              <a:rPr kumimoji="0" lang="zh-CN" altLang="en-US" sz="2400" dirty="0">
                <a:latin typeface="Times New Roman" panose="02020603050405020304" pitchFamily="18" charset="0"/>
                <a:cs typeface="Times New Roman" panose="02020603050405020304" pitchFamily="18" charset="0"/>
              </a:rPr>
              <a:t>白锡(</a:t>
            </a:r>
            <a:r>
              <a:rPr kumimoji="0" lang="en-US" altLang="zh-CN" sz="2400" dirty="0">
                <a:latin typeface="Times New Roman" panose="02020603050405020304" pitchFamily="18" charset="0"/>
                <a:cs typeface="Times New Roman" panose="02020603050405020304" pitchFamily="18" charset="0"/>
              </a:rPr>
              <a:t>β)←→</a:t>
            </a:r>
            <a:r>
              <a:rPr kumimoji="0" lang="zh-CN" altLang="en-US" sz="2400" dirty="0">
                <a:latin typeface="Times New Roman" panose="02020603050405020304" pitchFamily="18" charset="0"/>
                <a:cs typeface="Times New Roman" panose="02020603050405020304" pitchFamily="18" charset="0"/>
              </a:rPr>
              <a:t>脆锡(</a:t>
            </a:r>
            <a:r>
              <a:rPr kumimoji="0" lang="en-US" altLang="zh-CN" sz="2400" dirty="0" err="1">
                <a:latin typeface="Times New Roman" panose="02020603050405020304" pitchFamily="18" charset="0"/>
                <a:cs typeface="Times New Roman" panose="02020603050405020304" pitchFamily="18" charset="0"/>
              </a:rPr>
              <a:t>γ</a:t>
            </a:r>
            <a:r>
              <a:rPr kumimoji="0" lang="en-US" altLang="zh-CN" sz="2400" dirty="0">
                <a:latin typeface="Times New Roman" panose="02020603050405020304" pitchFamily="18" charset="0"/>
                <a:cs typeface="Times New Roman" panose="02020603050405020304" pitchFamily="18" charset="0"/>
              </a:rPr>
              <a:t>)</a:t>
            </a:r>
          </a:p>
          <a:p>
            <a:pPr marL="665163" indent="-665163" fontAlgn="auto">
              <a:spcBef>
                <a:spcPct val="10000"/>
              </a:spcBef>
              <a:spcAft>
                <a:spcPct val="20000"/>
              </a:spcAft>
              <a:buFont typeface="Wingdings" pitchFamily="2" charset="2"/>
              <a:buNone/>
            </a:pPr>
            <a:r>
              <a:rPr kumimoji="0" lang="zh-CN" altLang="en-US" sz="2400" dirty="0">
                <a:latin typeface="Times New Roman" panose="02020603050405020304" pitchFamily="18" charset="0"/>
                <a:cs typeface="Times New Roman" panose="02020603050405020304" pitchFamily="18" charset="0"/>
              </a:rPr>
              <a:t>   白锡:有延展性金属,&lt;286</a:t>
            </a:r>
            <a:r>
              <a:rPr kumimoji="0" lang="en-US" altLang="zh-CN" sz="2400" dirty="0">
                <a:latin typeface="Times New Roman" panose="02020603050405020304" pitchFamily="18" charset="0"/>
                <a:cs typeface="Times New Roman" panose="02020603050405020304" pitchFamily="18" charset="0"/>
              </a:rPr>
              <a:t>K</a:t>
            </a:r>
            <a:r>
              <a:rPr kumimoji="0" lang="zh-CN" altLang="en-US" sz="2400" dirty="0">
                <a:latin typeface="Times New Roman" panose="02020603050405020304" pitchFamily="18" charset="0"/>
                <a:cs typeface="Times New Roman" panose="02020603050405020304" pitchFamily="18" charset="0"/>
              </a:rPr>
              <a:t>逐步转化为粉末状灰锡而自行毁坏(锡疫).马口铁为镀锡薄铁.</a:t>
            </a:r>
            <a:endParaRPr kumimoji="0" lang="en-US" altLang="zh-CN" sz="2400" dirty="0">
              <a:latin typeface="Times New Roman" panose="02020603050405020304" pitchFamily="18" charset="0"/>
              <a:cs typeface="Times New Roman" panose="02020603050405020304" pitchFamily="18" charset="0"/>
            </a:endParaRPr>
          </a:p>
          <a:p>
            <a:pPr marL="665163" indent="-665163" fontAlgn="auto">
              <a:spcBef>
                <a:spcPct val="10000"/>
              </a:spcBef>
              <a:spcAft>
                <a:spcPct val="20000"/>
              </a:spcAft>
              <a:buFont typeface="Wingdings" pitchFamily="2" charset="2"/>
              <a:buNone/>
            </a:pPr>
            <a:endParaRPr kumimoji="0" lang="zh-CN" altLang="en-US" sz="2400" dirty="0">
              <a:latin typeface="Times New Roman" panose="02020603050405020304" pitchFamily="18" charset="0"/>
              <a:cs typeface="Times New Roman" panose="02020603050405020304" pitchFamily="18" charset="0"/>
            </a:endParaRPr>
          </a:p>
          <a:p>
            <a:pPr marL="665163" indent="-665163" fontAlgn="auto">
              <a:spcAft>
                <a:spcPts val="0"/>
              </a:spcAft>
              <a:buFont typeface="Wingdings" pitchFamily="2" charset="2"/>
              <a:buNone/>
            </a:pPr>
            <a:endParaRPr kumimoji="0" lang="zh-CN" altLang="en-US" sz="1800" dirty="0">
              <a:latin typeface="Times New Roman" panose="02020603050405020304" pitchFamily="18" charset="0"/>
              <a:cs typeface="Times New Roman" panose="02020603050405020304" pitchFamily="18" charset="0"/>
            </a:endParaRPr>
          </a:p>
        </p:txBody>
      </p:sp>
      <p:sp>
        <p:nvSpPr>
          <p:cNvPr id="7" name="矩形 6">
            <a:extLst>
              <a:ext uri="{FF2B5EF4-FFF2-40B4-BE49-F238E27FC236}">
                <a16:creationId xmlns:a16="http://schemas.microsoft.com/office/drawing/2014/main" id="{98E948D7-867B-FF41-9EE1-669D1D93AF3D}"/>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4" name="文本框 3">
            <a:extLst>
              <a:ext uri="{FF2B5EF4-FFF2-40B4-BE49-F238E27FC236}">
                <a16:creationId xmlns:a16="http://schemas.microsoft.com/office/drawing/2014/main" id="{7D921411-C057-69FA-35B8-069939A3F5AA}"/>
              </a:ext>
            </a:extLst>
          </p:cNvPr>
          <p:cNvSpPr txBox="1"/>
          <p:nvPr/>
        </p:nvSpPr>
        <p:spPr>
          <a:xfrm>
            <a:off x="467544" y="4996914"/>
            <a:ext cx="7668344" cy="1600438"/>
          </a:xfrm>
          <a:prstGeom prst="rect">
            <a:avLst/>
          </a:prstGeom>
          <a:noFill/>
        </p:spPr>
        <p:txBody>
          <a:bodyPr wrap="square">
            <a:spAutoFit/>
          </a:bodyPr>
          <a:lstStyle/>
          <a:p>
            <a:pPr marL="665163" indent="-665163" fontAlgn="auto">
              <a:spcBef>
                <a:spcPct val="10000"/>
              </a:spcBef>
              <a:spcAft>
                <a:spcPct val="20000"/>
              </a:spcAft>
              <a:buFont typeface="Wingdings" pitchFamily="2" charset="2"/>
              <a:buNone/>
            </a:pPr>
            <a:r>
              <a:rPr kumimoji="0" lang="zh-CN" altLang="en-US" sz="2000" dirty="0">
                <a:latin typeface="Times New Roman" panose="02020603050405020304" pitchFamily="18" charset="0"/>
                <a:cs typeface="Times New Roman" panose="02020603050405020304" pitchFamily="18" charset="0"/>
              </a:rPr>
              <a:t> </a:t>
            </a:r>
            <a:r>
              <a:rPr kumimoji="0" lang="en-US" altLang="zh-CN" sz="2000" dirty="0">
                <a:latin typeface="Times New Roman" panose="02020603050405020304" pitchFamily="18" charset="0"/>
                <a:cs typeface="Times New Roman" panose="02020603050405020304" pitchFamily="18" charset="0"/>
              </a:rPr>
              <a:t>Sn+2HCl(</a:t>
            </a:r>
            <a:r>
              <a:rPr kumimoji="0" lang="zh-CN" altLang="en-US" sz="2000" dirty="0">
                <a:latin typeface="Times New Roman" panose="02020603050405020304" pitchFamily="18" charset="0"/>
                <a:cs typeface="Times New Roman" panose="02020603050405020304" pitchFamily="18" charset="0"/>
              </a:rPr>
              <a:t>热、浓)=</a:t>
            </a:r>
            <a:r>
              <a:rPr kumimoji="0" lang="en-US" altLang="zh-CN" sz="2000" dirty="0">
                <a:latin typeface="Times New Roman" panose="02020603050405020304" pitchFamily="18" charset="0"/>
                <a:cs typeface="Times New Roman" panose="02020603050405020304" pitchFamily="18" charset="0"/>
              </a:rPr>
              <a:t>SnCl</a:t>
            </a:r>
            <a:r>
              <a:rPr kumimoji="0" lang="en-US" altLang="zh-CN" sz="2000" baseline="-25000" dirty="0">
                <a:latin typeface="Times New Roman" panose="02020603050405020304" pitchFamily="18" charset="0"/>
                <a:cs typeface="Times New Roman" panose="02020603050405020304" pitchFamily="18" charset="0"/>
              </a:rPr>
              <a:t>2</a:t>
            </a:r>
            <a:r>
              <a:rPr kumimoji="0" lang="en-US" altLang="zh-CN" sz="2000" dirty="0">
                <a:latin typeface="Times New Roman" panose="02020603050405020304" pitchFamily="18" charset="0"/>
                <a:cs typeface="Times New Roman" panose="02020603050405020304" pitchFamily="18" charset="0"/>
              </a:rPr>
              <a:t>+H</a:t>
            </a:r>
            <a:r>
              <a:rPr kumimoji="0" lang="en-US" altLang="zh-CN" sz="2000" baseline="-25000" dirty="0">
                <a:latin typeface="Times New Roman" panose="02020603050405020304" pitchFamily="18" charset="0"/>
                <a:cs typeface="Times New Roman" panose="02020603050405020304" pitchFamily="18" charset="0"/>
              </a:rPr>
              <a:t>2</a:t>
            </a:r>
            <a:r>
              <a:rPr kumimoji="0" lang="en-US" altLang="zh-CN" sz="2000" dirty="0">
                <a:latin typeface="Times New Roman" panose="02020603050405020304" pitchFamily="18" charset="0"/>
                <a:cs typeface="Times New Roman" panose="02020603050405020304" pitchFamily="18" charset="0"/>
              </a:rPr>
              <a:t>↑</a:t>
            </a:r>
          </a:p>
          <a:p>
            <a:pPr marL="665163" indent="-665163" fontAlgn="auto">
              <a:spcBef>
                <a:spcPct val="10000"/>
              </a:spcBef>
              <a:spcAft>
                <a:spcPct val="20000"/>
              </a:spcAft>
              <a:buFont typeface="Wingdings" pitchFamily="2" charset="2"/>
              <a:buNone/>
            </a:pPr>
            <a:r>
              <a:rPr kumimoji="0" lang="en-US" altLang="zh-CN" sz="2000" dirty="0">
                <a:latin typeface="Times New Roman" panose="02020603050405020304" pitchFamily="18" charset="0"/>
                <a:cs typeface="Times New Roman" panose="02020603050405020304" pitchFamily="18" charset="0"/>
              </a:rPr>
              <a:t> 3Sn+8HNO</a:t>
            </a:r>
            <a:r>
              <a:rPr kumimoji="0" lang="en-US" altLang="zh-CN" sz="2000" baseline="-25000" dirty="0">
                <a:latin typeface="Times New Roman" panose="02020603050405020304" pitchFamily="18" charset="0"/>
                <a:cs typeface="Times New Roman" panose="02020603050405020304" pitchFamily="18" charset="0"/>
              </a:rPr>
              <a:t>3</a:t>
            </a:r>
            <a:r>
              <a:rPr kumimoji="0" lang="en-US" altLang="zh-CN" sz="2000" dirty="0">
                <a:latin typeface="Times New Roman" panose="02020603050405020304" pitchFamily="18" charset="0"/>
                <a:cs typeface="Times New Roman" panose="02020603050405020304" pitchFamily="18" charset="0"/>
              </a:rPr>
              <a:t>(</a:t>
            </a:r>
            <a:r>
              <a:rPr kumimoji="0" lang="zh-CN" altLang="en-US" sz="2000" dirty="0">
                <a:latin typeface="Times New Roman" panose="02020603050405020304" pitchFamily="18" charset="0"/>
                <a:cs typeface="Times New Roman" panose="02020603050405020304" pitchFamily="18" charset="0"/>
              </a:rPr>
              <a:t>冷、稀)=3</a:t>
            </a:r>
            <a:r>
              <a:rPr kumimoji="0" lang="en-US" altLang="zh-CN" sz="2000" dirty="0">
                <a:latin typeface="Times New Roman" panose="02020603050405020304" pitchFamily="18" charset="0"/>
                <a:cs typeface="Times New Roman" panose="02020603050405020304" pitchFamily="18" charset="0"/>
              </a:rPr>
              <a:t>Sn(NO</a:t>
            </a:r>
            <a:r>
              <a:rPr kumimoji="0" lang="en-US" altLang="zh-CN" sz="2000" baseline="-25000" dirty="0">
                <a:latin typeface="Times New Roman" panose="02020603050405020304" pitchFamily="18" charset="0"/>
                <a:cs typeface="Times New Roman" panose="02020603050405020304" pitchFamily="18" charset="0"/>
              </a:rPr>
              <a:t>3</a:t>
            </a:r>
            <a:r>
              <a:rPr kumimoji="0" lang="en-US" altLang="zh-CN" sz="2000" dirty="0">
                <a:latin typeface="Times New Roman" panose="02020603050405020304" pitchFamily="18" charset="0"/>
                <a:cs typeface="Times New Roman" panose="02020603050405020304" pitchFamily="18" charset="0"/>
              </a:rPr>
              <a:t>)</a:t>
            </a:r>
            <a:r>
              <a:rPr kumimoji="0" lang="en-US" altLang="zh-CN" sz="2000" baseline="-25000" dirty="0">
                <a:latin typeface="Times New Roman" panose="02020603050405020304" pitchFamily="18" charset="0"/>
                <a:cs typeface="Times New Roman" panose="02020603050405020304" pitchFamily="18" charset="0"/>
              </a:rPr>
              <a:t>2</a:t>
            </a:r>
            <a:r>
              <a:rPr kumimoji="0" lang="en-US" altLang="zh-CN" sz="2000" dirty="0">
                <a:latin typeface="Times New Roman" panose="02020603050405020304" pitchFamily="18" charset="0"/>
                <a:cs typeface="Times New Roman" panose="02020603050405020304" pitchFamily="18" charset="0"/>
              </a:rPr>
              <a:t>+2NO↑+4H</a:t>
            </a:r>
            <a:r>
              <a:rPr kumimoji="0" lang="en-US" altLang="zh-CN" sz="2000" baseline="-25000" dirty="0">
                <a:latin typeface="Times New Roman" panose="02020603050405020304" pitchFamily="18" charset="0"/>
                <a:cs typeface="Times New Roman" panose="02020603050405020304" pitchFamily="18" charset="0"/>
              </a:rPr>
              <a:t>2</a:t>
            </a:r>
            <a:r>
              <a:rPr kumimoji="0" lang="en-US" altLang="zh-CN" sz="2000" dirty="0">
                <a:latin typeface="Times New Roman" panose="02020603050405020304" pitchFamily="18" charset="0"/>
                <a:cs typeface="Times New Roman" panose="02020603050405020304" pitchFamily="18" charset="0"/>
              </a:rPr>
              <a:t>O</a:t>
            </a:r>
          </a:p>
          <a:p>
            <a:pPr marL="665163" indent="-665163" fontAlgn="auto">
              <a:spcBef>
                <a:spcPct val="10000"/>
              </a:spcBef>
              <a:spcAft>
                <a:spcPct val="20000"/>
              </a:spcAft>
              <a:buFont typeface="Wingdings" pitchFamily="2" charset="2"/>
              <a:buNone/>
            </a:pPr>
            <a:r>
              <a:rPr kumimoji="0" lang="en-US" altLang="zh-CN" sz="2000" dirty="0">
                <a:latin typeface="Times New Roman" panose="02020603050405020304" pitchFamily="18" charset="0"/>
                <a:cs typeface="Times New Roman" panose="02020603050405020304" pitchFamily="18" charset="0"/>
              </a:rPr>
              <a:t> Sn+4HNO</a:t>
            </a:r>
            <a:r>
              <a:rPr kumimoji="0" lang="en-US" altLang="zh-CN" sz="2000" baseline="-25000" dirty="0">
                <a:latin typeface="Times New Roman" panose="02020603050405020304" pitchFamily="18" charset="0"/>
                <a:cs typeface="Times New Roman" panose="02020603050405020304" pitchFamily="18" charset="0"/>
              </a:rPr>
              <a:t>3</a:t>
            </a:r>
            <a:r>
              <a:rPr kumimoji="0" lang="en-US" altLang="zh-CN" sz="2000" dirty="0">
                <a:latin typeface="Times New Roman" panose="02020603050405020304" pitchFamily="18" charset="0"/>
                <a:cs typeface="Times New Roman" panose="02020603050405020304" pitchFamily="18" charset="0"/>
              </a:rPr>
              <a:t>(</a:t>
            </a:r>
            <a:r>
              <a:rPr kumimoji="0" lang="zh-CN" altLang="en-US" sz="2000" dirty="0">
                <a:latin typeface="Times New Roman" panose="02020603050405020304" pitchFamily="18" charset="0"/>
                <a:cs typeface="Times New Roman" panose="02020603050405020304" pitchFamily="18" charset="0"/>
              </a:rPr>
              <a:t>浓)=</a:t>
            </a:r>
            <a:r>
              <a:rPr kumimoji="0" lang="en-US" altLang="zh-CN" sz="2000" dirty="0">
                <a:latin typeface="Times New Roman" panose="02020603050405020304" pitchFamily="18" charset="0"/>
                <a:cs typeface="Times New Roman" panose="02020603050405020304" pitchFamily="18" charset="0"/>
              </a:rPr>
              <a:t>H</a:t>
            </a:r>
            <a:r>
              <a:rPr kumimoji="0" lang="en-US" altLang="zh-CN" sz="2000" baseline="-25000" dirty="0">
                <a:latin typeface="Times New Roman" panose="02020603050405020304" pitchFamily="18" charset="0"/>
                <a:cs typeface="Times New Roman" panose="02020603050405020304" pitchFamily="18" charset="0"/>
              </a:rPr>
              <a:t>2</a:t>
            </a:r>
            <a:r>
              <a:rPr kumimoji="0" lang="en-US" altLang="zh-CN" sz="2000" dirty="0">
                <a:latin typeface="Times New Roman" panose="02020603050405020304" pitchFamily="18" charset="0"/>
                <a:cs typeface="Times New Roman" panose="02020603050405020304" pitchFamily="18" charset="0"/>
              </a:rPr>
              <a:t>SnO</a:t>
            </a:r>
            <a:r>
              <a:rPr kumimoji="0" lang="en-US" altLang="zh-CN" sz="2000" baseline="-25000" dirty="0">
                <a:latin typeface="Times New Roman" panose="02020603050405020304" pitchFamily="18" charset="0"/>
                <a:cs typeface="Times New Roman" panose="02020603050405020304" pitchFamily="18" charset="0"/>
              </a:rPr>
              <a:t>3</a:t>
            </a:r>
            <a:r>
              <a:rPr kumimoji="0" lang="en-US" altLang="zh-CN" sz="2000" dirty="0">
                <a:latin typeface="Times New Roman" panose="02020603050405020304" pitchFamily="18" charset="0"/>
                <a:cs typeface="Times New Roman" panose="02020603050405020304" pitchFamily="18" charset="0"/>
              </a:rPr>
              <a:t>(SnO</a:t>
            </a:r>
            <a:r>
              <a:rPr kumimoji="0" lang="en-US" altLang="zh-CN" sz="2000" baseline="-25000" dirty="0">
                <a:latin typeface="Times New Roman" panose="02020603050405020304" pitchFamily="18" charset="0"/>
                <a:cs typeface="Times New Roman" panose="02020603050405020304" pitchFamily="18" charset="0"/>
              </a:rPr>
              <a:t>2</a:t>
            </a:r>
            <a:r>
              <a:rPr kumimoji="0" lang="en-US" altLang="zh-CN" sz="2000" dirty="0">
                <a:latin typeface="Times New Roman" panose="02020603050405020304" pitchFamily="18" charset="0"/>
                <a:cs typeface="Times New Roman" panose="02020603050405020304" pitchFamily="18" charset="0"/>
              </a:rPr>
              <a:t>·H</a:t>
            </a:r>
            <a:r>
              <a:rPr kumimoji="0" lang="en-US" altLang="zh-CN" sz="2000" baseline="-25000" dirty="0">
                <a:latin typeface="Times New Roman" panose="02020603050405020304" pitchFamily="18" charset="0"/>
                <a:cs typeface="Times New Roman" panose="02020603050405020304" pitchFamily="18" charset="0"/>
              </a:rPr>
              <a:t>2</a:t>
            </a:r>
            <a:r>
              <a:rPr kumimoji="0" lang="en-US" altLang="zh-CN" sz="2000" dirty="0">
                <a:latin typeface="Times New Roman" panose="02020603050405020304" pitchFamily="18" charset="0"/>
                <a:cs typeface="Times New Roman" panose="02020603050405020304" pitchFamily="18" charset="0"/>
              </a:rPr>
              <a:t>O)↓+4NO</a:t>
            </a:r>
            <a:r>
              <a:rPr kumimoji="0" lang="en-US" altLang="zh-CN" sz="2000" baseline="-25000" dirty="0">
                <a:latin typeface="Times New Roman" panose="02020603050405020304" pitchFamily="18" charset="0"/>
                <a:cs typeface="Times New Roman" panose="02020603050405020304" pitchFamily="18" charset="0"/>
              </a:rPr>
              <a:t>2</a:t>
            </a:r>
            <a:r>
              <a:rPr kumimoji="0" lang="en-US" altLang="zh-CN" sz="2000" dirty="0">
                <a:latin typeface="Times New Roman" panose="02020603050405020304" pitchFamily="18" charset="0"/>
                <a:cs typeface="Times New Roman" panose="02020603050405020304" pitchFamily="18" charset="0"/>
              </a:rPr>
              <a:t>↑+H</a:t>
            </a:r>
            <a:r>
              <a:rPr kumimoji="0" lang="en-US" altLang="zh-CN" sz="2000" baseline="-25000" dirty="0">
                <a:latin typeface="Times New Roman" panose="02020603050405020304" pitchFamily="18" charset="0"/>
                <a:cs typeface="Times New Roman" panose="02020603050405020304" pitchFamily="18" charset="0"/>
              </a:rPr>
              <a:t>2</a:t>
            </a:r>
            <a:r>
              <a:rPr kumimoji="0" lang="en-US" altLang="zh-CN" sz="2000" dirty="0">
                <a:latin typeface="Times New Roman" panose="02020603050405020304" pitchFamily="18" charset="0"/>
                <a:cs typeface="Times New Roman" panose="02020603050405020304" pitchFamily="18" charset="0"/>
              </a:rPr>
              <a:t>O</a:t>
            </a:r>
          </a:p>
          <a:p>
            <a:pPr marL="665163" indent="-665163" fontAlgn="auto">
              <a:spcBef>
                <a:spcPct val="10000"/>
              </a:spcBef>
              <a:spcAft>
                <a:spcPct val="20000"/>
              </a:spcAft>
              <a:buFont typeface="Wingdings" pitchFamily="2" charset="2"/>
              <a:buNone/>
            </a:pPr>
            <a:r>
              <a:rPr kumimoji="0" lang="en-US" altLang="zh-CN" sz="2000" dirty="0">
                <a:latin typeface="Times New Roman" panose="02020603050405020304" pitchFamily="18" charset="0"/>
                <a:cs typeface="Times New Roman" panose="02020603050405020304" pitchFamily="18" charset="0"/>
              </a:rPr>
              <a:t> Sn+2OH</a:t>
            </a:r>
            <a:r>
              <a:rPr kumimoji="0" lang="en-US" altLang="zh-CN" sz="2000" baseline="30000" dirty="0">
                <a:latin typeface="Times New Roman" panose="02020603050405020304" pitchFamily="18" charset="0"/>
                <a:cs typeface="Times New Roman" panose="02020603050405020304" pitchFamily="18" charset="0"/>
              </a:rPr>
              <a:t>-</a:t>
            </a:r>
            <a:r>
              <a:rPr kumimoji="0" lang="en-US" altLang="zh-CN" sz="2000" dirty="0">
                <a:latin typeface="Times New Roman" panose="02020603050405020304" pitchFamily="18" charset="0"/>
                <a:cs typeface="Times New Roman" panose="02020603050405020304" pitchFamily="18" charset="0"/>
              </a:rPr>
              <a:t>+2H</a:t>
            </a:r>
            <a:r>
              <a:rPr kumimoji="0" lang="en-US" altLang="zh-CN" sz="2000" baseline="-25000" dirty="0">
                <a:latin typeface="Times New Roman" panose="02020603050405020304" pitchFamily="18" charset="0"/>
                <a:cs typeface="Times New Roman" panose="02020603050405020304" pitchFamily="18" charset="0"/>
              </a:rPr>
              <a:t>2</a:t>
            </a:r>
            <a:r>
              <a:rPr kumimoji="0" lang="en-US" altLang="zh-CN" sz="2000" dirty="0">
                <a:latin typeface="Times New Roman" panose="02020603050405020304" pitchFamily="18" charset="0"/>
                <a:cs typeface="Times New Roman" panose="02020603050405020304" pitchFamily="18" charset="0"/>
              </a:rPr>
              <a:t>O= Sn(OH)</a:t>
            </a:r>
            <a:r>
              <a:rPr kumimoji="0" lang="en-US" altLang="zh-CN" sz="2000" baseline="-25000" dirty="0">
                <a:latin typeface="Times New Roman" panose="02020603050405020304" pitchFamily="18" charset="0"/>
                <a:cs typeface="Times New Roman" panose="02020603050405020304" pitchFamily="18" charset="0"/>
              </a:rPr>
              <a:t>4</a:t>
            </a:r>
            <a:r>
              <a:rPr kumimoji="0" lang="en-US" altLang="zh-CN" sz="2000" baseline="30000" dirty="0">
                <a:latin typeface="Times New Roman" panose="02020603050405020304" pitchFamily="18" charset="0"/>
                <a:cs typeface="Times New Roman" panose="02020603050405020304" pitchFamily="18" charset="0"/>
              </a:rPr>
              <a:t>2-</a:t>
            </a:r>
            <a:r>
              <a:rPr kumimoji="0" lang="en-US" altLang="zh-CN" sz="2000" dirty="0">
                <a:latin typeface="Times New Roman" panose="02020603050405020304" pitchFamily="18" charset="0"/>
                <a:cs typeface="Times New Roman" panose="02020603050405020304" pitchFamily="18" charset="0"/>
              </a:rPr>
              <a:t>+H</a:t>
            </a:r>
            <a:r>
              <a:rPr kumimoji="0" lang="en-US" altLang="zh-CN" sz="2000" baseline="-25000" dirty="0">
                <a:latin typeface="Times New Roman" panose="02020603050405020304" pitchFamily="18" charset="0"/>
                <a:cs typeface="Times New Roman" panose="02020603050405020304" pitchFamily="18" charset="0"/>
              </a:rPr>
              <a:t>2</a:t>
            </a:r>
            <a:r>
              <a:rPr kumimoji="0" lang="en-US" altLang="zh-CN" sz="20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41284702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幻灯片编号占位符 1"/>
          <p:cNvSpPr>
            <a:spLocks noGrp="1"/>
          </p:cNvSpPr>
          <p:nvPr>
            <p:ph type="sldNum" sz="quarter" idx="12"/>
          </p:nvPr>
        </p:nvSpPr>
        <p:spPr/>
        <p:txBody>
          <a:bodyPr/>
          <a:lstStyle/>
          <a:p>
            <a:fld id="{B479B6C4-7FC4-6E4B-ABE3-D50205BE954A}" type="slidenum">
              <a:rPr lang="en-US" altLang="zh-CN"/>
              <a:pPr/>
              <a:t>51</a:t>
            </a:fld>
            <a:endParaRPr lang="en-US" altLang="zh-CN"/>
          </a:p>
        </p:txBody>
      </p:sp>
      <p:sp>
        <p:nvSpPr>
          <p:cNvPr id="2138114" name="Text Box 2"/>
          <p:cNvSpPr txBox="1">
            <a:spLocks noChangeArrowheads="1"/>
          </p:cNvSpPr>
          <p:nvPr/>
        </p:nvSpPr>
        <p:spPr bwMode="auto">
          <a:xfrm>
            <a:off x="414770" y="4628208"/>
            <a:ext cx="5381366" cy="2049792"/>
          </a:xfrm>
          <a:prstGeom prst="rect">
            <a:avLst/>
          </a:prstGeom>
          <a:noFill/>
          <a:ln w="9525">
            <a:noFill/>
            <a:miter lim="800000"/>
            <a:headEnd/>
            <a:tailEnd/>
          </a:ln>
          <a:effectLst/>
        </p:spPr>
        <p:txBody>
          <a:bodyPr wrap="square">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a:spcBef>
                <a:spcPct val="30000"/>
              </a:spcBef>
            </a:pPr>
            <a:r>
              <a:rPr lang="en-US" altLang="zh-CN" b="1" dirty="0">
                <a:latin typeface="Arial" charset="0"/>
              </a:rPr>
              <a:t>Zone Refining</a:t>
            </a:r>
            <a:r>
              <a:rPr lang="zh-CN" altLang="en-US" b="1" dirty="0">
                <a:latin typeface="Arial" charset="0"/>
              </a:rPr>
              <a:t>技术：</a:t>
            </a:r>
          </a:p>
          <a:p>
            <a:pPr>
              <a:spcBef>
                <a:spcPct val="30000"/>
              </a:spcBef>
            </a:pPr>
            <a:r>
              <a:rPr lang="zh-CN" altLang="en-US" b="1" dirty="0">
                <a:latin typeface="Arial" charset="0"/>
              </a:rPr>
              <a:t>       硅熔融时，杂质集中在熔融区域。因此从下向上加热硅棒时，杂质逐渐上移，下部变得更纯。反复多次，纯度可高达</a:t>
            </a:r>
            <a:r>
              <a:rPr lang="en-US" altLang="zh-CN" b="1" dirty="0">
                <a:latin typeface="Arial" charset="0"/>
              </a:rPr>
              <a:t>10ppb</a:t>
            </a:r>
            <a:r>
              <a:rPr lang="zh-CN" altLang="en-US" b="1" dirty="0">
                <a:latin typeface="Arial" charset="0"/>
              </a:rPr>
              <a:t>。</a:t>
            </a:r>
          </a:p>
        </p:txBody>
      </p:sp>
      <p:pic>
        <p:nvPicPr>
          <p:cNvPr id="2138115" name="Picture 3" descr="FG24_05"/>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6119351" y="4395190"/>
            <a:ext cx="2319760" cy="2196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38116" name="Text Box 4"/>
          <p:cNvSpPr txBox="1">
            <a:spLocks noChangeArrowheads="1"/>
          </p:cNvSpPr>
          <p:nvPr/>
        </p:nvSpPr>
        <p:spPr bwMode="auto">
          <a:xfrm>
            <a:off x="421486" y="1063276"/>
            <a:ext cx="2998386" cy="461665"/>
          </a:xfrm>
          <a:prstGeom prst="rect">
            <a:avLst/>
          </a:prstGeom>
          <a:noFill/>
          <a:ln w="9525" algn="ctr">
            <a:noFill/>
            <a:miter lim="800000"/>
            <a:headEnd/>
            <a:tailEnd/>
          </a:ln>
          <a:effectLst/>
        </p:spPr>
        <p:txBody>
          <a:bodyPr wrap="square">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eaLnBrk="1" hangingPunct="1">
              <a:spcAft>
                <a:spcPct val="50000"/>
              </a:spcAft>
              <a:buClr>
                <a:srgbClr val="FF0000"/>
              </a:buClr>
              <a:buFont typeface="Wingdings" charset="2"/>
              <a:buNone/>
            </a:pPr>
            <a:r>
              <a:rPr kumimoji="0" lang="zh-CN" altLang="en-US" b="1" dirty="0">
                <a:effectLst>
                  <a:outerShdw blurRad="38100" dist="38100" dir="2700000" algn="tl">
                    <a:srgbClr val="C0C0C0"/>
                  </a:outerShdw>
                </a:effectLst>
              </a:rPr>
              <a:t>硅的制取与提纯</a:t>
            </a:r>
            <a:endParaRPr kumimoji="0" lang="en-US" altLang="zh-CN" b="1" dirty="0">
              <a:effectLst>
                <a:outerShdw blurRad="38100" dist="38100" dir="2700000" algn="tl">
                  <a:srgbClr val="C0C0C0"/>
                </a:outerShdw>
              </a:effectLst>
            </a:endParaRPr>
          </a:p>
        </p:txBody>
      </p:sp>
      <p:sp>
        <p:nvSpPr>
          <p:cNvPr id="8" name="Text Box 6"/>
          <p:cNvSpPr txBox="1">
            <a:spLocks noChangeArrowheads="1"/>
          </p:cNvSpPr>
          <p:nvPr/>
        </p:nvSpPr>
        <p:spPr bwMode="auto">
          <a:xfrm>
            <a:off x="3635896" y="179929"/>
            <a:ext cx="1828800" cy="584775"/>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algn="ctr" eaLnBrk="1" hangingPunct="1">
              <a:buClr>
                <a:srgbClr val="FF0000"/>
              </a:buClr>
              <a:buFont typeface="Wingdings" charset="2"/>
              <a:buNone/>
            </a:pPr>
            <a:r>
              <a:rPr kumimoji="0" lang="en-US" altLang="zh-CN" sz="3200" dirty="0">
                <a:solidFill>
                  <a:srgbClr val="C00000"/>
                </a:solidFill>
                <a:effectLst>
                  <a:outerShdw blurRad="38100" dist="38100" dir="2700000" algn="tl">
                    <a:srgbClr val="C0C0C0"/>
                  </a:outerShdw>
                </a:effectLst>
                <a:latin typeface="Arial" charset="0"/>
                <a:sym typeface="Symbol" charset="2"/>
              </a:rPr>
              <a:t> </a:t>
            </a:r>
            <a:r>
              <a:rPr kumimoji="0" lang="zh-CN" altLang="en-US" sz="3200" dirty="0">
                <a:solidFill>
                  <a:srgbClr val="C00000"/>
                </a:solidFill>
                <a:effectLst>
                  <a:outerShdw blurRad="38100" dist="38100" dir="2700000" algn="tl">
                    <a:srgbClr val="C0C0C0"/>
                  </a:outerShdw>
                </a:effectLst>
                <a:latin typeface="Arial" charset="0"/>
              </a:rPr>
              <a:t>硅元素</a:t>
            </a:r>
          </a:p>
        </p:txBody>
      </p:sp>
      <p:sp>
        <p:nvSpPr>
          <p:cNvPr id="9" name="矩形 8">
            <a:extLst>
              <a:ext uri="{FF2B5EF4-FFF2-40B4-BE49-F238E27FC236}">
                <a16:creationId xmlns:a16="http://schemas.microsoft.com/office/drawing/2014/main" id="{E00CC41D-25F7-6C46-A5B6-A0CF0D782897}"/>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graphicFrame>
        <p:nvGraphicFramePr>
          <p:cNvPr id="10" name="Object 2"/>
          <p:cNvGraphicFramePr>
            <a:graphicFrameLocks noChangeAspect="1"/>
          </p:cNvGraphicFramePr>
          <p:nvPr/>
        </p:nvGraphicFramePr>
        <p:xfrm>
          <a:off x="492924" y="1635814"/>
          <a:ext cx="4572000" cy="568325"/>
        </p:xfrm>
        <a:graphic>
          <a:graphicData uri="http://schemas.openxmlformats.org/presentationml/2006/ole">
            <mc:AlternateContent xmlns:mc="http://schemas.openxmlformats.org/markup-compatibility/2006">
              <mc:Choice xmlns:v="urn:schemas-microsoft-com:vml" Requires="v">
                <p:oleObj name="公式" r:id="rId4" imgW="2362200" imgH="292100" progId="Equation.3">
                  <p:embed/>
                </p:oleObj>
              </mc:Choice>
              <mc:Fallback>
                <p:oleObj name="公式" r:id="rId4" imgW="2362200" imgH="292100" progId="Equation.3">
                  <p:embed/>
                  <p:pic>
                    <p:nvPicPr>
                      <p:cNvPr id="1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924" y="1635814"/>
                        <a:ext cx="4572000" cy="568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3"/>
          <p:cNvGraphicFramePr>
            <a:graphicFrameLocks noChangeAspect="1"/>
          </p:cNvGraphicFramePr>
          <p:nvPr/>
        </p:nvGraphicFramePr>
        <p:xfrm>
          <a:off x="492924" y="2278751"/>
          <a:ext cx="5572125" cy="582613"/>
        </p:xfrm>
        <a:graphic>
          <a:graphicData uri="http://schemas.openxmlformats.org/presentationml/2006/ole">
            <mc:AlternateContent xmlns:mc="http://schemas.openxmlformats.org/markup-compatibility/2006">
              <mc:Choice xmlns:v="urn:schemas-microsoft-com:vml" Requires="v">
                <p:oleObj name="公式" r:id="rId6" imgW="2794000" imgH="292100" progId="Equation.3">
                  <p:embed/>
                </p:oleObj>
              </mc:Choice>
              <mc:Fallback>
                <p:oleObj name="公式" r:id="rId6" imgW="2794000" imgH="292100" progId="Equation.3">
                  <p:embed/>
                  <p:pic>
                    <p:nvPicPr>
                      <p:cNvPr id="11"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2924" y="2278751"/>
                        <a:ext cx="5572125" cy="582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4"/>
          <p:cNvGraphicFramePr>
            <a:graphicFrameLocks noChangeAspect="1"/>
          </p:cNvGraphicFramePr>
          <p:nvPr/>
        </p:nvGraphicFramePr>
        <p:xfrm>
          <a:off x="421486" y="2850251"/>
          <a:ext cx="5634038" cy="571500"/>
        </p:xfrm>
        <a:graphic>
          <a:graphicData uri="http://schemas.openxmlformats.org/presentationml/2006/ole">
            <mc:AlternateContent xmlns:mc="http://schemas.openxmlformats.org/markup-compatibility/2006">
              <mc:Choice xmlns:v="urn:schemas-microsoft-com:vml" Requires="v">
                <p:oleObj name="公式" r:id="rId8" imgW="2882900" imgH="292100" progId="Equation.3">
                  <p:embed/>
                </p:oleObj>
              </mc:Choice>
              <mc:Fallback>
                <p:oleObj name="公式" r:id="rId8" imgW="2882900" imgH="292100" progId="Equation.3">
                  <p:embed/>
                  <p:pic>
                    <p:nvPicPr>
                      <p:cNvPr id="12"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1486" y="2850251"/>
                        <a:ext cx="5634038" cy="571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Rectangle 5"/>
          <p:cNvSpPr>
            <a:spLocks noChangeArrowheads="1"/>
          </p:cNvSpPr>
          <p:nvPr/>
        </p:nvSpPr>
        <p:spPr bwMode="auto">
          <a:xfrm>
            <a:off x="5136361" y="1707251"/>
            <a:ext cx="2032000" cy="830263"/>
          </a:xfrm>
          <a:prstGeom prst="rect">
            <a:avLst/>
          </a:prstGeom>
          <a:noFill/>
          <a:ln w="9525">
            <a:noFill/>
            <a:miter lim="800000"/>
            <a:headEnd/>
            <a:tailEnd/>
          </a:ln>
        </p:spPr>
        <p:txBody>
          <a:bodyPr wrap="none" anchor="ctr">
            <a:spAutoFit/>
          </a:bodyPr>
          <a:lstStyle/>
          <a:p>
            <a:r>
              <a:rPr lang="en-US" altLang="zh-CN" dirty="0">
                <a:latin typeface="Times New Roman" pitchFamily="18" charset="0"/>
                <a:ea typeface="华文楷体" pitchFamily="2" charset="-122"/>
                <a:cs typeface="Times New Roman" pitchFamily="18" charset="0"/>
              </a:rPr>
              <a:t>Si</a:t>
            </a:r>
            <a:r>
              <a:rPr lang="zh-CN" altLang="en-US" dirty="0">
                <a:latin typeface="Times New Roman" pitchFamily="18" charset="0"/>
                <a:ea typeface="华文楷体" pitchFamily="2" charset="-122"/>
                <a:cs typeface="Times New Roman" pitchFamily="18" charset="0"/>
              </a:rPr>
              <a:t>纯度</a:t>
            </a:r>
            <a:r>
              <a:rPr lang="en-US" altLang="zh-CN" dirty="0">
                <a:latin typeface="Times New Roman" pitchFamily="18" charset="0"/>
                <a:ea typeface="华文楷体" pitchFamily="2" charset="-122"/>
                <a:cs typeface="Times New Roman" pitchFamily="18" charset="0"/>
              </a:rPr>
              <a:t>96-97%</a:t>
            </a:r>
          </a:p>
          <a:p>
            <a:pPr eaLnBrk="0" hangingPunct="0"/>
            <a:r>
              <a:rPr lang="en-US" altLang="zh-CN" dirty="0">
                <a:latin typeface="Times New Roman" pitchFamily="18" charset="0"/>
                <a:ea typeface="华文楷体" pitchFamily="2" charset="-122"/>
                <a:cs typeface="Times New Roman" pitchFamily="18" charset="0"/>
              </a:rPr>
              <a:t>	</a:t>
            </a:r>
          </a:p>
        </p:txBody>
      </p:sp>
      <p:sp>
        <p:nvSpPr>
          <p:cNvPr id="14" name="Rectangle 6"/>
          <p:cNvSpPr>
            <a:spLocks noChangeArrowheads="1"/>
          </p:cNvSpPr>
          <p:nvPr/>
        </p:nvSpPr>
        <p:spPr bwMode="auto">
          <a:xfrm>
            <a:off x="6065049" y="2278751"/>
            <a:ext cx="2428875" cy="830263"/>
          </a:xfrm>
          <a:prstGeom prst="rect">
            <a:avLst/>
          </a:prstGeom>
          <a:noFill/>
          <a:ln w="9525">
            <a:noFill/>
            <a:miter lim="800000"/>
            <a:headEnd/>
            <a:tailEnd/>
          </a:ln>
        </p:spPr>
        <p:txBody>
          <a:bodyPr anchor="ctr">
            <a:spAutoFit/>
          </a:bodyPr>
          <a:lstStyle/>
          <a:p>
            <a:r>
              <a:rPr lang="en-US" altLang="zh-CN">
                <a:latin typeface="Times New Roman" pitchFamily="18" charset="0"/>
                <a:ea typeface="华文楷体" pitchFamily="2" charset="-122"/>
                <a:cs typeface="Times New Roman" pitchFamily="18" charset="0"/>
              </a:rPr>
              <a:t>SiHCl</a:t>
            </a:r>
            <a:r>
              <a:rPr lang="en-US" altLang="zh-CN" baseline="-30000">
                <a:latin typeface="Times New Roman" pitchFamily="18" charset="0"/>
                <a:ea typeface="华文楷体" pitchFamily="2" charset="-122"/>
                <a:cs typeface="Times New Roman" pitchFamily="18" charset="0"/>
              </a:rPr>
              <a:t>3</a:t>
            </a:r>
            <a:r>
              <a:rPr lang="zh-CN" altLang="en-US">
                <a:latin typeface="Times New Roman" pitchFamily="18" charset="0"/>
                <a:ea typeface="华文楷体" pitchFamily="2" charset="-122"/>
                <a:cs typeface="Times New Roman" pitchFamily="18" charset="0"/>
              </a:rPr>
              <a:t>纯度</a:t>
            </a:r>
            <a:r>
              <a:rPr lang="en-US" altLang="zh-CN">
                <a:latin typeface="Times New Roman" pitchFamily="18" charset="0"/>
                <a:ea typeface="华文楷体" pitchFamily="2" charset="-122"/>
                <a:cs typeface="Times New Roman" pitchFamily="18" charset="0"/>
              </a:rPr>
              <a:t>7</a:t>
            </a:r>
            <a:r>
              <a:rPr lang="zh-CN" altLang="en-US">
                <a:latin typeface="Times New Roman" pitchFamily="18" charset="0"/>
                <a:ea typeface="华文楷体" pitchFamily="2" charset="-122"/>
                <a:cs typeface="Times New Roman" pitchFamily="18" charset="0"/>
              </a:rPr>
              <a:t>个</a:t>
            </a:r>
            <a:r>
              <a:rPr lang="en-US" altLang="zh-CN">
                <a:latin typeface="Times New Roman" pitchFamily="18" charset="0"/>
                <a:ea typeface="华文楷体" pitchFamily="2" charset="-122"/>
                <a:cs typeface="Times New Roman" pitchFamily="18" charset="0"/>
              </a:rPr>
              <a:t>9	</a:t>
            </a:r>
          </a:p>
        </p:txBody>
      </p:sp>
      <p:sp>
        <p:nvSpPr>
          <p:cNvPr id="15" name="Rectangle 7"/>
          <p:cNvSpPr>
            <a:spLocks noChangeArrowheads="1"/>
          </p:cNvSpPr>
          <p:nvPr/>
        </p:nvSpPr>
        <p:spPr bwMode="auto">
          <a:xfrm>
            <a:off x="6207924" y="2921689"/>
            <a:ext cx="2287587" cy="461962"/>
          </a:xfrm>
          <a:prstGeom prst="rect">
            <a:avLst/>
          </a:prstGeom>
          <a:noFill/>
          <a:ln w="9525">
            <a:noFill/>
            <a:miter lim="800000"/>
            <a:headEnd/>
            <a:tailEnd/>
          </a:ln>
        </p:spPr>
        <p:txBody>
          <a:bodyPr wrap="none" anchor="ctr">
            <a:spAutoFit/>
          </a:bodyPr>
          <a:lstStyle/>
          <a:p>
            <a:r>
              <a:rPr lang="en-US" altLang="zh-CN">
                <a:latin typeface="Times New Roman" pitchFamily="18" charset="0"/>
                <a:ea typeface="华文楷体" pitchFamily="2" charset="-122"/>
                <a:cs typeface="Times New Roman" pitchFamily="18" charset="0"/>
              </a:rPr>
              <a:t>Si</a:t>
            </a:r>
            <a:r>
              <a:rPr lang="zh-CN" altLang="en-US">
                <a:latin typeface="Times New Roman" pitchFamily="18" charset="0"/>
                <a:ea typeface="华文楷体" pitchFamily="2" charset="-122"/>
                <a:cs typeface="Times New Roman" pitchFamily="18" charset="0"/>
              </a:rPr>
              <a:t>纯度可达</a:t>
            </a:r>
            <a:r>
              <a:rPr lang="en-US" altLang="zh-CN">
                <a:latin typeface="Times New Roman" pitchFamily="18" charset="0"/>
                <a:ea typeface="华文楷体" pitchFamily="2" charset="-122"/>
                <a:cs typeface="Times New Roman" pitchFamily="18" charset="0"/>
              </a:rPr>
              <a:t>9</a:t>
            </a:r>
            <a:r>
              <a:rPr lang="zh-CN" altLang="en-US">
                <a:latin typeface="Times New Roman" pitchFamily="18" charset="0"/>
                <a:ea typeface="华文楷体" pitchFamily="2" charset="-122"/>
                <a:cs typeface="Times New Roman" pitchFamily="18" charset="0"/>
              </a:rPr>
              <a:t>个</a:t>
            </a:r>
            <a:r>
              <a:rPr lang="en-US" altLang="zh-CN">
                <a:latin typeface="Times New Roman" pitchFamily="18" charset="0"/>
                <a:ea typeface="华文楷体" pitchFamily="2" charset="-122"/>
                <a:cs typeface="Times New Roman" pitchFamily="18" charset="0"/>
              </a:rPr>
              <a:t>9</a:t>
            </a:r>
          </a:p>
        </p:txBody>
      </p:sp>
      <p:sp>
        <p:nvSpPr>
          <p:cNvPr id="16" name="矩形 3"/>
          <p:cNvSpPr>
            <a:spLocks noChangeArrowheads="1"/>
          </p:cNvSpPr>
          <p:nvPr/>
        </p:nvSpPr>
        <p:spPr bwMode="auto">
          <a:xfrm>
            <a:off x="619284" y="3789626"/>
            <a:ext cx="1415772" cy="584775"/>
          </a:xfrm>
          <a:prstGeom prst="rect">
            <a:avLst/>
          </a:prstGeom>
          <a:noFill/>
          <a:ln w="9525">
            <a:noFill/>
            <a:miter lim="800000"/>
            <a:headEnd/>
            <a:tailEnd/>
          </a:ln>
        </p:spPr>
        <p:txBody>
          <a:bodyPr wrap="none">
            <a:spAutoFit/>
          </a:bodyPr>
          <a:lstStyle/>
          <a:p>
            <a:r>
              <a:rPr lang="zh-CN" altLang="en-US" sz="3200" b="1" dirty="0">
                <a:latin typeface="华文楷体" pitchFamily="2" charset="-122"/>
                <a:ea typeface="华文楷体" pitchFamily="2" charset="-122"/>
              </a:rPr>
              <a:t>超纯硅</a:t>
            </a:r>
            <a:endParaRPr lang="zh-CN" altLang="en-US" sz="3200" dirty="0">
              <a:latin typeface="华文楷体" pitchFamily="2" charset="-122"/>
              <a:ea typeface="华文楷体" pitchFamily="2" charset="-122"/>
            </a:endParaRPr>
          </a:p>
        </p:txBody>
      </p:sp>
      <p:sp>
        <p:nvSpPr>
          <p:cNvPr id="17" name="矩形 4"/>
          <p:cNvSpPr>
            <a:spLocks noChangeArrowheads="1"/>
          </p:cNvSpPr>
          <p:nvPr/>
        </p:nvSpPr>
        <p:spPr bwMode="auto">
          <a:xfrm>
            <a:off x="2026841" y="3598083"/>
            <a:ext cx="2786062" cy="830997"/>
          </a:xfrm>
          <a:prstGeom prst="rect">
            <a:avLst/>
          </a:prstGeom>
          <a:noFill/>
          <a:ln w="9525">
            <a:noFill/>
            <a:miter lim="800000"/>
            <a:headEnd/>
            <a:tailEnd/>
          </a:ln>
        </p:spPr>
        <p:txBody>
          <a:bodyPr>
            <a:spAutoFit/>
          </a:bodyPr>
          <a:lstStyle/>
          <a:p>
            <a:r>
              <a:rPr lang="en-US" altLang="zh-CN" b="1" dirty="0">
                <a:solidFill>
                  <a:srgbClr val="3333FF"/>
                </a:solidFill>
                <a:latin typeface="Times New Roman" pitchFamily="18" charset="0"/>
                <a:ea typeface="华文楷体" pitchFamily="2" charset="-122"/>
                <a:cs typeface="Times New Roman" pitchFamily="18" charset="0"/>
              </a:rPr>
              <a:t>99.9999999%</a:t>
            </a:r>
            <a:br>
              <a:rPr lang="en-US" altLang="zh-CN" b="1" dirty="0">
                <a:solidFill>
                  <a:srgbClr val="3333FF"/>
                </a:solidFill>
                <a:latin typeface="Times New Roman" pitchFamily="18" charset="0"/>
                <a:ea typeface="华文楷体" pitchFamily="2" charset="-122"/>
                <a:cs typeface="Times New Roman" pitchFamily="18" charset="0"/>
              </a:rPr>
            </a:br>
            <a:r>
              <a:rPr lang="zh-CN" altLang="en-US" b="1" dirty="0">
                <a:solidFill>
                  <a:srgbClr val="3333FF"/>
                </a:solidFill>
                <a:latin typeface="Times New Roman" pitchFamily="18" charset="0"/>
                <a:ea typeface="华文楷体" pitchFamily="2" charset="-122"/>
                <a:cs typeface="Times New Roman" pitchFamily="18" charset="0"/>
              </a:rPr>
              <a:t>表示为</a:t>
            </a:r>
            <a:r>
              <a:rPr lang="en-US" altLang="zh-CN" b="1" dirty="0">
                <a:solidFill>
                  <a:srgbClr val="3333FF"/>
                </a:solidFill>
                <a:latin typeface="Times New Roman" pitchFamily="18" charset="0"/>
                <a:ea typeface="华文楷体" pitchFamily="2" charset="-122"/>
                <a:cs typeface="Times New Roman" pitchFamily="18" charset="0"/>
              </a:rPr>
              <a:t>9N (Nine)</a:t>
            </a:r>
            <a:endParaRPr lang="zh-CN" altLang="en-US" b="1" dirty="0">
              <a:solidFill>
                <a:srgbClr val="3333FF"/>
              </a:solidFill>
              <a:latin typeface="Times New Roman" pitchFamily="18" charset="0"/>
              <a:ea typeface="华文楷体" pitchFamily="2" charset="-122"/>
              <a:cs typeface="Times New Roman" pitchFamily="18" charset="0"/>
            </a:endParaRPr>
          </a:p>
        </p:txBody>
      </p:sp>
    </p:spTree>
    <p:extLst>
      <p:ext uri="{BB962C8B-B14F-4D97-AF65-F5344CB8AC3E}">
        <p14:creationId xmlns:p14="http://schemas.microsoft.com/office/powerpoint/2010/main" val="34251101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ED0AC87-6FEE-0347-B05C-17F0AF253858}"/>
              </a:ext>
            </a:extLst>
          </p:cNvPr>
          <p:cNvSpPr>
            <a:spLocks noGrp="1"/>
          </p:cNvSpPr>
          <p:nvPr>
            <p:ph type="sldNum" sz="quarter" idx="12"/>
          </p:nvPr>
        </p:nvSpPr>
        <p:spPr/>
        <p:txBody>
          <a:bodyPr/>
          <a:lstStyle/>
          <a:p>
            <a:fld id="{F32996CC-1D28-6241-8C6B-4A2C005E6D1D}" type="slidenum">
              <a:rPr lang="en-US" altLang="zh-CN" smtClean="0"/>
              <a:pPr/>
              <a:t>52</a:t>
            </a:fld>
            <a:endParaRPr lang="en-US" altLang="zh-CN"/>
          </a:p>
        </p:txBody>
      </p:sp>
      <p:sp>
        <p:nvSpPr>
          <p:cNvPr id="3" name="Text Box 7">
            <a:extLst>
              <a:ext uri="{FF2B5EF4-FFF2-40B4-BE49-F238E27FC236}">
                <a16:creationId xmlns:a16="http://schemas.microsoft.com/office/drawing/2014/main" id="{9E8F66EB-F356-724C-87E8-9E9811CC8F01}"/>
              </a:ext>
            </a:extLst>
          </p:cNvPr>
          <p:cNvSpPr txBox="1">
            <a:spLocks noChangeArrowheads="1"/>
          </p:cNvSpPr>
          <p:nvPr/>
        </p:nvSpPr>
        <p:spPr bwMode="invGray">
          <a:xfrm>
            <a:off x="323528" y="241484"/>
            <a:ext cx="8458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CCFF33"/>
              </a:buClr>
              <a:buSzPct val="70000"/>
              <a:buFont typeface="Wingdings" pitchFamily="2" charset="2"/>
              <a:buChar char="n"/>
              <a:defRPr kumimoji="1" sz="3200" b="1">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65000"/>
              <a:buFont typeface="Wingdings" pitchFamily="2" charset="2"/>
              <a:buChar char="n"/>
              <a:defRPr kumimoji="1" sz="2800" b="1">
                <a:solidFill>
                  <a:schemeClr val="tx1"/>
                </a:solidFill>
                <a:latin typeface="Arial" panose="020B0604020202020204" pitchFamily="34" charset="0"/>
                <a:ea typeface="楷体_GB2312" pitchFamily="49" charset="-122"/>
              </a:defRPr>
            </a:lvl2pPr>
            <a:lvl3pPr marL="1143000" indent="-228600">
              <a:spcBef>
                <a:spcPct val="20000"/>
              </a:spcBef>
              <a:buClr>
                <a:srgbClr val="0099CC"/>
              </a:buClr>
              <a:buSzPct val="65000"/>
              <a:buFont typeface="Wingdings" pitchFamily="2" charset="2"/>
              <a:buChar char="n"/>
              <a:defRPr kumimoji="1" sz="2400" b="1">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itchFamily="2" charset="2"/>
              <a:buChar char="n"/>
              <a:defRPr kumimoji="1" sz="2000" b="1">
                <a:solidFill>
                  <a:schemeClr val="tx1"/>
                </a:solidFill>
                <a:latin typeface="Arial" panose="020B0604020202020204" pitchFamily="34" charset="0"/>
                <a:ea typeface="楷体_GB2312" pitchFamily="49" charset="-122"/>
              </a:defRPr>
            </a:lvl4pPr>
            <a:lvl5pPr marL="2057400" indent="-228600">
              <a:spcBef>
                <a:spcPct val="20000"/>
              </a:spcBef>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9pPr>
          </a:lstStyle>
          <a:p>
            <a:pPr algn="ctr" eaLnBrk="1" hangingPunct="1">
              <a:spcBef>
                <a:spcPct val="10000"/>
              </a:spcBef>
              <a:spcAft>
                <a:spcPct val="20000"/>
              </a:spcAft>
              <a:buClrTx/>
              <a:buSzTx/>
              <a:buFontTx/>
              <a:buNone/>
            </a:pPr>
            <a:r>
              <a:rPr lang="en-US" altLang="zh-CN" sz="2800" dirty="0">
                <a:solidFill>
                  <a:srgbClr val="C00000"/>
                </a:solidFill>
                <a:latin typeface="楷体_GB2312" pitchFamily="49" charset="-122"/>
              </a:rPr>
              <a:t>SiO</a:t>
            </a:r>
            <a:r>
              <a:rPr lang="en-US" altLang="zh-CN" sz="2800" baseline="-25000" dirty="0">
                <a:solidFill>
                  <a:srgbClr val="C00000"/>
                </a:solidFill>
                <a:latin typeface="楷体_GB2312" pitchFamily="49" charset="-122"/>
              </a:rPr>
              <a:t>2</a:t>
            </a:r>
            <a:r>
              <a:rPr lang="zh-CN" altLang="en-US" sz="2800" baseline="-25000" dirty="0">
                <a:solidFill>
                  <a:srgbClr val="C00000"/>
                </a:solidFill>
                <a:latin typeface="楷体_GB2312" pitchFamily="49" charset="-122"/>
              </a:rPr>
              <a:t>   </a:t>
            </a:r>
            <a:r>
              <a:rPr lang="en-US" altLang="zh-CN" sz="2800" dirty="0">
                <a:solidFill>
                  <a:srgbClr val="C00000"/>
                </a:solidFill>
                <a:latin typeface="楷体_GB2312" pitchFamily="49" charset="-122"/>
              </a:rPr>
              <a:t>(</a:t>
            </a:r>
            <a:r>
              <a:rPr lang="zh-CN" altLang="en-US" sz="2800" dirty="0">
                <a:solidFill>
                  <a:srgbClr val="C00000"/>
                </a:solidFill>
                <a:latin typeface="楷体_GB2312" pitchFamily="49" charset="-122"/>
              </a:rPr>
              <a:t>：石英、海砂、水晶、碧玉、玛瑙等）</a:t>
            </a:r>
          </a:p>
        </p:txBody>
      </p:sp>
      <p:pic>
        <p:nvPicPr>
          <p:cNvPr id="4" name="Picture 8" descr="2008-12-30181659">
            <a:extLst>
              <a:ext uri="{FF2B5EF4-FFF2-40B4-BE49-F238E27FC236}">
                <a16:creationId xmlns:a16="http://schemas.microsoft.com/office/drawing/2014/main" id="{0690489A-D36B-8340-9ACD-BC0878E149F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211638" y="1341438"/>
            <a:ext cx="2160587"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0" descr="2008050520351480">
            <a:extLst>
              <a:ext uri="{FF2B5EF4-FFF2-40B4-BE49-F238E27FC236}">
                <a16:creationId xmlns:a16="http://schemas.microsoft.com/office/drawing/2014/main" id="{8B22D768-48AC-DA49-8AC1-0CA1862911F8}"/>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84213" y="3933825"/>
            <a:ext cx="2303462" cy="2244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2" descr="111411531">
            <a:extLst>
              <a:ext uri="{FF2B5EF4-FFF2-40B4-BE49-F238E27FC236}">
                <a16:creationId xmlns:a16="http://schemas.microsoft.com/office/drawing/2014/main" id="{BEF9A47D-C966-C04F-ABE2-A37715CE8A3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779838" y="3933825"/>
            <a:ext cx="2592387" cy="224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4" descr="1401f70b979784a4aa64570c">
            <a:extLst>
              <a:ext uri="{FF2B5EF4-FFF2-40B4-BE49-F238E27FC236}">
                <a16:creationId xmlns:a16="http://schemas.microsoft.com/office/drawing/2014/main" id="{9EA1E4A3-6099-9445-8CF3-E881520F4D63}"/>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684213" y="1412875"/>
            <a:ext cx="3455987" cy="245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5">
            <a:extLst>
              <a:ext uri="{FF2B5EF4-FFF2-40B4-BE49-F238E27FC236}">
                <a16:creationId xmlns:a16="http://schemas.microsoft.com/office/drawing/2014/main" id="{693759EC-0169-BE49-BD86-26C43F48E739}"/>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732588" y="1627188"/>
            <a:ext cx="1970087" cy="2017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9" name="Picture 16">
            <a:extLst>
              <a:ext uri="{FF2B5EF4-FFF2-40B4-BE49-F238E27FC236}">
                <a16:creationId xmlns:a16="http://schemas.microsoft.com/office/drawing/2014/main" id="{EB1D3459-81BB-BF4B-A19A-AF668D605FF4}"/>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732588" y="3716338"/>
            <a:ext cx="2074862" cy="244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10" name="矩形 9">
            <a:extLst>
              <a:ext uri="{FF2B5EF4-FFF2-40B4-BE49-F238E27FC236}">
                <a16:creationId xmlns:a16="http://schemas.microsoft.com/office/drawing/2014/main" id="{27A90FDA-3547-D644-95F4-00CDFCB3B2E3}"/>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21226674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32996CC-1D28-6241-8C6B-4A2C005E6D1D}" type="slidenum">
              <a:rPr lang="en-US" altLang="zh-CN" smtClean="0"/>
              <a:pPr/>
              <a:t>53</a:t>
            </a:fld>
            <a:endParaRPr lang="en-US" altLang="zh-CN"/>
          </a:p>
        </p:txBody>
      </p:sp>
      <p:sp>
        <p:nvSpPr>
          <p:cNvPr id="4" name="Rectangle 10"/>
          <p:cNvSpPr>
            <a:spLocks noChangeArrowheads="1"/>
          </p:cNvSpPr>
          <p:nvPr/>
        </p:nvSpPr>
        <p:spPr bwMode="auto">
          <a:xfrm>
            <a:off x="323528" y="1196752"/>
            <a:ext cx="6264275" cy="2431435"/>
          </a:xfrm>
          <a:prstGeom prst="rect">
            <a:avLst/>
          </a:prstGeom>
          <a:noFill/>
          <a:ln w="9525">
            <a:noFill/>
            <a:miter lim="800000"/>
            <a:headEnd/>
            <a:tailEnd/>
          </a:ln>
          <a:effectLst/>
        </p:spPr>
        <p:txBody>
          <a:bodyPr anchor="ctr">
            <a:spAutoFit/>
          </a:bodyPr>
          <a:lstStyle/>
          <a:p>
            <a:pPr marL="342900" indent="-342900" algn="l">
              <a:buFontTx/>
              <a:buChar char="•"/>
            </a:pPr>
            <a:r>
              <a:rPr lang="en-US" altLang="zh-CN" sz="2400" dirty="0">
                <a:latin typeface="Times New Roman" pitchFamily="18" charset="0"/>
                <a:cs typeface="Times New Roman" pitchFamily="18" charset="0"/>
              </a:rPr>
              <a:t>Si-O</a:t>
            </a:r>
            <a:r>
              <a:rPr lang="zh-CN" altLang="en-US" sz="2400" dirty="0">
                <a:latin typeface="Times New Roman" pitchFamily="18" charset="0"/>
                <a:cs typeface="Times New Roman" pitchFamily="18" charset="0"/>
              </a:rPr>
              <a:t>键是典型的离子</a:t>
            </a:r>
            <a:r>
              <a:rPr lang="en-US" altLang="zh-CN" sz="2400" dirty="0">
                <a:latin typeface="Times New Roman" pitchFamily="18" charset="0"/>
                <a:cs typeface="Times New Roman" pitchFamily="18" charset="0"/>
              </a:rPr>
              <a:t>-</a:t>
            </a:r>
            <a:r>
              <a:rPr lang="zh-CN" altLang="en-US" sz="2400" dirty="0">
                <a:latin typeface="Times New Roman" pitchFamily="18" charset="0"/>
                <a:cs typeface="Times New Roman" pitchFamily="18" charset="0"/>
              </a:rPr>
              <a:t>共价混合键型 </a:t>
            </a:r>
          </a:p>
          <a:p>
            <a:pPr marL="342900" indent="-342900" algn="l">
              <a:buFontTx/>
              <a:buChar char="•"/>
            </a:pPr>
            <a:r>
              <a:rPr lang="zh-CN" altLang="en-US" sz="2400" dirty="0">
                <a:latin typeface="Times New Roman" pitchFamily="18" charset="0"/>
                <a:cs typeface="Times New Roman" pitchFamily="18" charset="0"/>
              </a:rPr>
              <a:t>共价键处理：</a:t>
            </a:r>
            <a:br>
              <a:rPr lang="zh-CN" altLang="en-US" sz="2400" dirty="0">
                <a:latin typeface="Times New Roman" pitchFamily="18" charset="0"/>
                <a:cs typeface="Times New Roman" pitchFamily="18" charset="0"/>
              </a:rPr>
            </a:br>
            <a:r>
              <a:rPr lang="en-US" altLang="zh-CN" sz="2400" dirty="0">
                <a:latin typeface="Times New Roman" pitchFamily="18" charset="0"/>
                <a:cs typeface="Times New Roman" pitchFamily="18" charset="0"/>
              </a:rPr>
              <a:t>—</a:t>
            </a:r>
            <a:r>
              <a:rPr lang="en-US" altLang="zh-CN" sz="2800" b="1" dirty="0">
                <a:solidFill>
                  <a:srgbClr val="C00000"/>
                </a:solidFill>
                <a:latin typeface="Times New Roman" pitchFamily="18" charset="0"/>
                <a:cs typeface="Times New Roman" pitchFamily="18" charset="0"/>
              </a:rPr>
              <a:t>SiO</a:t>
            </a:r>
            <a:r>
              <a:rPr lang="en-US" altLang="zh-CN" sz="2800" b="1" baseline="-25000" dirty="0">
                <a:solidFill>
                  <a:srgbClr val="C00000"/>
                </a:solidFill>
                <a:latin typeface="Times New Roman" pitchFamily="18" charset="0"/>
                <a:cs typeface="Times New Roman" pitchFamily="18" charset="0"/>
              </a:rPr>
              <a:t>4</a:t>
            </a:r>
            <a:r>
              <a:rPr lang="zh-CN" altLang="en-US" sz="2800" b="1" dirty="0">
                <a:solidFill>
                  <a:srgbClr val="C00000"/>
                </a:solidFill>
                <a:latin typeface="Times New Roman" pitchFamily="18" charset="0"/>
                <a:cs typeface="Times New Roman" pitchFamily="18" charset="0"/>
              </a:rPr>
              <a:t>四面体构型</a:t>
            </a:r>
            <a:r>
              <a:rPr lang="zh-CN" altLang="en-US" sz="2400" dirty="0">
                <a:solidFill>
                  <a:srgbClr val="C00000"/>
                </a:solidFill>
                <a:latin typeface="Times New Roman" pitchFamily="18" charset="0"/>
                <a:cs typeface="Times New Roman" pitchFamily="18" charset="0"/>
              </a:rPr>
              <a:t>，低密度 </a:t>
            </a:r>
            <a:br>
              <a:rPr lang="zh-CN" altLang="en-US" sz="2400" dirty="0">
                <a:latin typeface="Times New Roman" pitchFamily="18" charset="0"/>
                <a:cs typeface="Times New Roman" pitchFamily="18" charset="0"/>
              </a:rPr>
            </a:br>
            <a:r>
              <a:rPr lang="en-US" altLang="zh-CN" sz="2400" dirty="0">
                <a:latin typeface="Times New Roman" pitchFamily="18" charset="0"/>
                <a:cs typeface="Times New Roman" pitchFamily="18" charset="0"/>
              </a:rPr>
              <a:t>—Si-O</a:t>
            </a:r>
            <a:r>
              <a:rPr lang="zh-CN" altLang="en-US" sz="2400" dirty="0">
                <a:latin typeface="Times New Roman" pitchFamily="18" charset="0"/>
                <a:cs typeface="Times New Roman" pitchFamily="18" charset="0"/>
              </a:rPr>
              <a:t>键键长： </a:t>
            </a:r>
            <a:r>
              <a:rPr lang="en-US" altLang="zh-CN" sz="2800" b="1" dirty="0">
                <a:solidFill>
                  <a:srgbClr val="C00000"/>
                </a:solidFill>
                <a:latin typeface="Times New Roman" pitchFamily="18" charset="0"/>
                <a:cs typeface="Times New Roman" pitchFamily="18" charset="0"/>
              </a:rPr>
              <a:t>1.8 →</a:t>
            </a:r>
            <a:r>
              <a:rPr lang="zh-CN" altLang="en-US" sz="2800" b="1" dirty="0">
                <a:solidFill>
                  <a:srgbClr val="C00000"/>
                </a:solidFill>
                <a:latin typeface="Times New Roman" pitchFamily="18" charset="0"/>
                <a:cs typeface="Times New Roman" pitchFamily="18" charset="0"/>
              </a:rPr>
              <a:t> </a:t>
            </a:r>
            <a:r>
              <a:rPr lang="en-US" altLang="zh-CN" sz="2800" b="1" dirty="0">
                <a:solidFill>
                  <a:srgbClr val="C00000"/>
                </a:solidFill>
                <a:latin typeface="Times New Roman" pitchFamily="18" charset="0"/>
                <a:cs typeface="Times New Roman" pitchFamily="18" charset="0"/>
              </a:rPr>
              <a:t>1.62Å</a:t>
            </a:r>
            <a:br>
              <a:rPr lang="en-US" altLang="zh-CN" sz="2400" dirty="0">
                <a:latin typeface="Times New Roman" pitchFamily="18" charset="0"/>
                <a:cs typeface="Times New Roman" pitchFamily="18" charset="0"/>
              </a:rPr>
            </a:br>
            <a:r>
              <a:rPr lang="en-US" altLang="zh-CN" sz="2400" dirty="0">
                <a:latin typeface="Times New Roman" pitchFamily="18" charset="0"/>
                <a:cs typeface="Times New Roman" pitchFamily="18" charset="0"/>
              </a:rPr>
              <a:t>    Si3d~O2p</a:t>
            </a:r>
            <a:r>
              <a:rPr lang="zh-CN" altLang="en-US" sz="2400" dirty="0">
                <a:latin typeface="Times New Roman" pitchFamily="18" charset="0"/>
                <a:cs typeface="Times New Roman" pitchFamily="18" charset="0"/>
              </a:rPr>
              <a:t>轨道发生重叠，形成</a:t>
            </a:r>
            <a:r>
              <a:rPr lang="en-US" altLang="zh-CN" sz="2400" dirty="0">
                <a:latin typeface="Times New Roman" pitchFamily="18" charset="0"/>
                <a:cs typeface="Times New Roman" pitchFamily="18" charset="0"/>
              </a:rPr>
              <a:t>d-p </a:t>
            </a:r>
            <a:r>
              <a:rPr lang="en-US" altLang="zh-CN" sz="2400" dirty="0">
                <a:latin typeface="Times New Roman" pitchFamily="18" charset="0"/>
                <a:cs typeface="Times New Roman" pitchFamily="18" charset="0"/>
                <a:sym typeface="Symbol" pitchFamily="18" charset="2"/>
              </a:rPr>
              <a:t></a:t>
            </a:r>
            <a:r>
              <a:rPr lang="zh-CN" altLang="en-US" sz="2400" dirty="0">
                <a:latin typeface="Times New Roman" pitchFamily="18" charset="0"/>
                <a:cs typeface="Times New Roman" pitchFamily="18" charset="0"/>
              </a:rPr>
              <a:t>键</a:t>
            </a:r>
            <a:endParaRPr lang="en-US" altLang="zh-CN" sz="2400" dirty="0">
              <a:latin typeface="Times New Roman" pitchFamily="18" charset="0"/>
              <a:cs typeface="Times New Roman" pitchFamily="18" charset="0"/>
            </a:endParaRPr>
          </a:p>
          <a:p>
            <a:pPr marL="342900" indent="-342900" algn="l"/>
            <a:r>
              <a:rPr lang="en-US" altLang="zh-CN" sz="2400" dirty="0">
                <a:latin typeface="Times New Roman" pitchFamily="18" charset="0"/>
                <a:cs typeface="Times New Roman" pitchFamily="18" charset="0"/>
              </a:rPr>
              <a:t>         Si-O</a:t>
            </a:r>
            <a:r>
              <a:rPr lang="zh-CN" altLang="en-US" sz="2400" dirty="0">
                <a:latin typeface="Times New Roman" pitchFamily="18" charset="0"/>
                <a:cs typeface="Times New Roman" pitchFamily="18" charset="0"/>
              </a:rPr>
              <a:t>键键能 </a:t>
            </a:r>
            <a:r>
              <a:rPr lang="en-US" altLang="zh-CN" sz="2400" dirty="0">
                <a:latin typeface="Times New Roman" pitchFamily="18" charset="0"/>
                <a:cs typeface="Times New Roman" pitchFamily="18" charset="0"/>
              </a:rPr>
              <a:t>642kJ mol</a:t>
            </a:r>
            <a:r>
              <a:rPr lang="en-US" altLang="zh-CN" sz="2400" baseline="30000" dirty="0">
                <a:latin typeface="Times New Roman" pitchFamily="18" charset="0"/>
                <a:cs typeface="Times New Roman" pitchFamily="18" charset="0"/>
              </a:rPr>
              <a:t>-1</a:t>
            </a:r>
            <a:r>
              <a:rPr lang="zh-CN" altLang="en-US" sz="2400" dirty="0">
                <a:latin typeface="Times New Roman" pitchFamily="18" charset="0"/>
                <a:cs typeface="Times New Roman" pitchFamily="18" charset="0"/>
              </a:rPr>
              <a:t> </a:t>
            </a:r>
          </a:p>
        </p:txBody>
      </p:sp>
      <p:graphicFrame>
        <p:nvGraphicFramePr>
          <p:cNvPr id="5" name="Object 11"/>
          <p:cNvGraphicFramePr>
            <a:graphicFrameLocks noChangeAspect="1"/>
          </p:cNvGraphicFramePr>
          <p:nvPr/>
        </p:nvGraphicFramePr>
        <p:xfrm>
          <a:off x="6228184" y="2924944"/>
          <a:ext cx="803361" cy="1003587"/>
        </p:xfrm>
        <a:graphic>
          <a:graphicData uri="http://schemas.openxmlformats.org/presentationml/2006/ole">
            <mc:AlternateContent xmlns:mc="http://schemas.openxmlformats.org/markup-compatibility/2006">
              <mc:Choice xmlns:v="urn:schemas-microsoft-com:vml" Requires="v">
                <p:oleObj name="Equation" r:id="rId2" imgW="190417" imgH="241195" progId="Equation.DSMT4">
                  <p:embed/>
                </p:oleObj>
              </mc:Choice>
              <mc:Fallback>
                <p:oleObj name="Equation" r:id="rId2" imgW="190417" imgH="241195" progId="Equation.DSMT4">
                  <p:embed/>
                  <p:pic>
                    <p:nvPicPr>
                      <p:cNvPr id="5" name="Object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8184" y="2924944"/>
                        <a:ext cx="803361" cy="1003587"/>
                      </a:xfrm>
                      <a:prstGeom prst="rect">
                        <a:avLst/>
                      </a:prstGeom>
                      <a:noFill/>
                    </p:spPr>
                  </p:pic>
                </p:oleObj>
              </mc:Fallback>
            </mc:AlternateContent>
          </a:graphicData>
        </a:graphic>
      </p:graphicFrame>
      <p:graphicFrame>
        <p:nvGraphicFramePr>
          <p:cNvPr id="6" name="Group 113"/>
          <p:cNvGraphicFramePr>
            <a:graphicFrameLocks/>
          </p:cNvGraphicFramePr>
          <p:nvPr/>
        </p:nvGraphicFramePr>
        <p:xfrm>
          <a:off x="539552" y="4032624"/>
          <a:ext cx="7086601" cy="2452897"/>
        </p:xfrm>
        <a:graphic>
          <a:graphicData uri="http://schemas.openxmlformats.org/drawingml/2006/table">
            <a:tbl>
              <a:tblPr/>
              <a:tblGrid>
                <a:gridCol w="2362664">
                  <a:extLst>
                    <a:ext uri="{9D8B030D-6E8A-4147-A177-3AD203B41FA5}">
                      <a16:colId xmlns:a16="http://schemas.microsoft.com/office/drawing/2014/main" val="20000"/>
                    </a:ext>
                  </a:extLst>
                </a:gridCol>
                <a:gridCol w="2437936">
                  <a:extLst>
                    <a:ext uri="{9D8B030D-6E8A-4147-A177-3AD203B41FA5}">
                      <a16:colId xmlns:a16="http://schemas.microsoft.com/office/drawing/2014/main" val="20001"/>
                    </a:ext>
                  </a:extLst>
                </a:gridCol>
                <a:gridCol w="2286001">
                  <a:extLst>
                    <a:ext uri="{9D8B030D-6E8A-4147-A177-3AD203B41FA5}">
                      <a16:colId xmlns:a16="http://schemas.microsoft.com/office/drawing/2014/main" val="20002"/>
                    </a:ext>
                  </a:extLst>
                </a:gridCol>
              </a:tblGrid>
              <a:tr h="44270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tx1"/>
                          </a:solidFill>
                          <a:effectLst/>
                          <a:latin typeface="Times New Roman" pitchFamily="18" charset="0"/>
                          <a:ea typeface="黑体" pitchFamily="2" charset="-122"/>
                          <a:cs typeface="Times New Roman" pitchFamily="18" charset="0"/>
                        </a:rPr>
                        <a:t>键参数</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tx1"/>
                          </a:solidFill>
                          <a:effectLst/>
                          <a:latin typeface="Times New Roman" pitchFamily="18" charset="0"/>
                          <a:ea typeface="黑体" pitchFamily="2" charset="-122"/>
                          <a:cs typeface="Times New Roman" pitchFamily="18" charset="0"/>
                        </a:rPr>
                        <a:t>范围</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平均值</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9987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Si-O</a:t>
                      </a:r>
                      <a:r>
                        <a:rPr kumimoji="0" lang="zh-CN" altLang="en-US" sz="24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键键长</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itchFamily="18" charset="0"/>
                          <a:ea typeface="黑体" pitchFamily="2" charset="-122"/>
                          <a:cs typeface="Times New Roman" pitchFamily="18" charset="0"/>
                        </a:rPr>
                        <a:t>1.57-1.72Å</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itchFamily="18" charset="0"/>
                          <a:ea typeface="黑体" pitchFamily="2" charset="-122"/>
                          <a:cs typeface="Times New Roman" pitchFamily="18" charset="0"/>
                        </a:rPr>
                        <a:t>1.62Å</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97335">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Si-O-Si </a:t>
                      </a:r>
                      <a:r>
                        <a:rPr kumimoji="0" lang="zh-CN" altLang="en-US" sz="24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距离</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3.00 -3.10 Å</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itchFamily="18" charset="0"/>
                          <a:ea typeface="黑体" pitchFamily="2" charset="-122"/>
                          <a:cs typeface="Times New Roman" pitchFamily="18" charset="0"/>
                        </a:rPr>
                        <a:t>3.06 Å</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9987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Times New Roman" pitchFamily="18" charset="0"/>
                          <a:ea typeface="黑体" pitchFamily="2" charset="-122"/>
                          <a:cs typeface="Times New Roman" pitchFamily="18" charset="0"/>
                          <a:sym typeface="Symbol" pitchFamily="18" charset="2"/>
                        </a:rPr>
                        <a:t></a:t>
                      </a:r>
                      <a:r>
                        <a:rPr kumimoji="0" lang="en-US" altLang="zh-CN" sz="24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O-Si-O</a:t>
                      </a:r>
                      <a:r>
                        <a:rPr kumimoji="0" lang="zh-CN" altLang="en-US" sz="2400" b="1" i="0" u="none" strike="noStrike" cap="none" normalizeH="0" baseline="0">
                          <a:ln>
                            <a:noFill/>
                          </a:ln>
                          <a:solidFill>
                            <a:schemeClr val="tx1"/>
                          </a:solidFill>
                          <a:effectLst/>
                          <a:latin typeface="Times New Roman" pitchFamily="18" charset="0"/>
                          <a:ea typeface="黑体" pitchFamily="2" charset="-122"/>
                          <a:cs typeface="Times New Roman" pitchFamily="18" charset="0"/>
                          <a:sym typeface="Symbol" pitchFamily="18" charset="2"/>
                        </a:rPr>
                        <a:t>键角</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98</a:t>
                      </a:r>
                      <a:r>
                        <a:rPr kumimoji="0" lang="en-US" altLang="zh-CN" sz="2400" b="1" i="0" u="none" strike="noStrike" cap="none" normalizeH="0" baseline="0">
                          <a:ln>
                            <a:noFill/>
                          </a:ln>
                          <a:solidFill>
                            <a:schemeClr val="tx1"/>
                          </a:solidFill>
                          <a:effectLst/>
                          <a:latin typeface="Times New Roman" pitchFamily="18" charset="0"/>
                          <a:ea typeface="黑体" pitchFamily="2" charset="-122"/>
                          <a:cs typeface="Times New Roman" pitchFamily="18" charset="0"/>
                          <a:sym typeface="Symbol" pitchFamily="18" charset="2"/>
                        </a:rPr>
                        <a:t></a:t>
                      </a:r>
                      <a:r>
                        <a:rPr kumimoji="0" lang="en-US" altLang="zh-CN" sz="24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-122</a:t>
                      </a:r>
                      <a:r>
                        <a:rPr kumimoji="0" lang="en-US" altLang="zh-CN" sz="2400" b="1" i="0" u="none" strike="noStrike" cap="none" normalizeH="0" baseline="0">
                          <a:ln>
                            <a:noFill/>
                          </a:ln>
                          <a:solidFill>
                            <a:schemeClr val="tx1"/>
                          </a:solidFill>
                          <a:effectLst/>
                          <a:latin typeface="Times New Roman" pitchFamily="18" charset="0"/>
                          <a:ea typeface="黑体" pitchFamily="2" charset="-122"/>
                          <a:cs typeface="Times New Roman" pitchFamily="18" charset="0"/>
                          <a:sym typeface="Symbol" pitchFamily="18" charset="2"/>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itchFamily="18" charset="0"/>
                          <a:ea typeface="黑体" pitchFamily="2" charset="-122"/>
                          <a:cs typeface="Times New Roman" pitchFamily="18" charset="0"/>
                        </a:rPr>
                        <a:t>~109</a:t>
                      </a:r>
                      <a:r>
                        <a:rPr kumimoji="0" lang="en-US" altLang="zh-CN" sz="2400" b="1" i="0" u="none" strike="noStrike" cap="none" normalizeH="0" baseline="0" dirty="0">
                          <a:ln>
                            <a:noFill/>
                          </a:ln>
                          <a:solidFill>
                            <a:schemeClr val="tx1"/>
                          </a:solidFill>
                          <a:effectLst/>
                          <a:latin typeface="Times New Roman" pitchFamily="18" charset="0"/>
                          <a:ea typeface="黑体" pitchFamily="2" charset="-122"/>
                          <a:cs typeface="Times New Roman" pitchFamily="18" charset="0"/>
                          <a:sym typeface="Symbol" pitchFamily="18" charset="2"/>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98606">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tx1"/>
                          </a:solidFill>
                          <a:effectLst/>
                          <a:latin typeface="Times New Roman" pitchFamily="18" charset="0"/>
                          <a:ea typeface="黑体" pitchFamily="2" charset="-122"/>
                          <a:cs typeface="Times New Roman" pitchFamily="18" charset="0"/>
                          <a:sym typeface="Symbol" pitchFamily="18" charset="2"/>
                        </a:rPr>
                        <a:t></a:t>
                      </a:r>
                      <a:r>
                        <a:rPr kumimoji="0" lang="en-US" altLang="zh-CN" sz="2400" b="1" i="0" u="none" strike="noStrike" cap="none" normalizeH="0" baseline="0" dirty="0">
                          <a:ln>
                            <a:noFill/>
                          </a:ln>
                          <a:solidFill>
                            <a:schemeClr val="tx1"/>
                          </a:solidFill>
                          <a:effectLst/>
                          <a:latin typeface="Times New Roman" pitchFamily="18" charset="0"/>
                          <a:ea typeface="黑体" pitchFamily="2" charset="-122"/>
                          <a:cs typeface="Times New Roman" pitchFamily="18" charset="0"/>
                        </a:rPr>
                        <a:t>Si-O-Si</a:t>
                      </a:r>
                      <a:r>
                        <a:rPr kumimoji="0" lang="zh-CN" altLang="en-US" sz="2400" b="1" i="0" u="none" strike="noStrike" cap="none" normalizeH="0" baseline="0" dirty="0">
                          <a:ln>
                            <a:noFill/>
                          </a:ln>
                          <a:solidFill>
                            <a:schemeClr val="tx1"/>
                          </a:solidFill>
                          <a:effectLst/>
                          <a:latin typeface="Times New Roman" pitchFamily="18" charset="0"/>
                          <a:ea typeface="黑体" pitchFamily="2" charset="-122"/>
                          <a:cs typeface="Times New Roman" pitchFamily="18" charset="0"/>
                          <a:sym typeface="Symbol" pitchFamily="18" charset="2"/>
                        </a:rPr>
                        <a:t>键角</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120</a:t>
                      </a:r>
                      <a:r>
                        <a:rPr kumimoji="0" lang="en-US" altLang="zh-CN" sz="2400" b="1" i="0" u="none" strike="noStrike" cap="none" normalizeH="0" baseline="0">
                          <a:ln>
                            <a:noFill/>
                          </a:ln>
                          <a:solidFill>
                            <a:schemeClr val="tx1"/>
                          </a:solidFill>
                          <a:effectLst/>
                          <a:latin typeface="Times New Roman" pitchFamily="18" charset="0"/>
                          <a:ea typeface="黑体" pitchFamily="2" charset="-122"/>
                          <a:cs typeface="Times New Roman" pitchFamily="18" charset="0"/>
                          <a:sym typeface="Symbol" pitchFamily="18" charset="2"/>
                        </a:rPr>
                        <a:t></a:t>
                      </a:r>
                      <a:r>
                        <a:rPr kumimoji="0" lang="en-US" altLang="zh-CN" sz="2400" b="1" i="0" u="none" strike="noStrike" cap="none" normalizeH="0" baseline="0">
                          <a:ln>
                            <a:noFill/>
                          </a:ln>
                          <a:solidFill>
                            <a:schemeClr val="tx1"/>
                          </a:solidFill>
                          <a:effectLst/>
                          <a:latin typeface="Times New Roman" pitchFamily="18" charset="0"/>
                          <a:ea typeface="黑体" pitchFamily="2" charset="-122"/>
                          <a:cs typeface="Times New Roman" pitchFamily="18" charset="0"/>
                        </a:rPr>
                        <a:t>-180</a:t>
                      </a:r>
                      <a:r>
                        <a:rPr kumimoji="0" lang="en-US" altLang="zh-CN" sz="2400" b="1" i="0" u="none" strike="noStrike" cap="none" normalizeH="0" baseline="0">
                          <a:ln>
                            <a:noFill/>
                          </a:ln>
                          <a:solidFill>
                            <a:schemeClr val="tx1"/>
                          </a:solidFill>
                          <a:effectLst/>
                          <a:latin typeface="Times New Roman" pitchFamily="18" charset="0"/>
                          <a:ea typeface="黑体" pitchFamily="2" charset="-122"/>
                          <a:cs typeface="Times New Roman" pitchFamily="18" charset="0"/>
                          <a:sym typeface="Symbol" pitchFamily="18" charset="2"/>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dirty="0">
                          <a:ln>
                            <a:noFill/>
                          </a:ln>
                          <a:solidFill>
                            <a:schemeClr val="tx1"/>
                          </a:solidFill>
                          <a:effectLst/>
                          <a:latin typeface="Times New Roman" pitchFamily="18" charset="0"/>
                          <a:ea typeface="黑体" pitchFamily="2" charset="-122"/>
                          <a:cs typeface="Times New Roman" pitchFamily="18" charset="0"/>
                        </a:rPr>
                        <a:t>~140</a:t>
                      </a:r>
                      <a:r>
                        <a:rPr kumimoji="0" lang="en-US" altLang="zh-CN" sz="2400" b="1" i="0" u="none" strike="noStrike" cap="none" normalizeH="0" baseline="0" dirty="0">
                          <a:ln>
                            <a:noFill/>
                          </a:ln>
                          <a:solidFill>
                            <a:schemeClr val="tx1"/>
                          </a:solidFill>
                          <a:effectLst/>
                          <a:latin typeface="Times New Roman" pitchFamily="18" charset="0"/>
                          <a:ea typeface="黑体" pitchFamily="2" charset="-122"/>
                          <a:cs typeface="Times New Roman" pitchFamily="18" charset="0"/>
                          <a:sym typeface="Symbol" pitchFamily="18" charset="2"/>
                        </a:rPr>
                        <a:t></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7" name="Text Box 6"/>
          <p:cNvSpPr txBox="1">
            <a:spLocks noChangeArrowheads="1"/>
          </p:cNvSpPr>
          <p:nvPr/>
        </p:nvSpPr>
        <p:spPr bwMode="auto">
          <a:xfrm>
            <a:off x="1259632" y="179929"/>
            <a:ext cx="6840760" cy="584775"/>
          </a:xfrm>
          <a:prstGeom prst="rect">
            <a:avLst/>
          </a:prstGeom>
          <a:noFill/>
          <a:ln w="9525" algn="ctr">
            <a:noFill/>
            <a:miter lim="800000"/>
            <a:headEnd/>
            <a:tailEnd/>
          </a:ln>
          <a:effectLst/>
        </p:spPr>
        <p:txBody>
          <a:bodyPr wrap="square">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algn="ctr" eaLnBrk="1" hangingPunct="1">
              <a:buClr>
                <a:srgbClr val="FF0000"/>
              </a:buClr>
              <a:buFont typeface="Wingdings" charset="2"/>
              <a:buNone/>
            </a:pPr>
            <a:r>
              <a:rPr kumimoji="0" lang="zh-CN" altLang="en-US" sz="3200" dirty="0">
                <a:solidFill>
                  <a:srgbClr val="C00000"/>
                </a:solidFill>
                <a:effectLst>
                  <a:outerShdw blurRad="38100" dist="38100" dir="2700000" algn="tl">
                    <a:srgbClr val="C0C0C0"/>
                  </a:outerShdw>
                </a:effectLst>
                <a:latin typeface="Arial" charset="0"/>
                <a:sym typeface="Symbol" charset="2"/>
              </a:rPr>
              <a:t>二氧化硅与硅铝酸盐的成键特点</a:t>
            </a:r>
          </a:p>
        </p:txBody>
      </p:sp>
      <p:sp>
        <p:nvSpPr>
          <p:cNvPr id="8" name="矩形 7">
            <a:extLst>
              <a:ext uri="{FF2B5EF4-FFF2-40B4-BE49-F238E27FC236}">
                <a16:creationId xmlns:a16="http://schemas.microsoft.com/office/drawing/2014/main" id="{E00CC41D-25F7-6C46-A5B6-A0CF0D782897}"/>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pic>
        <p:nvPicPr>
          <p:cNvPr id="9" name="Picture 20" descr="FG23_18"/>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6892267" y="1321086"/>
            <a:ext cx="1649022" cy="1319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94441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E82748D-7945-1C49-949E-03B6956308F9}"/>
              </a:ext>
            </a:extLst>
          </p:cNvPr>
          <p:cNvSpPr>
            <a:spLocks noGrp="1"/>
          </p:cNvSpPr>
          <p:nvPr>
            <p:ph type="sldNum" sz="quarter" idx="12"/>
          </p:nvPr>
        </p:nvSpPr>
        <p:spPr/>
        <p:txBody>
          <a:bodyPr/>
          <a:lstStyle/>
          <a:p>
            <a:fld id="{F32996CC-1D28-6241-8C6B-4A2C005E6D1D}" type="slidenum">
              <a:rPr lang="en-US" altLang="zh-CN" smtClean="0"/>
              <a:pPr/>
              <a:t>54</a:t>
            </a:fld>
            <a:endParaRPr lang="en-US" altLang="zh-CN"/>
          </a:p>
        </p:txBody>
      </p:sp>
      <p:sp>
        <p:nvSpPr>
          <p:cNvPr id="3" name="Text Box 2">
            <a:extLst>
              <a:ext uri="{FF2B5EF4-FFF2-40B4-BE49-F238E27FC236}">
                <a16:creationId xmlns:a16="http://schemas.microsoft.com/office/drawing/2014/main" id="{CC052892-31D0-D546-BE0D-688325BE715F}"/>
              </a:ext>
            </a:extLst>
          </p:cNvPr>
          <p:cNvSpPr txBox="1">
            <a:spLocks noChangeArrowheads="1"/>
          </p:cNvSpPr>
          <p:nvPr/>
        </p:nvSpPr>
        <p:spPr bwMode="invGray">
          <a:xfrm>
            <a:off x="418307" y="1202306"/>
            <a:ext cx="8382000" cy="4806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CCFF33"/>
              </a:buClr>
              <a:buSzPct val="70000"/>
              <a:buFont typeface="Wingdings" pitchFamily="2" charset="2"/>
              <a:buChar char="n"/>
              <a:defRPr kumimoji="1" sz="3200" b="1">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65000"/>
              <a:buFont typeface="Wingdings" pitchFamily="2" charset="2"/>
              <a:buChar char="n"/>
              <a:defRPr kumimoji="1" sz="2800" b="1">
                <a:solidFill>
                  <a:schemeClr val="tx1"/>
                </a:solidFill>
                <a:latin typeface="Arial" panose="020B0604020202020204" pitchFamily="34" charset="0"/>
                <a:ea typeface="楷体_GB2312" pitchFamily="49" charset="-122"/>
              </a:defRPr>
            </a:lvl2pPr>
            <a:lvl3pPr marL="1143000" indent="-228600">
              <a:spcBef>
                <a:spcPct val="20000"/>
              </a:spcBef>
              <a:buClr>
                <a:srgbClr val="0099CC"/>
              </a:buClr>
              <a:buSzPct val="65000"/>
              <a:buFont typeface="Wingdings" pitchFamily="2" charset="2"/>
              <a:buChar char="n"/>
              <a:defRPr kumimoji="1" sz="2400" b="1">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itchFamily="2" charset="2"/>
              <a:buChar char="n"/>
              <a:defRPr kumimoji="1" sz="2000" b="1">
                <a:solidFill>
                  <a:schemeClr val="tx1"/>
                </a:solidFill>
                <a:latin typeface="Arial" panose="020B0604020202020204" pitchFamily="34" charset="0"/>
                <a:ea typeface="楷体_GB2312" pitchFamily="49" charset="-122"/>
              </a:defRPr>
            </a:lvl4pPr>
            <a:lvl5pPr marL="2057400" indent="-228600">
              <a:spcBef>
                <a:spcPct val="20000"/>
              </a:spcBef>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9pPr>
          </a:lstStyle>
          <a:p>
            <a:pPr eaLnBrk="1" hangingPunct="1">
              <a:lnSpc>
                <a:spcPct val="120000"/>
              </a:lnSpc>
              <a:spcBef>
                <a:spcPts val="0"/>
              </a:spcBef>
              <a:spcAft>
                <a:spcPts val="600"/>
              </a:spcAft>
              <a:buClrTx/>
              <a:buSzTx/>
              <a:buNone/>
            </a:pPr>
            <a:r>
              <a:rPr lang="zh-CN" altLang="en-US" sz="2400" b="0" dirty="0">
                <a:ea typeface="SimHei" panose="02010609060101010101" pitchFamily="49" charset="-122"/>
                <a:cs typeface="Arial" panose="020B0604020202020204" pitchFamily="34" charset="0"/>
              </a:rPr>
              <a:t>⑴   高温下被</a:t>
            </a:r>
            <a:r>
              <a:rPr lang="en-US" altLang="zh-CN" sz="2400" b="0" dirty="0" err="1">
                <a:ea typeface="SimHei" panose="02010609060101010101" pitchFamily="49" charset="-122"/>
                <a:cs typeface="Arial" panose="020B0604020202020204" pitchFamily="34" charset="0"/>
              </a:rPr>
              <a:t>Mg、Al、B</a:t>
            </a:r>
            <a:r>
              <a:rPr lang="zh-CN" altLang="en-US" sz="2400" b="0" dirty="0">
                <a:ea typeface="SimHei" panose="02010609060101010101" pitchFamily="49" charset="-122"/>
                <a:cs typeface="Arial" panose="020B0604020202020204" pitchFamily="34" charset="0"/>
              </a:rPr>
              <a:t>还原</a:t>
            </a:r>
          </a:p>
          <a:p>
            <a:pPr eaLnBrk="1" hangingPunct="1">
              <a:lnSpc>
                <a:spcPct val="120000"/>
              </a:lnSpc>
              <a:spcBef>
                <a:spcPts val="0"/>
              </a:spcBef>
              <a:spcAft>
                <a:spcPts val="1200"/>
              </a:spcAft>
              <a:buClrTx/>
              <a:buSzTx/>
              <a:buNone/>
            </a:pPr>
            <a:r>
              <a:rPr lang="zh-CN" altLang="en-US" sz="2400" b="0" dirty="0">
                <a:ea typeface="SimHei" panose="02010609060101010101" pitchFamily="49" charset="-122"/>
                <a:cs typeface="Arial" panose="020B0604020202020204" pitchFamily="34" charset="0"/>
              </a:rPr>
              <a:t>  </a:t>
            </a:r>
            <a:r>
              <a:rPr lang="en-US" altLang="zh-CN" sz="2400" b="0" dirty="0">
                <a:ea typeface="SimHei" panose="02010609060101010101" pitchFamily="49" charset="-122"/>
                <a:cs typeface="Arial" panose="020B0604020202020204" pitchFamily="34" charset="0"/>
              </a:rPr>
              <a:t>SiO</a:t>
            </a:r>
            <a:r>
              <a:rPr lang="en-US" altLang="zh-CN" sz="2400" b="0" baseline="-25000" dirty="0">
                <a:ea typeface="SimHei" panose="02010609060101010101" pitchFamily="49" charset="-122"/>
                <a:cs typeface="Arial" panose="020B0604020202020204" pitchFamily="34" charset="0"/>
              </a:rPr>
              <a:t>2</a:t>
            </a:r>
            <a:r>
              <a:rPr lang="en-US" altLang="zh-CN" sz="2400" b="0" dirty="0">
                <a:ea typeface="SimHei" panose="02010609060101010101" pitchFamily="49" charset="-122"/>
                <a:cs typeface="Arial" panose="020B0604020202020204" pitchFamily="34" charset="0"/>
              </a:rPr>
              <a:t>+2Mg(</a:t>
            </a:r>
            <a:r>
              <a:rPr lang="en-US" altLang="zh-CN" sz="2400" b="0" dirty="0" err="1">
                <a:ea typeface="SimHei" panose="02010609060101010101" pitchFamily="49" charset="-122"/>
                <a:cs typeface="Arial" panose="020B0604020202020204" pitchFamily="34" charset="0"/>
              </a:rPr>
              <a:t>Al、B</a:t>
            </a:r>
            <a:r>
              <a:rPr lang="en-US" altLang="zh-CN" sz="2400" b="0" dirty="0">
                <a:ea typeface="SimHei" panose="02010609060101010101" pitchFamily="49" charset="-122"/>
                <a:cs typeface="Arial" panose="020B0604020202020204" pitchFamily="34" charset="0"/>
              </a:rPr>
              <a:t>)→</a:t>
            </a:r>
            <a:r>
              <a:rPr lang="en-US" altLang="zh-CN" sz="2400" b="0" dirty="0" err="1">
                <a:ea typeface="SimHei" panose="02010609060101010101" pitchFamily="49" charset="-122"/>
                <a:cs typeface="Arial" panose="020B0604020202020204" pitchFamily="34" charset="0"/>
              </a:rPr>
              <a:t>Si+MgO</a:t>
            </a:r>
            <a:r>
              <a:rPr lang="en-US" altLang="zh-CN" sz="2400" b="0" dirty="0">
                <a:ea typeface="SimHei" panose="02010609060101010101" pitchFamily="49" charset="-122"/>
                <a:cs typeface="Arial" panose="020B0604020202020204" pitchFamily="34" charset="0"/>
              </a:rPr>
              <a:t>(B</a:t>
            </a:r>
            <a:r>
              <a:rPr lang="en-US" altLang="zh-CN" sz="2400" b="0" baseline="-25000" dirty="0">
                <a:ea typeface="SimHei" panose="02010609060101010101" pitchFamily="49" charset="-122"/>
                <a:cs typeface="Arial" panose="020B0604020202020204" pitchFamily="34" charset="0"/>
              </a:rPr>
              <a:t>2</a:t>
            </a:r>
            <a:r>
              <a:rPr lang="en-US" altLang="zh-CN" sz="2400" b="0" dirty="0">
                <a:ea typeface="SimHei" panose="02010609060101010101" pitchFamily="49" charset="-122"/>
                <a:cs typeface="Arial" panose="020B0604020202020204" pitchFamily="34" charset="0"/>
              </a:rPr>
              <a:t>O</a:t>
            </a:r>
            <a:r>
              <a:rPr lang="en-US" altLang="zh-CN" sz="2400" b="0" baseline="-25000" dirty="0">
                <a:ea typeface="SimHei" panose="02010609060101010101" pitchFamily="49" charset="-122"/>
                <a:cs typeface="Arial" panose="020B0604020202020204" pitchFamily="34" charset="0"/>
              </a:rPr>
              <a:t>3</a:t>
            </a:r>
            <a:r>
              <a:rPr lang="en-US" altLang="zh-CN" sz="2400" b="0" dirty="0">
                <a:ea typeface="SimHei" panose="02010609060101010101" pitchFamily="49" charset="-122"/>
                <a:cs typeface="Arial" panose="020B0604020202020204" pitchFamily="34" charset="0"/>
              </a:rPr>
              <a:t>、Al</a:t>
            </a:r>
            <a:r>
              <a:rPr lang="en-US" altLang="zh-CN" sz="2400" b="0" baseline="-25000" dirty="0">
                <a:ea typeface="SimHei" panose="02010609060101010101" pitchFamily="49" charset="-122"/>
                <a:cs typeface="Arial" panose="020B0604020202020204" pitchFamily="34" charset="0"/>
              </a:rPr>
              <a:t>2</a:t>
            </a:r>
            <a:r>
              <a:rPr lang="en-US" altLang="zh-CN" sz="2400" b="0" dirty="0">
                <a:ea typeface="SimHei" panose="02010609060101010101" pitchFamily="49" charset="-122"/>
                <a:cs typeface="Arial" panose="020B0604020202020204" pitchFamily="34" charset="0"/>
              </a:rPr>
              <a:t>O</a:t>
            </a:r>
            <a:r>
              <a:rPr lang="en-US" altLang="zh-CN" sz="2400" b="0" baseline="-25000" dirty="0">
                <a:ea typeface="SimHei" panose="02010609060101010101" pitchFamily="49" charset="-122"/>
                <a:cs typeface="Arial" panose="020B0604020202020204" pitchFamily="34" charset="0"/>
              </a:rPr>
              <a:t>3</a:t>
            </a:r>
            <a:r>
              <a:rPr lang="en-US" altLang="zh-CN" sz="2400" b="0" dirty="0">
                <a:ea typeface="SimHei" panose="02010609060101010101" pitchFamily="49" charset="-122"/>
                <a:cs typeface="Arial" panose="020B0604020202020204" pitchFamily="34" charset="0"/>
              </a:rPr>
              <a:t>)</a:t>
            </a:r>
          </a:p>
          <a:p>
            <a:pPr eaLnBrk="1" hangingPunct="1">
              <a:lnSpc>
                <a:spcPct val="120000"/>
              </a:lnSpc>
              <a:spcBef>
                <a:spcPts val="0"/>
              </a:spcBef>
              <a:spcAft>
                <a:spcPts val="600"/>
              </a:spcAft>
              <a:buClrTx/>
              <a:buSzTx/>
              <a:buNone/>
            </a:pPr>
            <a:r>
              <a:rPr lang="en-US" altLang="zh-CN" sz="2400" b="0" dirty="0">
                <a:ea typeface="SimHei" panose="02010609060101010101" pitchFamily="49" charset="-122"/>
                <a:cs typeface="Arial" panose="020B0604020202020204" pitchFamily="34" charset="0"/>
              </a:rPr>
              <a:t> ⑵</a:t>
            </a:r>
            <a:r>
              <a:rPr lang="zh-CN" altLang="en-US" sz="2400" b="0" dirty="0">
                <a:ea typeface="SimHei" panose="02010609060101010101" pitchFamily="49" charset="-122"/>
                <a:cs typeface="Arial" panose="020B0604020202020204" pitchFamily="34" charset="0"/>
              </a:rPr>
              <a:t>   除</a:t>
            </a:r>
            <a:r>
              <a:rPr lang="en-US" altLang="zh-CN" sz="2400" b="0" dirty="0">
                <a:ea typeface="SimHei" panose="02010609060101010101" pitchFamily="49" charset="-122"/>
                <a:cs typeface="Arial" panose="020B0604020202020204" pitchFamily="34" charset="0"/>
              </a:rPr>
              <a:t>F</a:t>
            </a:r>
            <a:r>
              <a:rPr lang="en-US" altLang="zh-CN" sz="2400" b="0" baseline="-25000" dirty="0">
                <a:ea typeface="SimHei" panose="02010609060101010101" pitchFamily="49" charset="-122"/>
                <a:cs typeface="Arial" panose="020B0604020202020204" pitchFamily="34" charset="0"/>
              </a:rPr>
              <a:t>2</a:t>
            </a:r>
            <a:r>
              <a:rPr lang="en-US" altLang="zh-CN" sz="2400" b="0" dirty="0">
                <a:ea typeface="SimHei" panose="02010609060101010101" pitchFamily="49" charset="-122"/>
                <a:cs typeface="Arial" panose="020B0604020202020204" pitchFamily="34" charset="0"/>
              </a:rPr>
              <a:t>、HF</a:t>
            </a:r>
            <a:r>
              <a:rPr lang="zh-CN" altLang="en-US" sz="2400" b="0" dirty="0">
                <a:ea typeface="SimHei" panose="02010609060101010101" pitchFamily="49" charset="-122"/>
                <a:cs typeface="Arial" panose="020B0604020202020204" pitchFamily="34" charset="0"/>
              </a:rPr>
              <a:t>外不与其它</a:t>
            </a:r>
            <a:r>
              <a:rPr lang="en-US" altLang="zh-CN" sz="2400" b="0" dirty="0">
                <a:ea typeface="SimHei" panose="02010609060101010101" pitchFamily="49" charset="-122"/>
                <a:cs typeface="Arial" panose="020B0604020202020204" pitchFamily="34" charset="0"/>
              </a:rPr>
              <a:t>X</a:t>
            </a:r>
            <a:r>
              <a:rPr lang="en-US" altLang="zh-CN" sz="2400" b="0" baseline="-25000" dirty="0">
                <a:ea typeface="SimHei" panose="02010609060101010101" pitchFamily="49" charset="-122"/>
                <a:cs typeface="Arial" panose="020B0604020202020204" pitchFamily="34" charset="0"/>
              </a:rPr>
              <a:t>2</a:t>
            </a:r>
            <a:r>
              <a:rPr lang="zh-CN" altLang="en-US" sz="2400" b="0" dirty="0">
                <a:ea typeface="SimHei" panose="02010609060101010101" pitchFamily="49" charset="-122"/>
                <a:cs typeface="Arial" panose="020B0604020202020204" pitchFamily="34" charset="0"/>
              </a:rPr>
              <a:t>和酸作用</a:t>
            </a:r>
          </a:p>
          <a:p>
            <a:pPr eaLnBrk="1" hangingPunct="1">
              <a:lnSpc>
                <a:spcPct val="120000"/>
              </a:lnSpc>
              <a:spcBef>
                <a:spcPts val="0"/>
              </a:spcBef>
              <a:spcAft>
                <a:spcPts val="1200"/>
              </a:spcAft>
              <a:buClrTx/>
              <a:buSzTx/>
              <a:buNone/>
            </a:pPr>
            <a:r>
              <a:rPr lang="zh-CN" altLang="en-US" sz="2400" b="0" dirty="0">
                <a:ea typeface="SimHei" panose="02010609060101010101" pitchFamily="49" charset="-122"/>
                <a:cs typeface="Arial" panose="020B0604020202020204" pitchFamily="34" charset="0"/>
              </a:rPr>
              <a:t>  </a:t>
            </a:r>
            <a:r>
              <a:rPr lang="en-US" altLang="zh-CN" sz="2400" b="0" dirty="0">
                <a:ea typeface="SimHei" panose="02010609060101010101" pitchFamily="49" charset="-122"/>
                <a:cs typeface="Arial" panose="020B0604020202020204" pitchFamily="34" charset="0"/>
              </a:rPr>
              <a:t>SiO</a:t>
            </a:r>
            <a:r>
              <a:rPr lang="en-US" altLang="zh-CN" sz="2400" b="0" baseline="-25000" dirty="0">
                <a:ea typeface="SimHei" panose="02010609060101010101" pitchFamily="49" charset="-122"/>
                <a:cs typeface="Arial" panose="020B0604020202020204" pitchFamily="34" charset="0"/>
              </a:rPr>
              <a:t>2</a:t>
            </a:r>
            <a:r>
              <a:rPr lang="en-US" altLang="zh-CN" sz="2400" b="0" dirty="0">
                <a:ea typeface="SimHei" panose="02010609060101010101" pitchFamily="49" charset="-122"/>
                <a:cs typeface="Arial" panose="020B0604020202020204" pitchFamily="34" charset="0"/>
              </a:rPr>
              <a:t>+4HF=SiF</a:t>
            </a:r>
            <a:r>
              <a:rPr lang="en-US" altLang="zh-CN" sz="2400" b="0" baseline="-25000" dirty="0">
                <a:ea typeface="SimHei" panose="02010609060101010101" pitchFamily="49" charset="-122"/>
                <a:cs typeface="Arial" panose="020B0604020202020204" pitchFamily="34" charset="0"/>
              </a:rPr>
              <a:t>4</a:t>
            </a:r>
            <a:r>
              <a:rPr lang="en-US" altLang="zh-CN" sz="2400" b="0" dirty="0">
                <a:ea typeface="SimHei" panose="02010609060101010101" pitchFamily="49" charset="-122"/>
                <a:cs typeface="Arial" panose="020B0604020202020204" pitchFamily="34" charset="0"/>
              </a:rPr>
              <a:t>+2H</a:t>
            </a:r>
            <a:r>
              <a:rPr lang="en-US" altLang="zh-CN" sz="2400" b="0" baseline="-25000" dirty="0">
                <a:ea typeface="SimHei" panose="02010609060101010101" pitchFamily="49" charset="-122"/>
                <a:cs typeface="Arial" panose="020B0604020202020204" pitchFamily="34" charset="0"/>
              </a:rPr>
              <a:t>2</a:t>
            </a:r>
            <a:r>
              <a:rPr lang="en-US" altLang="zh-CN" sz="2400" b="0" dirty="0">
                <a:ea typeface="SimHei" panose="02010609060101010101" pitchFamily="49" charset="-122"/>
                <a:cs typeface="Arial" panose="020B0604020202020204" pitchFamily="34" charset="0"/>
              </a:rPr>
              <a:t>O→H</a:t>
            </a:r>
            <a:r>
              <a:rPr lang="en-US" altLang="zh-CN" sz="2400" b="0" baseline="-25000" dirty="0">
                <a:ea typeface="SimHei" panose="02010609060101010101" pitchFamily="49" charset="-122"/>
                <a:cs typeface="Arial" panose="020B0604020202020204" pitchFamily="34" charset="0"/>
              </a:rPr>
              <a:t>2</a:t>
            </a:r>
            <a:r>
              <a:rPr lang="en-US" altLang="zh-CN" sz="2400" b="0" dirty="0">
                <a:ea typeface="SimHei" panose="02010609060101010101" pitchFamily="49" charset="-122"/>
                <a:cs typeface="Arial" panose="020B0604020202020204" pitchFamily="34" charset="0"/>
              </a:rPr>
              <a:t>SiF</a:t>
            </a:r>
            <a:r>
              <a:rPr lang="en-US" altLang="zh-CN" sz="2400" b="0" baseline="-25000" dirty="0">
                <a:ea typeface="SimHei" panose="02010609060101010101" pitchFamily="49" charset="-122"/>
                <a:cs typeface="Arial" panose="020B0604020202020204" pitchFamily="34" charset="0"/>
              </a:rPr>
              <a:t>6 </a:t>
            </a:r>
            <a:r>
              <a:rPr lang="en-US" altLang="zh-CN" sz="2400" b="0" dirty="0">
                <a:ea typeface="SimHei" panose="02010609060101010101" pitchFamily="49" charset="-122"/>
                <a:cs typeface="Arial" panose="020B0604020202020204" pitchFamily="34" charset="0"/>
              </a:rPr>
              <a:t>（</a:t>
            </a:r>
            <a:r>
              <a:rPr lang="zh-CN" altLang="en-US" sz="2400" b="0" dirty="0">
                <a:ea typeface="SimHei" panose="02010609060101010101" pitchFamily="49" charset="-122"/>
                <a:cs typeface="Arial" panose="020B0604020202020204" pitchFamily="34" charset="0"/>
              </a:rPr>
              <a:t>腐蚀玻璃）</a:t>
            </a:r>
          </a:p>
          <a:p>
            <a:pPr eaLnBrk="1" hangingPunct="1">
              <a:lnSpc>
                <a:spcPct val="120000"/>
              </a:lnSpc>
              <a:spcBef>
                <a:spcPts val="0"/>
              </a:spcBef>
              <a:spcAft>
                <a:spcPts val="600"/>
              </a:spcAft>
              <a:buClrTx/>
              <a:buSzTx/>
              <a:buNone/>
            </a:pPr>
            <a:r>
              <a:rPr lang="zh-CN" altLang="en-US" sz="2400" b="0" dirty="0">
                <a:ea typeface="SimHei" panose="02010609060101010101" pitchFamily="49" charset="-122"/>
                <a:cs typeface="Arial" panose="020B0604020202020204" pitchFamily="34" charset="0"/>
              </a:rPr>
              <a:t> ⑶   溶于热强碱液或熔融</a:t>
            </a:r>
            <a:r>
              <a:rPr lang="en-US" altLang="zh-CN" sz="2400" b="0" dirty="0">
                <a:ea typeface="SimHei" panose="02010609060101010101" pitchFamily="49" charset="-122"/>
                <a:cs typeface="Arial" panose="020B0604020202020204" pitchFamily="34" charset="0"/>
              </a:rPr>
              <a:t>Na</a:t>
            </a:r>
            <a:r>
              <a:rPr lang="en-US" altLang="zh-CN" sz="2400" b="0" baseline="-25000" dirty="0">
                <a:ea typeface="SimHei" panose="02010609060101010101" pitchFamily="49" charset="-122"/>
                <a:cs typeface="Arial" panose="020B0604020202020204" pitchFamily="34" charset="0"/>
              </a:rPr>
              <a:t>2</a:t>
            </a:r>
            <a:r>
              <a:rPr lang="en-US" altLang="zh-CN" sz="2400" b="0" dirty="0">
                <a:ea typeface="SimHei" panose="02010609060101010101" pitchFamily="49" charset="-122"/>
                <a:cs typeface="Arial" panose="020B0604020202020204" pitchFamily="34" charset="0"/>
              </a:rPr>
              <a:t>CO</a:t>
            </a:r>
            <a:r>
              <a:rPr lang="en-US" altLang="zh-CN" sz="2400" b="0" baseline="-25000" dirty="0">
                <a:ea typeface="SimHei" panose="02010609060101010101" pitchFamily="49" charset="-122"/>
                <a:cs typeface="Arial" panose="020B0604020202020204" pitchFamily="34" charset="0"/>
              </a:rPr>
              <a:t>3</a:t>
            </a:r>
            <a:endParaRPr lang="en-US" altLang="zh-CN" sz="2400" b="0" dirty="0">
              <a:ea typeface="SimHei" panose="02010609060101010101" pitchFamily="49" charset="-122"/>
              <a:cs typeface="Arial" panose="020B0604020202020204" pitchFamily="34" charset="0"/>
            </a:endParaRPr>
          </a:p>
          <a:p>
            <a:pPr eaLnBrk="1" hangingPunct="1">
              <a:lnSpc>
                <a:spcPct val="120000"/>
              </a:lnSpc>
              <a:spcBef>
                <a:spcPts val="0"/>
              </a:spcBef>
              <a:spcAft>
                <a:spcPts val="600"/>
              </a:spcAft>
              <a:buClrTx/>
              <a:buSzTx/>
              <a:buNone/>
            </a:pPr>
            <a:r>
              <a:rPr lang="en-US" altLang="zh-CN" sz="2400" b="0" dirty="0">
                <a:ea typeface="SimHei" panose="02010609060101010101" pitchFamily="49" charset="-122"/>
                <a:cs typeface="Arial" panose="020B0604020202020204" pitchFamily="34" charset="0"/>
              </a:rPr>
              <a:t>  SiO</a:t>
            </a:r>
            <a:r>
              <a:rPr lang="en-US" altLang="zh-CN" sz="2400" b="0" baseline="-25000" dirty="0">
                <a:ea typeface="SimHei" panose="02010609060101010101" pitchFamily="49" charset="-122"/>
                <a:cs typeface="Arial" panose="020B0604020202020204" pitchFamily="34" charset="0"/>
              </a:rPr>
              <a:t>2</a:t>
            </a:r>
            <a:r>
              <a:rPr lang="en-US" altLang="zh-CN" sz="2400" b="0" dirty="0">
                <a:ea typeface="SimHei" panose="02010609060101010101" pitchFamily="49" charset="-122"/>
                <a:cs typeface="Arial" panose="020B0604020202020204" pitchFamily="34" charset="0"/>
              </a:rPr>
              <a:t>+2OH</a:t>
            </a:r>
            <a:r>
              <a:rPr lang="en-US" altLang="zh-CN" sz="2400" b="0" baseline="30000" dirty="0">
                <a:ea typeface="SimHei" panose="02010609060101010101" pitchFamily="49" charset="-122"/>
                <a:cs typeface="Arial" panose="020B0604020202020204" pitchFamily="34" charset="0"/>
              </a:rPr>
              <a:t>-</a:t>
            </a:r>
            <a:r>
              <a:rPr lang="en-US" altLang="zh-CN" sz="2400" b="0" dirty="0">
                <a:ea typeface="SimHei" panose="02010609060101010101" pitchFamily="49" charset="-122"/>
                <a:cs typeface="Arial" panose="020B0604020202020204" pitchFamily="34" charset="0"/>
              </a:rPr>
              <a:t>=SiO</a:t>
            </a:r>
            <a:r>
              <a:rPr lang="en-US" altLang="zh-CN" sz="2400" b="0" baseline="-25000" dirty="0">
                <a:ea typeface="SimHei" panose="02010609060101010101" pitchFamily="49" charset="-122"/>
                <a:cs typeface="Arial" panose="020B0604020202020204" pitchFamily="34" charset="0"/>
              </a:rPr>
              <a:t>3</a:t>
            </a:r>
            <a:r>
              <a:rPr lang="en-US" altLang="zh-CN" sz="2400" b="0" baseline="30000" dirty="0">
                <a:ea typeface="SimHei" panose="02010609060101010101" pitchFamily="49" charset="-122"/>
                <a:cs typeface="Arial" panose="020B0604020202020204" pitchFamily="34" charset="0"/>
              </a:rPr>
              <a:t>2-</a:t>
            </a:r>
            <a:r>
              <a:rPr lang="en-US" altLang="zh-CN" sz="2400" b="0" dirty="0">
                <a:ea typeface="SimHei" panose="02010609060101010101" pitchFamily="49" charset="-122"/>
                <a:cs typeface="Arial" panose="020B0604020202020204" pitchFamily="34" charset="0"/>
              </a:rPr>
              <a:t>+H</a:t>
            </a:r>
            <a:r>
              <a:rPr lang="en-US" altLang="zh-CN" sz="2400" b="0" baseline="-25000" dirty="0">
                <a:ea typeface="SimHei" panose="02010609060101010101" pitchFamily="49" charset="-122"/>
                <a:cs typeface="Arial" panose="020B0604020202020204" pitchFamily="34" charset="0"/>
              </a:rPr>
              <a:t>2</a:t>
            </a:r>
            <a:r>
              <a:rPr lang="en-US" altLang="zh-CN" sz="2400" b="0" dirty="0">
                <a:ea typeface="SimHei" panose="02010609060101010101" pitchFamily="49" charset="-122"/>
                <a:cs typeface="Arial" panose="020B0604020202020204" pitchFamily="34" charset="0"/>
              </a:rPr>
              <a:t>O</a:t>
            </a:r>
          </a:p>
          <a:p>
            <a:pPr eaLnBrk="1" hangingPunct="1">
              <a:lnSpc>
                <a:spcPct val="120000"/>
              </a:lnSpc>
              <a:spcBef>
                <a:spcPts val="0"/>
              </a:spcBef>
              <a:spcAft>
                <a:spcPts val="600"/>
              </a:spcAft>
              <a:buClrTx/>
              <a:buSzTx/>
              <a:buNone/>
            </a:pPr>
            <a:r>
              <a:rPr lang="en-US" altLang="zh-CN" sz="2400" b="0" dirty="0">
                <a:ea typeface="SimHei" panose="02010609060101010101" pitchFamily="49" charset="-122"/>
                <a:cs typeface="Arial" panose="020B0604020202020204" pitchFamily="34" charset="0"/>
              </a:rPr>
              <a:t>  SiO</a:t>
            </a:r>
            <a:r>
              <a:rPr lang="en-US" altLang="zh-CN" sz="2400" b="0" baseline="-25000" dirty="0">
                <a:ea typeface="SimHei" panose="02010609060101010101" pitchFamily="49" charset="-122"/>
                <a:cs typeface="Arial" panose="020B0604020202020204" pitchFamily="34" charset="0"/>
              </a:rPr>
              <a:t>2</a:t>
            </a:r>
            <a:r>
              <a:rPr lang="en-US" altLang="zh-CN" sz="2400" b="0" dirty="0">
                <a:ea typeface="SimHei" panose="02010609060101010101" pitchFamily="49" charset="-122"/>
                <a:cs typeface="Arial" panose="020B0604020202020204" pitchFamily="34" charset="0"/>
              </a:rPr>
              <a:t>+Na</a:t>
            </a:r>
            <a:r>
              <a:rPr lang="en-US" altLang="zh-CN" sz="2400" b="0" baseline="-25000" dirty="0">
                <a:ea typeface="SimHei" panose="02010609060101010101" pitchFamily="49" charset="-122"/>
                <a:cs typeface="Arial" panose="020B0604020202020204" pitchFamily="34" charset="0"/>
              </a:rPr>
              <a:t>2</a:t>
            </a:r>
            <a:r>
              <a:rPr lang="en-US" altLang="zh-CN" sz="2400" b="0" dirty="0">
                <a:ea typeface="SimHei" panose="02010609060101010101" pitchFamily="49" charset="-122"/>
                <a:cs typeface="Arial" panose="020B0604020202020204" pitchFamily="34" charset="0"/>
              </a:rPr>
              <a:t>CO</a:t>
            </a:r>
            <a:r>
              <a:rPr lang="en-US" altLang="zh-CN" sz="2400" b="0" baseline="-25000" dirty="0">
                <a:ea typeface="SimHei" panose="02010609060101010101" pitchFamily="49" charset="-122"/>
                <a:cs typeface="Arial" panose="020B0604020202020204" pitchFamily="34" charset="0"/>
              </a:rPr>
              <a:t>3</a:t>
            </a:r>
            <a:r>
              <a:rPr lang="en-US" altLang="zh-CN" sz="2400" b="0" dirty="0">
                <a:ea typeface="SimHei" panose="02010609060101010101" pitchFamily="49" charset="-122"/>
                <a:cs typeface="Arial" panose="020B0604020202020204" pitchFamily="34" charset="0"/>
              </a:rPr>
              <a:t>=Na</a:t>
            </a:r>
            <a:r>
              <a:rPr lang="en-US" altLang="zh-CN" sz="2400" b="0" baseline="-25000" dirty="0">
                <a:ea typeface="SimHei" panose="02010609060101010101" pitchFamily="49" charset="-122"/>
                <a:cs typeface="Arial" panose="020B0604020202020204" pitchFamily="34" charset="0"/>
              </a:rPr>
              <a:t>2</a:t>
            </a:r>
            <a:r>
              <a:rPr lang="en-US" altLang="zh-CN" sz="2400" b="0" dirty="0">
                <a:ea typeface="SimHei" panose="02010609060101010101" pitchFamily="49" charset="-122"/>
                <a:cs typeface="Arial" panose="020B0604020202020204" pitchFamily="34" charset="0"/>
              </a:rPr>
              <a:t>SiO</a:t>
            </a:r>
            <a:r>
              <a:rPr lang="en-US" altLang="zh-CN" sz="2400" b="0" baseline="-25000" dirty="0">
                <a:ea typeface="SimHei" panose="02010609060101010101" pitchFamily="49" charset="-122"/>
                <a:cs typeface="Arial" panose="020B0604020202020204" pitchFamily="34" charset="0"/>
              </a:rPr>
              <a:t>3</a:t>
            </a:r>
            <a:r>
              <a:rPr lang="en-US" altLang="zh-CN" sz="2400" b="0" dirty="0">
                <a:ea typeface="SimHei" panose="02010609060101010101" pitchFamily="49" charset="-122"/>
                <a:cs typeface="Arial" panose="020B0604020202020204" pitchFamily="34" charset="0"/>
              </a:rPr>
              <a:t>+CO</a:t>
            </a:r>
            <a:r>
              <a:rPr lang="en-US" altLang="zh-CN" sz="2400" b="0" baseline="-25000" dirty="0">
                <a:ea typeface="SimHei" panose="02010609060101010101" pitchFamily="49" charset="-122"/>
                <a:cs typeface="Arial" panose="020B0604020202020204" pitchFamily="34" charset="0"/>
              </a:rPr>
              <a:t>2</a:t>
            </a:r>
            <a:r>
              <a:rPr lang="en-US" altLang="zh-CN" sz="2400" b="0" dirty="0">
                <a:ea typeface="SimHei" panose="02010609060101010101" pitchFamily="49" charset="-122"/>
                <a:cs typeface="Arial" panose="020B0604020202020204" pitchFamily="34" charset="0"/>
              </a:rPr>
              <a:t>↑</a:t>
            </a:r>
          </a:p>
          <a:p>
            <a:pPr eaLnBrk="1" hangingPunct="1">
              <a:lnSpc>
                <a:spcPct val="120000"/>
              </a:lnSpc>
              <a:spcBef>
                <a:spcPts val="0"/>
              </a:spcBef>
              <a:spcAft>
                <a:spcPts val="600"/>
              </a:spcAft>
              <a:buClrTx/>
              <a:buSzTx/>
              <a:buNone/>
            </a:pPr>
            <a:r>
              <a:rPr lang="zh-CN" altLang="en-US" sz="2400" b="0" dirty="0">
                <a:ea typeface="SimHei" panose="02010609060101010101" pitchFamily="49" charset="-122"/>
                <a:cs typeface="Arial" panose="020B0604020202020204" pitchFamily="34" charset="0"/>
              </a:rPr>
              <a:t>  光缆：高纯</a:t>
            </a:r>
            <a:r>
              <a:rPr lang="en-US" altLang="zh-CN" sz="2400" b="0" dirty="0">
                <a:ea typeface="SimHei" panose="02010609060101010101" pitchFamily="49" charset="-122"/>
                <a:cs typeface="Arial" panose="020B0604020202020204" pitchFamily="34" charset="0"/>
              </a:rPr>
              <a:t>SiO</a:t>
            </a:r>
            <a:r>
              <a:rPr lang="en-US" altLang="zh-CN" sz="2400" b="0" baseline="-25000" dirty="0">
                <a:ea typeface="SimHei" panose="02010609060101010101" pitchFamily="49" charset="-122"/>
                <a:cs typeface="Arial" panose="020B0604020202020204" pitchFamily="34" charset="0"/>
              </a:rPr>
              <a:t>2</a:t>
            </a:r>
            <a:r>
              <a:rPr lang="zh-CN" altLang="en-US" sz="2400" b="0" dirty="0">
                <a:ea typeface="SimHei" panose="02010609060101010101" pitchFamily="49" charset="-122"/>
                <a:cs typeface="Arial" panose="020B0604020202020204" pitchFamily="34" charset="0"/>
              </a:rPr>
              <a:t>熔融体中拉出的直径约100</a:t>
            </a:r>
            <a:r>
              <a:rPr lang="en-US" altLang="zh-CN" sz="2400" b="0" dirty="0" err="1">
                <a:ea typeface="SimHei" panose="02010609060101010101" pitchFamily="49" charset="-122"/>
                <a:cs typeface="Arial" panose="020B0604020202020204" pitchFamily="34" charset="0"/>
              </a:rPr>
              <a:t>μm</a:t>
            </a:r>
            <a:r>
              <a:rPr lang="zh-CN" altLang="en-US" sz="2400" b="0" dirty="0">
                <a:ea typeface="SimHei" panose="02010609060101010101" pitchFamily="49" charset="-122"/>
                <a:cs typeface="Arial" panose="020B0604020202020204" pitchFamily="34" charset="0"/>
              </a:rPr>
              <a:t>的细丝（光导纤维）→光缆</a:t>
            </a:r>
          </a:p>
        </p:txBody>
      </p:sp>
      <p:sp>
        <p:nvSpPr>
          <p:cNvPr id="4" name="矩形 3">
            <a:extLst>
              <a:ext uri="{FF2B5EF4-FFF2-40B4-BE49-F238E27FC236}">
                <a16:creationId xmlns:a16="http://schemas.microsoft.com/office/drawing/2014/main" id="{F5B8D7C5-6845-E24E-A6B5-5E2F0AB171CB}"/>
              </a:ext>
            </a:extLst>
          </p:cNvPr>
          <p:cNvSpPr/>
          <p:nvPr/>
        </p:nvSpPr>
        <p:spPr>
          <a:xfrm>
            <a:off x="3059832" y="188640"/>
            <a:ext cx="3073278" cy="584775"/>
          </a:xfrm>
          <a:prstGeom prst="rect">
            <a:avLst/>
          </a:prstGeom>
        </p:spPr>
        <p:txBody>
          <a:bodyPr wrap="none">
            <a:spAutoFit/>
          </a:bodyPr>
          <a:lstStyle/>
          <a:p>
            <a:pPr algn="ctr" eaLnBrk="1" hangingPunct="1">
              <a:spcBef>
                <a:spcPct val="10000"/>
              </a:spcBef>
              <a:spcAft>
                <a:spcPct val="20000"/>
              </a:spcAft>
              <a:buClrTx/>
              <a:buSzTx/>
              <a:buFontTx/>
              <a:buNone/>
            </a:pPr>
            <a:r>
              <a:rPr lang="en-US" altLang="zh-CN" sz="3200" dirty="0">
                <a:solidFill>
                  <a:srgbClr val="C00000"/>
                </a:solidFill>
                <a:latin typeface="Arial" panose="020B0604020202020204" pitchFamily="34" charset="0"/>
                <a:ea typeface="SimHei" panose="02010609060101010101" pitchFamily="49" charset="-122"/>
                <a:cs typeface="Arial" panose="020B0604020202020204" pitchFamily="34" charset="0"/>
              </a:rPr>
              <a:t>SiO</a:t>
            </a:r>
            <a:r>
              <a:rPr lang="en-US" altLang="zh-CN" sz="3200" baseline="-25000" dirty="0">
                <a:solidFill>
                  <a:srgbClr val="C00000"/>
                </a:solidFill>
                <a:latin typeface="Arial" panose="020B0604020202020204" pitchFamily="34" charset="0"/>
                <a:ea typeface="SimHei" panose="02010609060101010101" pitchFamily="49" charset="-122"/>
                <a:cs typeface="Arial" panose="020B0604020202020204" pitchFamily="34" charset="0"/>
              </a:rPr>
              <a:t>2</a:t>
            </a:r>
            <a:r>
              <a:rPr lang="zh-CN" altLang="en-US" sz="3200" dirty="0">
                <a:solidFill>
                  <a:srgbClr val="C00000"/>
                </a:solidFill>
                <a:latin typeface="Arial" panose="020B0604020202020204" pitchFamily="34" charset="0"/>
                <a:ea typeface="SimHei" panose="02010609060101010101" pitchFamily="49" charset="-122"/>
                <a:cs typeface="Arial" panose="020B0604020202020204" pitchFamily="34" charset="0"/>
              </a:rPr>
              <a:t>的化学性质</a:t>
            </a:r>
          </a:p>
        </p:txBody>
      </p:sp>
      <p:sp>
        <p:nvSpPr>
          <p:cNvPr id="5" name="矩形 4">
            <a:extLst>
              <a:ext uri="{FF2B5EF4-FFF2-40B4-BE49-F238E27FC236}">
                <a16:creationId xmlns:a16="http://schemas.microsoft.com/office/drawing/2014/main" id="{C289E839-F3CA-374F-A037-0E9D33A0953E}"/>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16242619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130C16F-DDC2-394D-9DAD-BC88D84FA547}"/>
              </a:ext>
            </a:extLst>
          </p:cNvPr>
          <p:cNvSpPr>
            <a:spLocks noGrp="1"/>
          </p:cNvSpPr>
          <p:nvPr>
            <p:ph type="sldNum" sz="quarter" idx="12"/>
          </p:nvPr>
        </p:nvSpPr>
        <p:spPr>
          <a:xfrm>
            <a:off x="1" y="6480000"/>
            <a:ext cx="418306" cy="396000"/>
          </a:xfrm>
          <a:prstGeom prst="rect">
            <a:avLst/>
          </a:prstGeom>
        </p:spPr>
        <p:txBody>
          <a:bodyPr vert="horz" lIns="91440" tIns="45720" rIns="91440" bIns="45720" rtlCol="0" anchor="ctr"/>
          <a:lstStyle>
            <a:defPPr>
              <a:defRPr lang="zh-CN"/>
            </a:defPPr>
            <a:lvl1pPr algn="l" rtl="0" fontAlgn="base">
              <a:spcBef>
                <a:spcPct val="0"/>
              </a:spcBef>
              <a:spcAft>
                <a:spcPct val="0"/>
              </a:spcAft>
              <a:defRPr kumimoji="1" sz="1200" kern="1200">
                <a:solidFill>
                  <a:schemeClr val="tx1">
                    <a:tint val="75000"/>
                  </a:schemeClr>
                </a:solidFill>
                <a:latin typeface="Times New Roman" charset="0"/>
                <a:ea typeface="黑体" charset="0"/>
                <a:cs typeface="+mn-cs"/>
              </a:defRPr>
            </a:lvl1pPr>
            <a:lvl2pPr marL="457200" algn="l" rtl="0" fontAlgn="base">
              <a:spcBef>
                <a:spcPct val="0"/>
              </a:spcBef>
              <a:spcAft>
                <a:spcPct val="0"/>
              </a:spcAft>
              <a:defRPr kumimoji="1" sz="2400" kern="1200">
                <a:solidFill>
                  <a:schemeClr val="tx1"/>
                </a:solidFill>
                <a:latin typeface="Times New Roman" charset="0"/>
                <a:ea typeface="黑体" charset="0"/>
                <a:cs typeface="+mn-cs"/>
              </a:defRPr>
            </a:lvl2pPr>
            <a:lvl3pPr marL="914400" algn="l" rtl="0" fontAlgn="base">
              <a:spcBef>
                <a:spcPct val="0"/>
              </a:spcBef>
              <a:spcAft>
                <a:spcPct val="0"/>
              </a:spcAft>
              <a:defRPr kumimoji="1" sz="2400" kern="1200">
                <a:solidFill>
                  <a:schemeClr val="tx1"/>
                </a:solidFill>
                <a:latin typeface="Times New Roman" charset="0"/>
                <a:ea typeface="黑体" charset="0"/>
                <a:cs typeface="+mn-cs"/>
              </a:defRPr>
            </a:lvl3pPr>
            <a:lvl4pPr marL="1371600" algn="l" rtl="0" fontAlgn="base">
              <a:spcBef>
                <a:spcPct val="0"/>
              </a:spcBef>
              <a:spcAft>
                <a:spcPct val="0"/>
              </a:spcAft>
              <a:defRPr kumimoji="1" sz="2400" kern="1200">
                <a:solidFill>
                  <a:schemeClr val="tx1"/>
                </a:solidFill>
                <a:latin typeface="Times New Roman" charset="0"/>
                <a:ea typeface="黑体" charset="0"/>
                <a:cs typeface="+mn-cs"/>
              </a:defRPr>
            </a:lvl4pPr>
            <a:lvl5pPr marL="1828800" algn="l" rtl="0" fontAlgn="base">
              <a:spcBef>
                <a:spcPct val="0"/>
              </a:spcBef>
              <a:spcAft>
                <a:spcPct val="0"/>
              </a:spcAft>
              <a:defRPr kumimoji="1" sz="2400" kern="1200">
                <a:solidFill>
                  <a:schemeClr val="tx1"/>
                </a:solidFill>
                <a:latin typeface="Times New Roman" charset="0"/>
                <a:ea typeface="黑体" charset="0"/>
                <a:cs typeface="+mn-cs"/>
              </a:defRPr>
            </a:lvl5pPr>
            <a:lvl6pPr marL="2286000" algn="l" defTabSz="914400" rtl="0" eaLnBrk="1" latinLnBrk="0" hangingPunct="1">
              <a:defRPr kumimoji="1" sz="2400" kern="1200">
                <a:solidFill>
                  <a:schemeClr val="tx1"/>
                </a:solidFill>
                <a:latin typeface="Times New Roman" charset="0"/>
                <a:ea typeface="黑体" charset="0"/>
                <a:cs typeface="+mn-cs"/>
              </a:defRPr>
            </a:lvl6pPr>
            <a:lvl7pPr marL="2743200" algn="l" defTabSz="914400" rtl="0" eaLnBrk="1" latinLnBrk="0" hangingPunct="1">
              <a:defRPr kumimoji="1" sz="2400" kern="1200">
                <a:solidFill>
                  <a:schemeClr val="tx1"/>
                </a:solidFill>
                <a:latin typeface="Times New Roman" charset="0"/>
                <a:ea typeface="黑体" charset="0"/>
                <a:cs typeface="+mn-cs"/>
              </a:defRPr>
            </a:lvl7pPr>
            <a:lvl8pPr marL="3200400" algn="l" defTabSz="914400" rtl="0" eaLnBrk="1" latinLnBrk="0" hangingPunct="1">
              <a:defRPr kumimoji="1" sz="2400" kern="1200">
                <a:solidFill>
                  <a:schemeClr val="tx1"/>
                </a:solidFill>
                <a:latin typeface="Times New Roman" charset="0"/>
                <a:ea typeface="黑体" charset="0"/>
                <a:cs typeface="+mn-cs"/>
              </a:defRPr>
            </a:lvl8pPr>
            <a:lvl9pPr marL="3657600" algn="l" defTabSz="914400" rtl="0" eaLnBrk="1" latinLnBrk="0" hangingPunct="1">
              <a:defRPr kumimoji="1" sz="2400" kern="1200">
                <a:solidFill>
                  <a:schemeClr val="tx1"/>
                </a:solidFill>
                <a:latin typeface="Times New Roman" charset="0"/>
                <a:ea typeface="黑体" charset="0"/>
                <a:cs typeface="+mn-cs"/>
              </a:defRPr>
            </a:lvl9pPr>
          </a:lstStyle>
          <a:p>
            <a:fld id="{F32996CC-1D28-6241-8C6B-4A2C005E6D1D}" type="slidenum">
              <a:rPr lang="en-US" altLang="zh-CN" smtClean="0"/>
              <a:pPr/>
              <a:t>55</a:t>
            </a:fld>
            <a:endParaRPr lang="en-US" altLang="zh-CN"/>
          </a:p>
        </p:txBody>
      </p:sp>
      <p:sp>
        <p:nvSpPr>
          <p:cNvPr id="3" name="Rectangle 39">
            <a:extLst>
              <a:ext uri="{FF2B5EF4-FFF2-40B4-BE49-F238E27FC236}">
                <a16:creationId xmlns:a16="http://schemas.microsoft.com/office/drawing/2014/main" id="{351961BC-F128-1140-9B26-1517463ABE80}"/>
              </a:ext>
            </a:extLst>
          </p:cNvPr>
          <p:cNvSpPr>
            <a:spLocks noChangeArrowheads="1"/>
          </p:cNvSpPr>
          <p:nvPr/>
        </p:nvSpPr>
        <p:spPr bwMode="auto">
          <a:xfrm>
            <a:off x="1619672" y="188640"/>
            <a:ext cx="6120680" cy="584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25" tIns="45712" rIns="91425" bIns="45712">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zh-CN" altLang="en-US" dirty="0">
                <a:solidFill>
                  <a:srgbClr val="C00000"/>
                </a:solidFill>
                <a:latin typeface="Arial" panose="020B0604020202020204" pitchFamily="34" charset="0"/>
                <a:ea typeface="黑体" panose="02010609060101010101" pitchFamily="49" charset="-122"/>
              </a:rPr>
              <a:t>对角线规则 </a:t>
            </a:r>
            <a:r>
              <a:rPr lang="en-US" altLang="zh-CN" dirty="0">
                <a:solidFill>
                  <a:srgbClr val="C00000"/>
                </a:solidFill>
                <a:latin typeface="Arial" panose="020B0604020202020204" pitchFamily="34" charset="0"/>
                <a:ea typeface="黑体" panose="02010609060101010101" pitchFamily="49" charset="-122"/>
              </a:rPr>
              <a:t>-</a:t>
            </a:r>
            <a:r>
              <a:rPr lang="zh-CN" altLang="en-US" dirty="0">
                <a:solidFill>
                  <a:srgbClr val="C00000"/>
                </a:solidFill>
                <a:latin typeface="Arial" panose="020B0604020202020204" pitchFamily="34" charset="0"/>
                <a:ea typeface="黑体" panose="02010609060101010101" pitchFamily="49" charset="-122"/>
              </a:rPr>
              <a:t> </a:t>
            </a:r>
            <a:r>
              <a:rPr lang="en-GB" altLang="zh-CN" dirty="0">
                <a:solidFill>
                  <a:srgbClr val="C00000"/>
                </a:solidFill>
                <a:latin typeface="Arial" panose="020B0604020202020204" pitchFamily="34" charset="0"/>
                <a:ea typeface="黑体" panose="02010609060101010101" pitchFamily="49" charset="-122"/>
              </a:rPr>
              <a:t>B</a:t>
            </a:r>
            <a:r>
              <a:rPr lang="zh-CN" altLang="en-US" dirty="0">
                <a:solidFill>
                  <a:srgbClr val="C00000"/>
                </a:solidFill>
                <a:latin typeface="Arial" panose="020B0604020202020204" pitchFamily="34" charset="0"/>
                <a:ea typeface="黑体" panose="02010609060101010101" pitchFamily="49" charset="-122"/>
              </a:rPr>
              <a:t>与</a:t>
            </a:r>
            <a:r>
              <a:rPr lang="en-GB" altLang="zh-CN" dirty="0">
                <a:solidFill>
                  <a:srgbClr val="C00000"/>
                </a:solidFill>
                <a:latin typeface="Arial" panose="020B0604020202020204" pitchFamily="34" charset="0"/>
                <a:ea typeface="黑体" panose="02010609060101010101" pitchFamily="49" charset="-122"/>
              </a:rPr>
              <a:t>Si</a:t>
            </a:r>
            <a:r>
              <a:rPr lang="zh-CN" altLang="en-US" dirty="0">
                <a:solidFill>
                  <a:srgbClr val="C00000"/>
                </a:solidFill>
                <a:latin typeface="Arial" panose="020B0604020202020204" pitchFamily="34" charset="0"/>
                <a:ea typeface="黑体" panose="02010609060101010101" pitchFamily="49" charset="-122"/>
              </a:rPr>
              <a:t>的相似性</a:t>
            </a:r>
          </a:p>
        </p:txBody>
      </p:sp>
      <p:sp>
        <p:nvSpPr>
          <p:cNvPr id="4" name="矩形 3">
            <a:extLst>
              <a:ext uri="{FF2B5EF4-FFF2-40B4-BE49-F238E27FC236}">
                <a16:creationId xmlns:a16="http://schemas.microsoft.com/office/drawing/2014/main" id="{B7A62D03-1FB7-4843-8784-25B07F89B1C7}"/>
              </a:ext>
            </a:extLst>
          </p:cNvPr>
          <p:cNvSpPr/>
          <p:nvPr/>
        </p:nvSpPr>
        <p:spPr bwMode="auto">
          <a:xfrm>
            <a:off x="-7888"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5" name="Text Box 4">
            <a:extLst>
              <a:ext uri="{FF2B5EF4-FFF2-40B4-BE49-F238E27FC236}">
                <a16:creationId xmlns:a16="http://schemas.microsoft.com/office/drawing/2014/main" id="{291CAFA1-E8CB-EB4A-95A2-26EFC088D6F1}"/>
              </a:ext>
            </a:extLst>
          </p:cNvPr>
          <p:cNvSpPr txBox="1">
            <a:spLocks noChangeArrowheads="1"/>
          </p:cNvSpPr>
          <p:nvPr/>
        </p:nvSpPr>
        <p:spPr bwMode="auto">
          <a:xfrm>
            <a:off x="36512" y="1124744"/>
            <a:ext cx="8999984" cy="4298950"/>
          </a:xfrm>
          <a:prstGeom prst="rect">
            <a:avLst/>
          </a:prstGeom>
          <a:solidFill>
            <a:schemeClr val="accent6">
              <a:lumMod val="40000"/>
              <a:lumOff val="60000"/>
            </a:schemeClr>
          </a:solidFill>
          <a:ln>
            <a:noFill/>
          </a:ln>
          <a:effectLst/>
        </p:spPr>
        <p:txBody>
          <a:bodyPr wrap="square">
            <a:spAutoFit/>
          </a:bodyPr>
          <a:lstStyle/>
          <a:p>
            <a:pPr eaLnBrk="1" hangingPunct="1">
              <a:spcBef>
                <a:spcPct val="20000"/>
              </a:spcBef>
            </a:pPr>
            <a:r>
              <a:rPr lang="en-US" altLang="zh-CN" sz="2600" dirty="0">
                <a:ea typeface="楷体_GB2312" pitchFamily="49" charset="-122"/>
              </a:rPr>
              <a:t>① </a:t>
            </a:r>
            <a:r>
              <a:rPr lang="zh-CN" altLang="en-US" sz="2600" dirty="0">
                <a:ea typeface="楷体_GB2312" pitchFamily="49" charset="-122"/>
              </a:rPr>
              <a:t>两者在单质状态都显有某些金属性；</a:t>
            </a:r>
          </a:p>
          <a:p>
            <a:pPr eaLnBrk="1" hangingPunct="1">
              <a:spcBef>
                <a:spcPct val="20000"/>
              </a:spcBef>
            </a:pPr>
            <a:r>
              <a:rPr lang="zh-CN" altLang="en-US" sz="2600" dirty="0">
                <a:ea typeface="楷体_GB2312" pitchFamily="49" charset="-122"/>
              </a:rPr>
              <a:t>② 在自然界都不以单质存在，而以含氧化合物存在；</a:t>
            </a:r>
          </a:p>
          <a:p>
            <a:pPr eaLnBrk="1" hangingPunct="1">
              <a:spcBef>
                <a:spcPct val="20000"/>
              </a:spcBef>
            </a:pPr>
            <a:r>
              <a:rPr lang="zh-CN" altLang="en-US" sz="2600" dirty="0">
                <a:ea typeface="楷体_GB2312" pitchFamily="49" charset="-122"/>
              </a:rPr>
              <a:t>    </a:t>
            </a:r>
            <a:r>
              <a:rPr lang="en-US" altLang="zh-CN" sz="2600" dirty="0">
                <a:ea typeface="楷体_GB2312" pitchFamily="49" charset="-122"/>
              </a:rPr>
              <a:t>( B-O</a:t>
            </a:r>
            <a:r>
              <a:rPr lang="zh-CN" altLang="en-US" sz="2600" dirty="0">
                <a:ea typeface="楷体_GB2312" pitchFamily="49" charset="-122"/>
              </a:rPr>
              <a:t>键和</a:t>
            </a:r>
            <a:r>
              <a:rPr lang="en-US" altLang="zh-CN" sz="2600" dirty="0">
                <a:ea typeface="楷体_GB2312" pitchFamily="49" charset="-122"/>
              </a:rPr>
              <a:t>Si-O</a:t>
            </a:r>
            <a:r>
              <a:rPr lang="zh-CN" altLang="en-US" sz="2600" dirty="0">
                <a:ea typeface="楷体_GB2312" pitchFamily="49" charset="-122"/>
              </a:rPr>
              <a:t>键都有很高的稳定性 </a:t>
            </a:r>
            <a:r>
              <a:rPr lang="en-US" altLang="zh-CN" sz="2600" dirty="0">
                <a:ea typeface="楷体_GB2312" pitchFamily="49" charset="-122"/>
              </a:rPr>
              <a:t>)</a:t>
            </a:r>
          </a:p>
          <a:p>
            <a:pPr eaLnBrk="1" hangingPunct="1">
              <a:spcBef>
                <a:spcPct val="20000"/>
              </a:spcBef>
            </a:pPr>
            <a:r>
              <a:rPr lang="en-US" altLang="zh-CN" sz="2600" dirty="0">
                <a:ea typeface="楷体_GB2312" pitchFamily="49" charset="-122"/>
              </a:rPr>
              <a:t>③ </a:t>
            </a:r>
            <a:r>
              <a:rPr lang="zh-CN" altLang="en-US" sz="2600" dirty="0">
                <a:ea typeface="楷体_GB2312" pitchFamily="49" charset="-122"/>
              </a:rPr>
              <a:t>氢化物均多种多样，都具有挥发性，且可自燃，</a:t>
            </a:r>
          </a:p>
          <a:p>
            <a:pPr eaLnBrk="1" hangingPunct="1">
              <a:spcBef>
                <a:spcPct val="20000"/>
              </a:spcBef>
            </a:pPr>
            <a:r>
              <a:rPr lang="zh-CN" altLang="en-US" sz="2600" dirty="0">
                <a:ea typeface="楷体_GB2312" pitchFamily="49" charset="-122"/>
              </a:rPr>
              <a:t>     并能水解；</a:t>
            </a:r>
          </a:p>
          <a:p>
            <a:pPr eaLnBrk="1" hangingPunct="1">
              <a:spcBef>
                <a:spcPct val="20000"/>
              </a:spcBef>
            </a:pPr>
            <a:r>
              <a:rPr lang="zh-CN" altLang="en-US" sz="2600" dirty="0">
                <a:ea typeface="楷体_GB2312" pitchFamily="49" charset="-122"/>
              </a:rPr>
              <a:t>④ 卤化物彻底水解，它们都是路易斯酸；</a:t>
            </a:r>
          </a:p>
          <a:p>
            <a:pPr eaLnBrk="1" hangingPunct="1">
              <a:spcBef>
                <a:spcPct val="20000"/>
              </a:spcBef>
            </a:pPr>
            <a:r>
              <a:rPr lang="zh-CN" altLang="en-US" sz="2600" dirty="0">
                <a:ea typeface="楷体_GB2312" pitchFamily="49" charset="-122"/>
              </a:rPr>
              <a:t>⑤ 都生成多酸和多酸盐，有类似的结构特征；</a:t>
            </a:r>
          </a:p>
          <a:p>
            <a:pPr eaLnBrk="1" hangingPunct="1">
              <a:spcBef>
                <a:spcPct val="20000"/>
              </a:spcBef>
            </a:pPr>
            <a:r>
              <a:rPr lang="zh-CN" altLang="en-US" sz="2600" dirty="0">
                <a:ea typeface="楷体_GB2312" pitchFamily="49" charset="-122"/>
              </a:rPr>
              <a:t>⑥正硼酸和正硅酸都是弱酸，但</a:t>
            </a:r>
            <a:r>
              <a:rPr lang="en-US" altLang="zh-CN" sz="2600" dirty="0">
                <a:ea typeface="楷体_GB2312" pitchFamily="49" charset="-122"/>
              </a:rPr>
              <a:t>HBF</a:t>
            </a:r>
            <a:r>
              <a:rPr lang="en-US" altLang="zh-CN" sz="2600" baseline="-25000" dirty="0">
                <a:ea typeface="楷体_GB2312" pitchFamily="49" charset="-122"/>
              </a:rPr>
              <a:t>4</a:t>
            </a:r>
            <a:r>
              <a:rPr lang="zh-CN" altLang="en-US" sz="2600" dirty="0">
                <a:ea typeface="楷体_GB2312" pitchFamily="49" charset="-122"/>
              </a:rPr>
              <a:t>和</a:t>
            </a:r>
            <a:r>
              <a:rPr lang="en-US" altLang="zh-CN" sz="2600" dirty="0">
                <a:ea typeface="楷体_GB2312" pitchFamily="49" charset="-122"/>
              </a:rPr>
              <a:t>H</a:t>
            </a:r>
            <a:r>
              <a:rPr lang="en-US" altLang="zh-CN" sz="2600" baseline="-25000" dirty="0">
                <a:ea typeface="楷体_GB2312" pitchFamily="49" charset="-122"/>
              </a:rPr>
              <a:t>2</a:t>
            </a:r>
            <a:r>
              <a:rPr lang="en-US" altLang="zh-CN" sz="2600" dirty="0">
                <a:ea typeface="楷体_GB2312" pitchFamily="49" charset="-122"/>
              </a:rPr>
              <a:t>SiF</a:t>
            </a:r>
            <a:r>
              <a:rPr lang="en-US" altLang="zh-CN" sz="2600" baseline="-25000" dirty="0">
                <a:ea typeface="楷体_GB2312" pitchFamily="49" charset="-122"/>
              </a:rPr>
              <a:t>6</a:t>
            </a:r>
            <a:r>
              <a:rPr lang="zh-CN" altLang="en-US" sz="2600" dirty="0">
                <a:ea typeface="楷体_GB2312" pitchFamily="49" charset="-122"/>
              </a:rPr>
              <a:t>均为强酸；</a:t>
            </a:r>
          </a:p>
          <a:p>
            <a:pPr eaLnBrk="1" hangingPunct="1">
              <a:spcBef>
                <a:spcPct val="20000"/>
              </a:spcBef>
            </a:pPr>
            <a:r>
              <a:rPr lang="zh-CN" altLang="en-US" sz="2600" dirty="0">
                <a:ea typeface="楷体_GB2312" pitchFamily="49" charset="-122"/>
              </a:rPr>
              <a:t>⑦ 氧化物与某些金属氧化物共熔，可生成含氧酸盐。</a:t>
            </a:r>
          </a:p>
        </p:txBody>
      </p:sp>
      <p:sp>
        <p:nvSpPr>
          <p:cNvPr id="6" name="Text Box 5">
            <a:extLst>
              <a:ext uri="{FF2B5EF4-FFF2-40B4-BE49-F238E27FC236}">
                <a16:creationId xmlns:a16="http://schemas.microsoft.com/office/drawing/2014/main" id="{03659FA4-72A6-E340-9CD4-7059883AFBA5}"/>
              </a:ext>
            </a:extLst>
          </p:cNvPr>
          <p:cNvSpPr txBox="1">
            <a:spLocks noChangeArrowheads="1"/>
          </p:cNvSpPr>
          <p:nvPr/>
        </p:nvSpPr>
        <p:spPr bwMode="auto">
          <a:xfrm>
            <a:off x="36512" y="5584032"/>
            <a:ext cx="8999984" cy="1031875"/>
          </a:xfrm>
          <a:prstGeom prst="rect">
            <a:avLst/>
          </a:prstGeom>
          <a:noFill/>
          <a:ln>
            <a:noFill/>
          </a:ln>
          <a:effectLst/>
        </p:spPr>
        <p:txBody>
          <a:bodyPr wrap="square">
            <a:spAutoFit/>
          </a:bodyPr>
          <a:lstStyle/>
          <a:p>
            <a:pPr eaLnBrk="1" hangingPunct="1">
              <a:spcBef>
                <a:spcPct val="20000"/>
              </a:spcBef>
            </a:pPr>
            <a:r>
              <a:rPr lang="en-US" altLang="zh-CN" sz="2800" dirty="0">
                <a:solidFill>
                  <a:srgbClr val="FF3300"/>
                </a:solidFill>
                <a:ea typeface="楷体_GB2312" pitchFamily="49" charset="-122"/>
              </a:rPr>
              <a:t>B</a:t>
            </a:r>
            <a:r>
              <a:rPr lang="zh-CN" altLang="en-US" sz="2800" dirty="0">
                <a:solidFill>
                  <a:srgbClr val="FF3300"/>
                </a:solidFill>
                <a:ea typeface="楷体_GB2312" pitchFamily="49" charset="-122"/>
              </a:rPr>
              <a:t>与</a:t>
            </a:r>
            <a:r>
              <a:rPr lang="en-US" altLang="zh-CN" sz="2800" dirty="0">
                <a:solidFill>
                  <a:srgbClr val="FF3300"/>
                </a:solidFill>
                <a:ea typeface="楷体_GB2312" pitchFamily="49" charset="-122"/>
              </a:rPr>
              <a:t>Si</a:t>
            </a:r>
            <a:r>
              <a:rPr lang="zh-CN" altLang="en-US" sz="2800" dirty="0">
                <a:solidFill>
                  <a:srgbClr val="FF3300"/>
                </a:solidFill>
                <a:ea typeface="楷体_GB2312" pitchFamily="49" charset="-122"/>
              </a:rPr>
              <a:t>相似的原因是：</a:t>
            </a:r>
            <a:r>
              <a:rPr lang="zh-CN" altLang="en-US" sz="2800" dirty="0">
                <a:solidFill>
                  <a:srgbClr val="0000FF"/>
                </a:solidFill>
                <a:ea typeface="楷体_GB2312" pitchFamily="49" charset="-122"/>
              </a:rPr>
              <a:t>它们均有空轨道，电负性</a:t>
            </a:r>
            <a:r>
              <a:rPr lang="en-US" altLang="zh-CN" sz="2800" dirty="0">
                <a:solidFill>
                  <a:srgbClr val="0000FF"/>
                </a:solidFill>
                <a:ea typeface="楷体_GB2312" pitchFamily="49" charset="-122"/>
              </a:rPr>
              <a:t>(2.0</a:t>
            </a:r>
            <a:r>
              <a:rPr lang="zh-CN" altLang="en-US" sz="2800" dirty="0">
                <a:solidFill>
                  <a:srgbClr val="0000FF"/>
                </a:solidFill>
                <a:ea typeface="楷体_GB2312" pitchFamily="49" charset="-122"/>
              </a:rPr>
              <a:t>左右</a:t>
            </a:r>
            <a:r>
              <a:rPr lang="en-US" altLang="zh-CN" sz="2800" dirty="0">
                <a:solidFill>
                  <a:srgbClr val="0000FF"/>
                </a:solidFill>
                <a:ea typeface="楷体_GB2312" pitchFamily="49" charset="-122"/>
              </a:rPr>
              <a:t>)</a:t>
            </a:r>
          </a:p>
          <a:p>
            <a:pPr eaLnBrk="1" hangingPunct="1">
              <a:spcBef>
                <a:spcPct val="20000"/>
              </a:spcBef>
            </a:pPr>
            <a:r>
              <a:rPr lang="zh-CN" altLang="en-US" sz="2800" dirty="0">
                <a:solidFill>
                  <a:srgbClr val="0000FF"/>
                </a:solidFill>
                <a:ea typeface="楷体_GB2312" pitchFamily="49" charset="-122"/>
              </a:rPr>
              <a:t>相近；其次是离子势</a:t>
            </a:r>
            <a:r>
              <a:rPr lang="en-US" altLang="zh-CN" sz="2800" dirty="0">
                <a:solidFill>
                  <a:srgbClr val="0000FF"/>
                </a:solidFill>
                <a:ea typeface="楷体_GB2312" pitchFamily="49" charset="-122"/>
              </a:rPr>
              <a:t>(</a:t>
            </a:r>
            <a:r>
              <a:rPr lang="en-US" altLang="zh-CN" sz="2800" i="1" dirty="0">
                <a:solidFill>
                  <a:srgbClr val="0000FF"/>
                </a:solidFill>
                <a:ea typeface="楷体_GB2312" pitchFamily="49" charset="-122"/>
                <a:sym typeface="Symbol" pitchFamily="2" charset="2"/>
              </a:rPr>
              <a:t>  = Z</a:t>
            </a:r>
            <a:r>
              <a:rPr lang="zh-CN" altLang="en-US" sz="2800" i="1" dirty="0">
                <a:solidFill>
                  <a:srgbClr val="0000FF"/>
                </a:solidFill>
                <a:ea typeface="楷体_GB2312" pitchFamily="49" charset="-122"/>
                <a:sym typeface="Symbol" pitchFamily="2" charset="2"/>
              </a:rPr>
              <a:t>*</a:t>
            </a:r>
            <a:r>
              <a:rPr lang="en-US" altLang="zh-CN" sz="2800" i="1" dirty="0">
                <a:solidFill>
                  <a:srgbClr val="0000FF"/>
                </a:solidFill>
                <a:ea typeface="楷体_GB2312" pitchFamily="49" charset="-122"/>
                <a:sym typeface="Symbol" pitchFamily="2" charset="2"/>
              </a:rPr>
              <a:t> / r</a:t>
            </a:r>
            <a:r>
              <a:rPr lang="en-US" altLang="zh-CN" sz="2800" dirty="0">
                <a:solidFill>
                  <a:srgbClr val="0000FF"/>
                </a:solidFill>
                <a:ea typeface="楷体_GB2312" pitchFamily="49" charset="-122"/>
              </a:rPr>
              <a:t>)</a:t>
            </a:r>
            <a:r>
              <a:rPr lang="zh-CN" altLang="en-US" sz="2800" dirty="0">
                <a:solidFill>
                  <a:srgbClr val="0000FF"/>
                </a:solidFill>
                <a:ea typeface="楷体_GB2312" pitchFamily="49" charset="-122"/>
              </a:rPr>
              <a:t>相近。</a:t>
            </a:r>
          </a:p>
        </p:txBody>
      </p:sp>
    </p:spTree>
    <p:extLst>
      <p:ext uri="{BB962C8B-B14F-4D97-AF65-F5344CB8AC3E}">
        <p14:creationId xmlns:p14="http://schemas.microsoft.com/office/powerpoint/2010/main" val="19904390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幻灯片编号占位符 1"/>
          <p:cNvSpPr>
            <a:spLocks noGrp="1"/>
          </p:cNvSpPr>
          <p:nvPr>
            <p:ph type="sldNum" sz="quarter" idx="12"/>
          </p:nvPr>
        </p:nvSpPr>
        <p:spPr/>
        <p:txBody>
          <a:bodyPr/>
          <a:lstStyle/>
          <a:p>
            <a:fld id="{89CE5960-6B89-664B-87C7-3017A865AD9C}" type="slidenum">
              <a:rPr lang="en-US" altLang="zh-CN"/>
              <a:pPr/>
              <a:t>56</a:t>
            </a:fld>
            <a:endParaRPr lang="en-US" altLang="zh-CN"/>
          </a:p>
        </p:txBody>
      </p:sp>
      <p:sp>
        <p:nvSpPr>
          <p:cNvPr id="2142210" name="Text Box 2"/>
          <p:cNvSpPr txBox="1">
            <a:spLocks noChangeArrowheads="1"/>
          </p:cNvSpPr>
          <p:nvPr/>
        </p:nvSpPr>
        <p:spPr bwMode="auto">
          <a:xfrm>
            <a:off x="107504" y="1125539"/>
            <a:ext cx="8991600" cy="2825389"/>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eaLnBrk="1" hangingPunct="1">
              <a:lnSpc>
                <a:spcPct val="120000"/>
              </a:lnSpc>
              <a:spcBef>
                <a:spcPct val="10000"/>
              </a:spcBef>
              <a:buClr>
                <a:srgbClr val="FF0000"/>
              </a:buClr>
              <a:buFont typeface="Wingdings" charset="2"/>
              <a:buNone/>
            </a:pPr>
            <a:r>
              <a:rPr kumimoji="0" lang="zh-CN" altLang="en-US" dirty="0">
                <a:effectLst>
                  <a:outerShdw blurRad="38100" dist="38100" dir="2700000" algn="tl">
                    <a:srgbClr val="C0C0C0"/>
                  </a:outerShdw>
                </a:effectLst>
              </a:rPr>
              <a:t>以硅氧四面体为基本单位</a:t>
            </a:r>
            <a:r>
              <a:rPr kumimoji="0" lang="en-US" altLang="zh-CN" dirty="0">
                <a:effectLst>
                  <a:outerShdw blurRad="38100" dist="38100" dir="2700000" algn="tl">
                    <a:srgbClr val="C0C0C0"/>
                  </a:outerShdw>
                </a:effectLst>
              </a:rPr>
              <a:t>(Al</a:t>
            </a:r>
            <a:r>
              <a:rPr kumimoji="0" lang="zh-CN" altLang="en-US" dirty="0">
                <a:effectLst>
                  <a:outerShdw blurRad="38100" dist="38100" dir="2700000" algn="tl">
                    <a:srgbClr val="C0C0C0"/>
                  </a:outerShdw>
                </a:effectLst>
              </a:rPr>
              <a:t>可以取代硅的位置成铝硅酸盐</a:t>
            </a:r>
            <a:r>
              <a:rPr kumimoji="0" lang="en-US" altLang="zh-CN" dirty="0">
                <a:effectLst>
                  <a:outerShdw blurRad="38100" dist="38100" dir="2700000" algn="tl">
                    <a:srgbClr val="C0C0C0"/>
                  </a:outerShdw>
                </a:effectLst>
              </a:rPr>
              <a:t>)</a:t>
            </a:r>
            <a:r>
              <a:rPr kumimoji="0" lang="zh-CN" altLang="en-US" dirty="0">
                <a:effectLst>
                  <a:outerShdw blurRad="38100" dist="38100" dir="2700000" algn="tl">
                    <a:srgbClr val="C0C0C0"/>
                  </a:outerShdw>
                </a:effectLst>
              </a:rPr>
              <a:t>，按硅氧四面体结合方式的不同可分为四大类：</a:t>
            </a:r>
          </a:p>
          <a:p>
            <a:pPr eaLnBrk="1" hangingPunct="1">
              <a:lnSpc>
                <a:spcPct val="120000"/>
              </a:lnSpc>
              <a:spcBef>
                <a:spcPct val="10000"/>
              </a:spcBef>
              <a:buFontTx/>
              <a:buAutoNum type="alphaLcParenBoth"/>
            </a:pPr>
            <a:r>
              <a:rPr kumimoji="0" lang="zh-CN" altLang="en-US" dirty="0">
                <a:effectLst>
                  <a:outerShdw blurRad="38100" dist="38100" dir="2700000" algn="tl">
                    <a:srgbClr val="C0C0C0"/>
                  </a:outerShdw>
                </a:effectLst>
              </a:rPr>
              <a:t>有限硅氧团 </a:t>
            </a:r>
          </a:p>
          <a:p>
            <a:pPr eaLnBrk="1" hangingPunct="1">
              <a:lnSpc>
                <a:spcPct val="120000"/>
              </a:lnSpc>
              <a:spcBef>
                <a:spcPct val="10000"/>
              </a:spcBef>
            </a:pPr>
            <a:r>
              <a:rPr kumimoji="0" lang="zh-CN" altLang="en-US" dirty="0">
                <a:effectLst>
                  <a:outerShdw blurRad="38100" dist="38100" dir="2700000" algn="tl">
                    <a:srgbClr val="C0C0C0"/>
                  </a:outerShdw>
                </a:effectLst>
              </a:rPr>
              <a:t>        有</a:t>
            </a:r>
            <a:r>
              <a:rPr kumimoji="0" lang="en-US" altLang="zh-CN" dirty="0">
                <a:effectLst>
                  <a:outerShdw blurRad="38100" dist="38100" dir="2700000" algn="tl">
                    <a:srgbClr val="C0C0C0"/>
                  </a:outerShdw>
                </a:effectLst>
              </a:rPr>
              <a:t>SiO</a:t>
            </a:r>
            <a:r>
              <a:rPr kumimoji="0" lang="en-US" altLang="zh-CN" baseline="-25000" dirty="0">
                <a:effectLst>
                  <a:outerShdw blurRad="38100" dist="38100" dir="2700000" algn="tl">
                    <a:srgbClr val="C0C0C0"/>
                  </a:outerShdw>
                </a:effectLst>
              </a:rPr>
              <a:t>4</a:t>
            </a:r>
            <a:r>
              <a:rPr kumimoji="0" lang="en-US" altLang="zh-CN" baseline="30000" dirty="0">
                <a:effectLst>
                  <a:outerShdw blurRad="38100" dist="38100" dir="2700000" algn="tl">
                    <a:srgbClr val="C0C0C0"/>
                  </a:outerShdw>
                </a:effectLst>
              </a:rPr>
              <a:t>4</a:t>
            </a:r>
            <a:r>
              <a:rPr kumimoji="0" lang="en-US" altLang="zh-CN" baseline="30000" dirty="0">
                <a:effectLst>
                  <a:outerShdw blurRad="38100" dist="38100" dir="2700000" algn="tl">
                    <a:srgbClr val="C0C0C0"/>
                  </a:outerShdw>
                </a:effectLst>
                <a:sym typeface="Symbol" charset="2"/>
              </a:rPr>
              <a:t></a:t>
            </a:r>
            <a:r>
              <a:rPr kumimoji="0" lang="en-US" altLang="zh-CN" dirty="0">
                <a:effectLst>
                  <a:outerShdw blurRad="38100" dist="38100" dir="2700000" algn="tl">
                    <a:srgbClr val="C0C0C0"/>
                  </a:outerShdw>
                </a:effectLst>
              </a:rPr>
              <a:t>,</a:t>
            </a:r>
            <a:r>
              <a:rPr kumimoji="0" lang="zh-CN" altLang="en-US" dirty="0">
                <a:effectLst>
                  <a:outerShdw blurRad="38100" dist="38100" dir="2700000" algn="tl">
                    <a:srgbClr val="C0C0C0"/>
                  </a:outerShdw>
                </a:effectLst>
              </a:rPr>
              <a:t>或两个四面体共用一个顶点的</a:t>
            </a:r>
            <a:r>
              <a:rPr kumimoji="0" lang="en-US" altLang="zh-CN" dirty="0">
                <a:effectLst>
                  <a:outerShdw blurRad="38100" dist="38100" dir="2700000" algn="tl">
                    <a:srgbClr val="C0C0C0"/>
                  </a:outerShdw>
                </a:effectLst>
              </a:rPr>
              <a:t>Si</a:t>
            </a:r>
            <a:r>
              <a:rPr kumimoji="0" lang="en-US" altLang="zh-CN" baseline="-25000" dirty="0">
                <a:effectLst>
                  <a:outerShdw blurRad="38100" dist="38100" dir="2700000" algn="tl">
                    <a:srgbClr val="C0C0C0"/>
                  </a:outerShdw>
                </a:effectLst>
              </a:rPr>
              <a:t>2</a:t>
            </a:r>
            <a:r>
              <a:rPr kumimoji="0" lang="en-US" altLang="zh-CN" dirty="0">
                <a:effectLst>
                  <a:outerShdw blurRad="38100" dist="38100" dir="2700000" algn="tl">
                    <a:srgbClr val="C0C0C0"/>
                  </a:outerShdw>
                </a:effectLst>
              </a:rPr>
              <a:t>O</a:t>
            </a:r>
            <a:r>
              <a:rPr kumimoji="0" lang="en-US" altLang="zh-CN" baseline="-25000" dirty="0">
                <a:effectLst>
                  <a:outerShdw blurRad="38100" dist="38100" dir="2700000" algn="tl">
                    <a:srgbClr val="C0C0C0"/>
                  </a:outerShdw>
                </a:effectLst>
              </a:rPr>
              <a:t>7</a:t>
            </a:r>
            <a:r>
              <a:rPr kumimoji="0" lang="en-US" altLang="zh-CN" baseline="30000" dirty="0">
                <a:effectLst>
                  <a:outerShdw blurRad="38100" dist="38100" dir="2700000" algn="tl">
                    <a:srgbClr val="C0C0C0"/>
                  </a:outerShdw>
                </a:effectLst>
              </a:rPr>
              <a:t>6</a:t>
            </a:r>
            <a:r>
              <a:rPr kumimoji="0" lang="en-US" altLang="zh-CN" baseline="30000" dirty="0">
                <a:effectLst>
                  <a:outerShdw blurRad="38100" dist="38100" dir="2700000" algn="tl">
                    <a:srgbClr val="C0C0C0"/>
                  </a:outerShdw>
                </a:effectLst>
                <a:sym typeface="Symbol" charset="2"/>
              </a:rPr>
              <a:t></a:t>
            </a:r>
            <a:r>
              <a:rPr kumimoji="0" lang="zh-CN" altLang="en-US" dirty="0">
                <a:effectLst>
                  <a:outerShdw blurRad="38100" dist="38100" dir="2700000" algn="tl">
                    <a:srgbClr val="C0C0C0"/>
                  </a:outerShdw>
                </a:effectLst>
              </a:rPr>
              <a:t>或</a:t>
            </a:r>
            <a:r>
              <a:rPr kumimoji="0" lang="en-US" altLang="zh-CN" dirty="0">
                <a:effectLst>
                  <a:outerShdw blurRad="38100" dist="38100" dir="2700000" algn="tl">
                    <a:srgbClr val="C0C0C0"/>
                  </a:outerShdw>
                </a:effectLst>
              </a:rPr>
              <a:t>3</a:t>
            </a:r>
            <a:r>
              <a:rPr kumimoji="0" lang="zh-CN" altLang="en-US" dirty="0">
                <a:effectLst>
                  <a:outerShdw blurRad="38100" dist="38100" dir="2700000" algn="tl">
                    <a:srgbClr val="C0C0C0"/>
                  </a:outerShdw>
                </a:effectLst>
              </a:rPr>
              <a:t>个四面体各有</a:t>
            </a:r>
            <a:r>
              <a:rPr kumimoji="0" lang="en-US" altLang="zh-CN" dirty="0">
                <a:effectLst>
                  <a:outerShdw blurRad="38100" dist="38100" dir="2700000" algn="tl">
                    <a:srgbClr val="C0C0C0"/>
                  </a:outerShdw>
                </a:effectLst>
              </a:rPr>
              <a:t>2</a:t>
            </a:r>
            <a:r>
              <a:rPr kumimoji="0" lang="zh-CN" altLang="en-US" dirty="0">
                <a:effectLst>
                  <a:outerShdw blurRad="38100" dist="38100" dir="2700000" algn="tl">
                    <a:srgbClr val="C0C0C0"/>
                  </a:outerShdw>
                </a:effectLst>
              </a:rPr>
              <a:t>个共用的顶点</a:t>
            </a:r>
            <a:r>
              <a:rPr kumimoji="0" lang="en-US" altLang="zh-CN" dirty="0">
                <a:effectLst>
                  <a:outerShdw blurRad="38100" dist="38100" dir="2700000" algn="tl">
                    <a:srgbClr val="C0C0C0"/>
                  </a:outerShdw>
                </a:effectLst>
              </a:rPr>
              <a:t>Si</a:t>
            </a:r>
            <a:r>
              <a:rPr kumimoji="0" lang="en-US" altLang="zh-CN" baseline="-25000" dirty="0">
                <a:effectLst>
                  <a:outerShdw blurRad="38100" dist="38100" dir="2700000" algn="tl">
                    <a:srgbClr val="C0C0C0"/>
                  </a:outerShdw>
                </a:effectLst>
              </a:rPr>
              <a:t>3</a:t>
            </a:r>
            <a:r>
              <a:rPr kumimoji="0" lang="en-US" altLang="zh-CN" dirty="0">
                <a:effectLst>
                  <a:outerShdw blurRad="38100" dist="38100" dir="2700000" algn="tl">
                    <a:srgbClr val="C0C0C0"/>
                  </a:outerShdw>
                </a:effectLst>
              </a:rPr>
              <a:t>O</a:t>
            </a:r>
            <a:r>
              <a:rPr kumimoji="0" lang="en-US" altLang="zh-CN" baseline="-25000" dirty="0">
                <a:effectLst>
                  <a:outerShdw blurRad="38100" dist="38100" dir="2700000" algn="tl">
                    <a:srgbClr val="C0C0C0"/>
                  </a:outerShdw>
                </a:effectLst>
              </a:rPr>
              <a:t>9</a:t>
            </a:r>
            <a:r>
              <a:rPr kumimoji="0" lang="en-US" altLang="zh-CN" baseline="30000" dirty="0">
                <a:effectLst>
                  <a:outerShdw blurRad="38100" dist="38100" dir="2700000" algn="tl">
                    <a:srgbClr val="C0C0C0"/>
                  </a:outerShdw>
                </a:effectLst>
              </a:rPr>
              <a:t>6</a:t>
            </a:r>
            <a:r>
              <a:rPr kumimoji="0" lang="en-US" altLang="zh-CN" baseline="30000" dirty="0">
                <a:effectLst>
                  <a:outerShdw blurRad="38100" dist="38100" dir="2700000" algn="tl">
                    <a:srgbClr val="C0C0C0"/>
                  </a:outerShdw>
                </a:effectLst>
                <a:sym typeface="Symbol" charset="2"/>
              </a:rPr>
              <a:t></a:t>
            </a:r>
            <a:r>
              <a:rPr kumimoji="0" lang="en-US" altLang="zh-CN" dirty="0">
                <a:effectLst>
                  <a:outerShdw blurRad="38100" dist="38100" dir="2700000" algn="tl">
                    <a:srgbClr val="C0C0C0"/>
                  </a:outerShdw>
                </a:effectLst>
              </a:rPr>
              <a:t>,</a:t>
            </a:r>
            <a:r>
              <a:rPr kumimoji="0" lang="zh-CN" altLang="en-US" dirty="0">
                <a:effectLst>
                  <a:outerShdw blurRad="38100" dist="38100" dir="2700000" algn="tl">
                    <a:srgbClr val="C0C0C0"/>
                  </a:outerShdw>
                </a:effectLst>
              </a:rPr>
              <a:t>金属正离子和这些负离子结合成晶体，如锆英石</a:t>
            </a:r>
            <a:r>
              <a:rPr kumimoji="0" lang="en-US" altLang="zh-CN" dirty="0">
                <a:effectLst>
                  <a:outerShdw blurRad="38100" dist="38100" dir="2700000" algn="tl">
                    <a:srgbClr val="C0C0C0"/>
                  </a:outerShdw>
                </a:effectLst>
              </a:rPr>
              <a:t>ZrSiO</a:t>
            </a:r>
            <a:r>
              <a:rPr kumimoji="0" lang="en-US" altLang="zh-CN" baseline="-25000" dirty="0">
                <a:effectLst>
                  <a:outerShdw blurRad="38100" dist="38100" dir="2700000" algn="tl">
                    <a:srgbClr val="C0C0C0"/>
                  </a:outerShdw>
                </a:effectLst>
              </a:rPr>
              <a:t>4</a:t>
            </a:r>
            <a:r>
              <a:rPr kumimoji="0" lang="en-US" altLang="zh-CN" dirty="0">
                <a:effectLst>
                  <a:outerShdw blurRad="38100" dist="38100" dir="2700000" algn="tl">
                    <a:srgbClr val="C0C0C0"/>
                  </a:outerShdw>
                </a:effectLst>
              </a:rPr>
              <a:t>, </a:t>
            </a:r>
            <a:r>
              <a:rPr kumimoji="0" lang="zh-CN" altLang="en-US" dirty="0">
                <a:effectLst>
                  <a:outerShdw blurRad="38100" dist="38100" dir="2700000" algn="tl">
                    <a:srgbClr val="C0C0C0"/>
                  </a:outerShdw>
                </a:effectLst>
              </a:rPr>
              <a:t>镁橄榄石</a:t>
            </a:r>
            <a:r>
              <a:rPr kumimoji="0" lang="en-US" altLang="zh-CN" dirty="0">
                <a:effectLst>
                  <a:outerShdw blurRad="38100" dist="38100" dir="2700000" algn="tl">
                    <a:srgbClr val="C0C0C0"/>
                  </a:outerShdw>
                </a:effectLst>
              </a:rPr>
              <a:t>Mg</a:t>
            </a:r>
            <a:r>
              <a:rPr kumimoji="0" lang="en-US" altLang="zh-CN" baseline="-25000" dirty="0">
                <a:effectLst>
                  <a:outerShdw blurRad="38100" dist="38100" dir="2700000" algn="tl">
                    <a:srgbClr val="C0C0C0"/>
                  </a:outerShdw>
                </a:effectLst>
              </a:rPr>
              <a:t>2</a:t>
            </a:r>
            <a:r>
              <a:rPr kumimoji="0" lang="en-US" altLang="zh-CN" dirty="0">
                <a:effectLst>
                  <a:outerShdw blurRad="38100" dist="38100" dir="2700000" algn="tl">
                    <a:srgbClr val="C0C0C0"/>
                  </a:outerShdw>
                </a:effectLst>
              </a:rPr>
              <a:t>SiO</a:t>
            </a:r>
            <a:r>
              <a:rPr kumimoji="0" lang="en-US" altLang="zh-CN" baseline="-25000" dirty="0">
                <a:effectLst>
                  <a:outerShdw blurRad="38100" dist="38100" dir="2700000" algn="tl">
                    <a:srgbClr val="C0C0C0"/>
                  </a:outerShdw>
                </a:effectLst>
              </a:rPr>
              <a:t>4</a:t>
            </a:r>
            <a:r>
              <a:rPr kumimoji="0" lang="en-US" altLang="zh-CN" dirty="0">
                <a:effectLst>
                  <a:outerShdw blurRad="38100" dist="38100" dir="2700000" algn="tl">
                    <a:srgbClr val="C0C0C0"/>
                  </a:outerShdw>
                </a:effectLst>
              </a:rPr>
              <a:t>, </a:t>
            </a:r>
            <a:r>
              <a:rPr kumimoji="0" lang="zh-CN" altLang="en-US" dirty="0">
                <a:effectLst>
                  <a:outerShdw blurRad="38100" dist="38100" dir="2700000" algn="tl">
                    <a:srgbClr val="C0C0C0"/>
                  </a:outerShdw>
                </a:effectLst>
              </a:rPr>
              <a:t>钪硅石</a:t>
            </a:r>
            <a:r>
              <a:rPr kumimoji="0" lang="en-US" altLang="zh-CN" dirty="0">
                <a:effectLst>
                  <a:outerShdw blurRad="38100" dist="38100" dir="2700000" algn="tl">
                    <a:srgbClr val="C0C0C0"/>
                  </a:outerShdw>
                </a:effectLst>
              </a:rPr>
              <a:t>Sc</a:t>
            </a:r>
            <a:r>
              <a:rPr kumimoji="0" lang="en-US" altLang="zh-CN" baseline="-25000" dirty="0">
                <a:effectLst>
                  <a:outerShdw blurRad="38100" dist="38100" dir="2700000" algn="tl">
                    <a:srgbClr val="C0C0C0"/>
                  </a:outerShdw>
                </a:effectLst>
              </a:rPr>
              <a:t>2</a:t>
            </a:r>
            <a:r>
              <a:rPr kumimoji="0" lang="en-US" altLang="zh-CN" dirty="0">
                <a:effectLst>
                  <a:outerShdw blurRad="38100" dist="38100" dir="2700000" algn="tl">
                    <a:srgbClr val="C0C0C0"/>
                  </a:outerShdw>
                </a:effectLst>
              </a:rPr>
              <a:t>Si</a:t>
            </a:r>
            <a:r>
              <a:rPr kumimoji="0" lang="en-US" altLang="zh-CN" baseline="-25000" dirty="0">
                <a:effectLst>
                  <a:outerShdw blurRad="38100" dist="38100" dir="2700000" algn="tl">
                    <a:srgbClr val="C0C0C0"/>
                  </a:outerShdw>
                </a:effectLst>
              </a:rPr>
              <a:t>2</a:t>
            </a:r>
            <a:r>
              <a:rPr kumimoji="0" lang="en-US" altLang="zh-CN" dirty="0">
                <a:effectLst>
                  <a:outerShdw blurRad="38100" dist="38100" dir="2700000" algn="tl">
                    <a:srgbClr val="C0C0C0"/>
                  </a:outerShdw>
                </a:effectLst>
              </a:rPr>
              <a:t>O</a:t>
            </a:r>
            <a:r>
              <a:rPr kumimoji="0" lang="en-US" altLang="zh-CN" baseline="-25000" dirty="0">
                <a:effectLst>
                  <a:outerShdw blurRad="38100" dist="38100" dir="2700000" algn="tl">
                    <a:srgbClr val="C0C0C0"/>
                  </a:outerShdw>
                </a:effectLst>
              </a:rPr>
              <a:t>7</a:t>
            </a:r>
            <a:r>
              <a:rPr kumimoji="0" lang="zh-CN" altLang="en-US" dirty="0">
                <a:effectLst>
                  <a:outerShdw blurRad="38100" dist="38100" dir="2700000" algn="tl">
                    <a:srgbClr val="C0C0C0"/>
                  </a:outerShdw>
                </a:effectLst>
              </a:rPr>
              <a:t>等。</a:t>
            </a:r>
          </a:p>
        </p:txBody>
      </p:sp>
      <p:grpSp>
        <p:nvGrpSpPr>
          <p:cNvPr id="732163" name="Group 5"/>
          <p:cNvGrpSpPr>
            <a:grpSpLocks/>
          </p:cNvGrpSpPr>
          <p:nvPr/>
        </p:nvGrpSpPr>
        <p:grpSpPr bwMode="auto">
          <a:xfrm>
            <a:off x="1115616" y="4077072"/>
            <a:ext cx="7332662" cy="2489200"/>
            <a:chOff x="762" y="2588"/>
            <a:chExt cx="4619" cy="1568"/>
          </a:xfrm>
        </p:grpSpPr>
        <p:pic>
          <p:nvPicPr>
            <p:cNvPr id="732164" name="Picture 3" descr="硅酸盐"/>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62" y="2588"/>
              <a:ext cx="4619" cy="1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2165" name="Picture 4" descr="硅酸盐"/>
            <p:cNvPicPr>
              <a:picLocks noChangeAspect="1" noChangeArrowheads="1"/>
            </p:cNvPicPr>
            <p:nvPr/>
          </p:nvPicPr>
          <p:blipFill>
            <a:blip r:embed="rId4" cstate="print">
              <a:extLst>
                <a:ext uri="{28A0092B-C50C-407E-A947-70E740481C1C}">
                  <a14:useLocalDpi xmlns:a14="http://schemas.microsoft.com/office/drawing/2010/main"/>
                </a:ext>
              </a:extLst>
            </a:blip>
            <a:srcRect b="-556"/>
            <a:stretch>
              <a:fillRect/>
            </a:stretch>
          </p:blipFill>
          <p:spPr bwMode="auto">
            <a:xfrm>
              <a:off x="791" y="2613"/>
              <a:ext cx="1081"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2166" name="Rectangle 6"/>
          <p:cNvSpPr>
            <a:spLocks noChangeArrowheads="1"/>
          </p:cNvSpPr>
          <p:nvPr/>
        </p:nvSpPr>
        <p:spPr bwMode="auto">
          <a:xfrm>
            <a:off x="3275856" y="116632"/>
            <a:ext cx="2646848" cy="683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25" tIns="45712" rIns="91425" bIns="45712">
            <a:spAutoFit/>
          </a:bodyPr>
          <a:lstStyle/>
          <a:p>
            <a:pPr>
              <a:lnSpc>
                <a:spcPct val="120000"/>
              </a:lnSpc>
              <a:spcBef>
                <a:spcPct val="30000"/>
              </a:spcBef>
              <a:buClr>
                <a:srgbClr val="FF0000"/>
              </a:buClr>
              <a:buFont typeface="Wingdings" charset="2"/>
              <a:buNone/>
            </a:pPr>
            <a:r>
              <a:rPr kumimoji="0" lang="zh-CN" altLang="en-US" sz="3200" dirty="0">
                <a:solidFill>
                  <a:srgbClr val="C00000"/>
                </a:solidFill>
                <a:effectLst>
                  <a:outerShdw blurRad="38100" dist="38100" dir="2700000" algn="tl">
                    <a:srgbClr val="C0C0C0"/>
                  </a:outerShdw>
                </a:effectLst>
              </a:rPr>
              <a:t>硅酸盐的结构</a:t>
            </a:r>
          </a:p>
        </p:txBody>
      </p:sp>
      <p:sp>
        <p:nvSpPr>
          <p:cNvPr id="8" name="矩形 7">
            <a:extLst>
              <a:ext uri="{FF2B5EF4-FFF2-40B4-BE49-F238E27FC236}">
                <a16:creationId xmlns:a16="http://schemas.microsoft.com/office/drawing/2014/main" id="{CB2D7556-CF5A-F445-8E60-88B39B39AAC5}"/>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240610882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幻灯片编号占位符 1"/>
          <p:cNvSpPr>
            <a:spLocks noGrp="1"/>
          </p:cNvSpPr>
          <p:nvPr>
            <p:ph type="sldNum" sz="quarter" idx="12"/>
          </p:nvPr>
        </p:nvSpPr>
        <p:spPr/>
        <p:txBody>
          <a:bodyPr/>
          <a:lstStyle/>
          <a:p>
            <a:fld id="{7B4BF996-1476-424C-AF3E-36F90C709A70}" type="slidenum">
              <a:rPr lang="en-US" altLang="zh-CN"/>
              <a:pPr/>
              <a:t>57</a:t>
            </a:fld>
            <a:endParaRPr lang="en-US" altLang="zh-CN"/>
          </a:p>
        </p:txBody>
      </p:sp>
      <p:pic>
        <p:nvPicPr>
          <p:cNvPr id="734211" name="Picture 3" descr="硅酸盐"/>
          <p:cNvPicPr>
            <a:picLocks noGrp="1" noChangeAspect="1" noChangeArrowheads="1"/>
          </p:cNvPicPr>
          <p:nvPr>
            <p:ph sz="half" idx="4294967295"/>
          </p:nvPr>
        </p:nvPicPr>
        <p:blipFill>
          <a:blip r:embed="rId3" cstate="print">
            <a:extLst>
              <a:ext uri="{28A0092B-C50C-407E-A947-70E740481C1C}">
                <a14:useLocalDpi xmlns:a14="http://schemas.microsoft.com/office/drawing/2010/main"/>
              </a:ext>
            </a:extLst>
          </a:blip>
          <a:srcRect/>
          <a:stretch>
            <a:fillRect/>
          </a:stretch>
        </p:blipFill>
        <p:spPr>
          <a:xfrm>
            <a:off x="611560" y="3328122"/>
            <a:ext cx="8266112" cy="3071812"/>
          </a:xfrm>
          <a:prstGeom prst="rect">
            <a:avLst/>
          </a:prstGeom>
          <a:noFill/>
        </p:spPr>
      </p:pic>
      <p:pic>
        <p:nvPicPr>
          <p:cNvPr id="734212" name="Picture 4" descr="硅酸盐"/>
          <p:cNvPicPr>
            <a:picLocks noGrp="1" noChangeAspect="1" noChangeArrowheads="1"/>
          </p:cNvPicPr>
          <p:nvPr>
            <p:ph sz="half" idx="4294967295"/>
          </p:nvPr>
        </p:nvPicPr>
        <p:blipFill>
          <a:blip r:embed="rId4" cstate="print">
            <a:extLst>
              <a:ext uri="{28A0092B-C50C-407E-A947-70E740481C1C}">
                <a14:useLocalDpi xmlns:a14="http://schemas.microsoft.com/office/drawing/2010/main"/>
              </a:ext>
            </a:extLst>
          </a:blip>
          <a:srcRect b="-556"/>
          <a:stretch>
            <a:fillRect/>
          </a:stretch>
        </p:blipFill>
        <p:spPr>
          <a:xfrm>
            <a:off x="6880225" y="5483225"/>
            <a:ext cx="2263775" cy="841375"/>
          </a:xfrm>
          <a:prstGeom prst="rect">
            <a:avLst/>
          </a:prstGeom>
          <a:noFill/>
        </p:spPr>
      </p:pic>
      <p:sp>
        <p:nvSpPr>
          <p:cNvPr id="2144258" name="Text Box 2"/>
          <p:cNvSpPr txBox="1">
            <a:spLocks noChangeArrowheads="1"/>
          </p:cNvSpPr>
          <p:nvPr/>
        </p:nvSpPr>
        <p:spPr bwMode="auto">
          <a:xfrm>
            <a:off x="103480" y="1032198"/>
            <a:ext cx="8991600" cy="2308324"/>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eaLnBrk="1" hangingPunct="1">
              <a:lnSpc>
                <a:spcPct val="120000"/>
              </a:lnSpc>
            </a:pPr>
            <a:r>
              <a:rPr kumimoji="0" lang="en-US" altLang="zh-CN" b="1" dirty="0">
                <a:effectLst>
                  <a:outerShdw blurRad="38100" dist="38100" dir="2700000" algn="tl">
                    <a:srgbClr val="C0C0C0"/>
                  </a:outerShdw>
                </a:effectLst>
              </a:rPr>
              <a:t>(b) </a:t>
            </a:r>
            <a:r>
              <a:rPr kumimoji="0" lang="zh-CN" altLang="en-US" b="1" dirty="0">
                <a:effectLst>
                  <a:outerShdw blurRad="38100" dist="38100" dir="2700000" algn="tl">
                    <a:srgbClr val="C0C0C0"/>
                  </a:outerShdw>
                </a:effectLst>
              </a:rPr>
              <a:t>链型</a:t>
            </a:r>
          </a:p>
          <a:p>
            <a:pPr eaLnBrk="1" hangingPunct="1">
              <a:lnSpc>
                <a:spcPct val="120000"/>
              </a:lnSpc>
            </a:pPr>
            <a:r>
              <a:rPr kumimoji="0" lang="zh-CN" altLang="en-US" b="1" dirty="0">
                <a:solidFill>
                  <a:srgbClr val="FFFF00"/>
                </a:solidFill>
                <a:effectLst>
                  <a:outerShdw blurRad="38100" dist="38100" dir="2700000" algn="tl">
                    <a:srgbClr val="C0C0C0"/>
                  </a:outerShdw>
                </a:effectLst>
              </a:rPr>
              <a:t>        </a:t>
            </a:r>
            <a:r>
              <a:rPr kumimoji="0" lang="zh-CN" altLang="en-US" b="1" dirty="0">
                <a:effectLst>
                  <a:outerShdw blurRad="38100" dist="38100" dir="2700000" algn="tl">
                    <a:srgbClr val="C0C0C0"/>
                  </a:outerShdw>
                </a:effectLst>
              </a:rPr>
              <a:t>硅氧四面体中的</a:t>
            </a:r>
            <a:r>
              <a:rPr kumimoji="0" lang="en-US" altLang="zh-CN" b="1" dirty="0">
                <a:effectLst>
                  <a:outerShdw blurRad="38100" dist="38100" dir="2700000" algn="tl">
                    <a:srgbClr val="C0C0C0"/>
                  </a:outerShdw>
                </a:effectLst>
              </a:rPr>
              <a:t>2</a:t>
            </a:r>
            <a:r>
              <a:rPr kumimoji="0" lang="zh-CN" altLang="en-US" b="1" dirty="0">
                <a:effectLst>
                  <a:outerShdw blurRad="38100" dist="38100" dir="2700000" algn="tl">
                    <a:srgbClr val="C0C0C0"/>
                  </a:outerShdw>
                </a:effectLst>
              </a:rPr>
              <a:t>个氧原子分别与其他</a:t>
            </a:r>
            <a:r>
              <a:rPr kumimoji="0" lang="en-US" altLang="zh-CN" b="1" dirty="0">
                <a:effectLst>
                  <a:outerShdw blurRad="38100" dist="38100" dir="2700000" algn="tl">
                    <a:srgbClr val="C0C0C0"/>
                  </a:outerShdw>
                </a:effectLst>
              </a:rPr>
              <a:t>SiO</a:t>
            </a:r>
            <a:r>
              <a:rPr kumimoji="0" lang="en-US" altLang="zh-CN" b="1" baseline="-25000" dirty="0">
                <a:effectLst>
                  <a:outerShdw blurRad="38100" dist="38100" dir="2700000" algn="tl">
                    <a:srgbClr val="C0C0C0"/>
                  </a:outerShdw>
                </a:effectLst>
              </a:rPr>
              <a:t>4</a:t>
            </a:r>
            <a:r>
              <a:rPr kumimoji="0" lang="zh-CN" altLang="en-US" b="1" dirty="0">
                <a:effectLst>
                  <a:outerShdw blurRad="38100" dist="38100" dir="2700000" algn="tl">
                    <a:srgbClr val="C0C0C0"/>
                  </a:outerShdw>
                </a:effectLst>
              </a:rPr>
              <a:t>共用，相连结成一个长链，在此</a:t>
            </a:r>
            <a:r>
              <a:rPr kumimoji="0" lang="en-US" altLang="zh-CN" b="1" dirty="0">
                <a:effectLst>
                  <a:outerShdw blurRad="38100" dist="38100" dir="2700000" algn="tl">
                    <a:srgbClr val="C0C0C0"/>
                  </a:outerShdw>
                </a:effectLst>
              </a:rPr>
              <a:t>Si</a:t>
            </a:r>
            <a:r>
              <a:rPr kumimoji="0" lang="zh-CN" altLang="en-US" b="1" dirty="0">
                <a:effectLst>
                  <a:outerShdw blurRad="38100" dist="38100" dir="2700000" algn="tl">
                    <a:srgbClr val="C0C0C0"/>
                  </a:outerShdw>
                </a:effectLst>
              </a:rPr>
              <a:t>和</a:t>
            </a:r>
            <a:r>
              <a:rPr kumimoji="0" lang="en-US" altLang="zh-CN" b="1" dirty="0">
                <a:effectLst>
                  <a:outerShdw blurRad="38100" dist="38100" dir="2700000" algn="tl">
                    <a:srgbClr val="C0C0C0"/>
                  </a:outerShdw>
                </a:effectLst>
              </a:rPr>
              <a:t>O</a:t>
            </a:r>
            <a:r>
              <a:rPr kumimoji="0" lang="zh-CN" altLang="en-US" b="1" dirty="0">
                <a:effectLst>
                  <a:outerShdw blurRad="38100" dist="38100" dir="2700000" algn="tl">
                    <a:srgbClr val="C0C0C0"/>
                  </a:outerShdw>
                </a:effectLst>
              </a:rPr>
              <a:t>之比为</a:t>
            </a:r>
            <a:r>
              <a:rPr kumimoji="0" lang="en-US" altLang="zh-CN" b="1" dirty="0">
                <a:effectLst>
                  <a:outerShdw blurRad="38100" dist="38100" dir="2700000" algn="tl">
                    <a:srgbClr val="C0C0C0"/>
                  </a:outerShdw>
                </a:effectLst>
              </a:rPr>
              <a:t>1:3</a:t>
            </a:r>
            <a:r>
              <a:rPr kumimoji="0" lang="zh-CN" altLang="en-US" b="1" dirty="0">
                <a:effectLst>
                  <a:outerShdw blurRad="38100" dist="38100" dir="2700000" algn="tl">
                    <a:srgbClr val="C0C0C0"/>
                  </a:outerShdw>
                </a:effectLst>
              </a:rPr>
              <a:t>，可写成</a:t>
            </a:r>
            <a:r>
              <a:rPr kumimoji="0" lang="en-US" altLang="zh-CN" b="1" dirty="0">
                <a:effectLst>
                  <a:outerShdw blurRad="38100" dist="38100" dir="2700000" algn="tl">
                    <a:srgbClr val="C0C0C0"/>
                  </a:outerShdw>
                </a:effectLst>
              </a:rPr>
              <a:t>(SiO</a:t>
            </a:r>
            <a:r>
              <a:rPr kumimoji="0" lang="en-US" altLang="zh-CN" b="1" baseline="-25000" dirty="0">
                <a:effectLst>
                  <a:outerShdw blurRad="38100" dist="38100" dir="2700000" algn="tl">
                    <a:srgbClr val="C0C0C0"/>
                  </a:outerShdw>
                </a:effectLst>
              </a:rPr>
              <a:t>3</a:t>
            </a:r>
            <a:r>
              <a:rPr kumimoji="0" lang="en-US" altLang="zh-CN" b="1" dirty="0">
                <a:effectLst>
                  <a:outerShdw blurRad="38100" dist="38100" dir="2700000" algn="tl">
                    <a:srgbClr val="C0C0C0"/>
                  </a:outerShdw>
                </a:effectLst>
              </a:rPr>
              <a:t>)</a:t>
            </a:r>
            <a:r>
              <a:rPr kumimoji="0" lang="en-US" altLang="zh-CN" b="1" i="1" baseline="-25000" dirty="0">
                <a:effectLst>
                  <a:outerShdw blurRad="38100" dist="38100" dir="2700000" algn="tl">
                    <a:srgbClr val="C0C0C0"/>
                  </a:outerShdw>
                </a:effectLst>
              </a:rPr>
              <a:t>n</a:t>
            </a:r>
            <a:r>
              <a:rPr kumimoji="0" lang="en-US" altLang="zh-CN" b="1" baseline="30000" dirty="0">
                <a:effectLst>
                  <a:outerShdw blurRad="38100" dist="38100" dir="2700000" algn="tl">
                    <a:srgbClr val="C0C0C0"/>
                  </a:outerShdw>
                </a:effectLst>
              </a:rPr>
              <a:t>2n</a:t>
            </a:r>
            <a:r>
              <a:rPr kumimoji="0" lang="en-US" altLang="zh-CN" b="1" baseline="30000" dirty="0">
                <a:effectLst>
                  <a:outerShdw blurRad="38100" dist="38100" dir="2700000" algn="tl">
                    <a:srgbClr val="C0C0C0"/>
                  </a:outerShdw>
                </a:effectLst>
                <a:sym typeface="Symbol" charset="2"/>
              </a:rPr>
              <a:t></a:t>
            </a:r>
            <a:r>
              <a:rPr kumimoji="0" lang="zh-CN" altLang="en-US" b="1" dirty="0">
                <a:effectLst>
                  <a:outerShdw blurRad="38100" dist="38100" dir="2700000" algn="tl">
                    <a:srgbClr val="C0C0C0"/>
                  </a:outerShdw>
                </a:effectLst>
              </a:rPr>
              <a:t>，如透辉石</a:t>
            </a:r>
            <a:r>
              <a:rPr kumimoji="0" lang="en-US" altLang="zh-CN" b="1" dirty="0" err="1">
                <a:effectLst>
                  <a:outerShdw blurRad="38100" dist="38100" dir="2700000" algn="tl">
                    <a:srgbClr val="C0C0C0"/>
                  </a:outerShdw>
                </a:effectLst>
              </a:rPr>
              <a:t>MgCa</a:t>
            </a:r>
            <a:r>
              <a:rPr kumimoji="0" lang="en-US" altLang="zh-CN" b="1" dirty="0">
                <a:effectLst>
                  <a:outerShdw blurRad="38100" dist="38100" dir="2700000" algn="tl">
                    <a:srgbClr val="C0C0C0"/>
                  </a:outerShdw>
                </a:effectLst>
              </a:rPr>
              <a:t>(SiO</a:t>
            </a:r>
            <a:r>
              <a:rPr kumimoji="0" lang="en-US" altLang="zh-CN" b="1" baseline="-25000" dirty="0">
                <a:effectLst>
                  <a:outerShdw blurRad="38100" dist="38100" dir="2700000" algn="tl">
                    <a:srgbClr val="C0C0C0"/>
                  </a:outerShdw>
                </a:effectLst>
              </a:rPr>
              <a:t>3</a:t>
            </a:r>
            <a:r>
              <a:rPr kumimoji="0" lang="en-US" altLang="zh-CN" b="1" dirty="0">
                <a:effectLst>
                  <a:outerShdw blurRad="38100" dist="38100" dir="2700000" algn="tl">
                    <a:srgbClr val="C0C0C0"/>
                  </a:outerShdw>
                </a:effectLst>
              </a:rPr>
              <a:t>)</a:t>
            </a:r>
            <a:r>
              <a:rPr kumimoji="0" lang="en-US" altLang="zh-CN" b="1" baseline="-25000" dirty="0">
                <a:effectLst>
                  <a:outerShdw blurRad="38100" dist="38100" dir="2700000" algn="tl">
                    <a:srgbClr val="C0C0C0"/>
                  </a:outerShdw>
                </a:effectLst>
              </a:rPr>
              <a:t>2</a:t>
            </a:r>
            <a:r>
              <a:rPr kumimoji="0" lang="zh-CN" altLang="en-US" b="1" dirty="0">
                <a:effectLst>
                  <a:outerShdw blurRad="38100" dist="38100" dir="2700000" algn="tl">
                    <a:srgbClr val="C0C0C0"/>
                  </a:outerShdw>
                </a:effectLst>
              </a:rPr>
              <a:t>属此类，</a:t>
            </a:r>
            <a:r>
              <a:rPr kumimoji="0" lang="en-US" altLang="zh-CN" b="1" dirty="0">
                <a:effectLst>
                  <a:outerShdw blurRad="38100" dist="38100" dir="2700000" algn="tl">
                    <a:srgbClr val="C0C0C0"/>
                  </a:outerShdw>
                </a:effectLst>
              </a:rPr>
              <a:t>Mg</a:t>
            </a:r>
            <a:r>
              <a:rPr kumimoji="0" lang="zh-CN" altLang="en-US" b="1" dirty="0">
                <a:effectLst>
                  <a:outerShdw blurRad="38100" dist="38100" dir="2700000" algn="tl">
                    <a:srgbClr val="C0C0C0"/>
                  </a:outerShdw>
                </a:effectLst>
              </a:rPr>
              <a:t>和</a:t>
            </a:r>
            <a:r>
              <a:rPr kumimoji="0" lang="en-US" altLang="zh-CN" b="1" dirty="0">
                <a:effectLst>
                  <a:outerShdw blurRad="38100" dist="38100" dir="2700000" algn="tl">
                    <a:srgbClr val="C0C0C0"/>
                  </a:outerShdw>
                </a:effectLst>
              </a:rPr>
              <a:t>Ca</a:t>
            </a:r>
            <a:r>
              <a:rPr kumimoji="0" lang="zh-CN" altLang="en-US" b="1" dirty="0">
                <a:effectLst>
                  <a:outerShdw blurRad="38100" dist="38100" dir="2700000" algn="tl">
                    <a:srgbClr val="C0C0C0"/>
                  </a:outerShdw>
                </a:effectLst>
              </a:rPr>
              <a:t>正离子位于链与链</a:t>
            </a:r>
            <a:r>
              <a:rPr kumimoji="0" lang="zh-CN" altLang="en-US" dirty="0">
                <a:effectLst>
                  <a:outerShdw blurRad="38100" dist="38100" dir="2700000" algn="tl">
                    <a:srgbClr val="C0C0C0"/>
                  </a:outerShdw>
                </a:effectLst>
              </a:rPr>
              <a:t>之间</a:t>
            </a:r>
            <a:r>
              <a:rPr kumimoji="0" lang="zh-CN" altLang="en-US" b="1" dirty="0">
                <a:effectLst>
                  <a:outerShdw blurRad="38100" dist="38100" dir="2700000" algn="tl">
                    <a:srgbClr val="C0C0C0"/>
                  </a:outerShdw>
                </a:effectLst>
              </a:rPr>
              <a:t>，其外貌有明显的条纹。</a:t>
            </a:r>
          </a:p>
        </p:txBody>
      </p:sp>
      <p:sp>
        <p:nvSpPr>
          <p:cNvPr id="6" name="Rectangle 6"/>
          <p:cNvSpPr>
            <a:spLocks noChangeArrowheads="1"/>
          </p:cNvSpPr>
          <p:nvPr/>
        </p:nvSpPr>
        <p:spPr bwMode="auto">
          <a:xfrm>
            <a:off x="3275856" y="116632"/>
            <a:ext cx="2646848" cy="683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25" tIns="45712" rIns="91425" bIns="45712">
            <a:spAutoFit/>
          </a:bodyPr>
          <a:lstStyle/>
          <a:p>
            <a:pPr>
              <a:lnSpc>
                <a:spcPct val="120000"/>
              </a:lnSpc>
              <a:spcBef>
                <a:spcPct val="30000"/>
              </a:spcBef>
              <a:buClr>
                <a:srgbClr val="FF0000"/>
              </a:buClr>
              <a:buFont typeface="Wingdings" charset="2"/>
              <a:buNone/>
            </a:pPr>
            <a:r>
              <a:rPr kumimoji="0" lang="zh-CN" altLang="en-US" sz="3200" dirty="0">
                <a:solidFill>
                  <a:srgbClr val="C00000"/>
                </a:solidFill>
                <a:effectLst>
                  <a:outerShdw blurRad="38100" dist="38100" dir="2700000" algn="tl">
                    <a:srgbClr val="C0C0C0"/>
                  </a:outerShdw>
                </a:effectLst>
              </a:rPr>
              <a:t>硅酸盐的结构</a:t>
            </a:r>
          </a:p>
        </p:txBody>
      </p:sp>
      <p:sp>
        <p:nvSpPr>
          <p:cNvPr id="7" name="矩形 6">
            <a:extLst>
              <a:ext uri="{FF2B5EF4-FFF2-40B4-BE49-F238E27FC236}">
                <a16:creationId xmlns:a16="http://schemas.microsoft.com/office/drawing/2014/main" id="{1A8E46FC-2B41-C74C-94C8-4B73DCFA0FE0}"/>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4750834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幻灯片编号占位符 1"/>
          <p:cNvSpPr>
            <a:spLocks noGrp="1"/>
          </p:cNvSpPr>
          <p:nvPr>
            <p:ph type="sldNum" sz="quarter" idx="12"/>
          </p:nvPr>
        </p:nvSpPr>
        <p:spPr/>
        <p:txBody>
          <a:bodyPr/>
          <a:lstStyle/>
          <a:p>
            <a:fld id="{157DD9A6-1439-234B-89B4-3E98B3D944B8}" type="slidenum">
              <a:rPr lang="en-US" altLang="zh-CN"/>
              <a:pPr/>
              <a:t>58</a:t>
            </a:fld>
            <a:endParaRPr lang="en-US" altLang="zh-CN"/>
          </a:p>
        </p:txBody>
      </p:sp>
      <p:sp>
        <p:nvSpPr>
          <p:cNvPr id="2146306" name="Text Box 2"/>
          <p:cNvSpPr txBox="1">
            <a:spLocks noChangeArrowheads="1"/>
          </p:cNvSpPr>
          <p:nvPr/>
        </p:nvSpPr>
        <p:spPr bwMode="auto">
          <a:xfrm>
            <a:off x="250826" y="987810"/>
            <a:ext cx="8713662" cy="1865126"/>
          </a:xfrm>
          <a:prstGeom prst="rect">
            <a:avLst/>
          </a:prstGeom>
          <a:noFill/>
          <a:ln w="9525" algn="ctr">
            <a:noFill/>
            <a:miter lim="800000"/>
            <a:headEnd/>
            <a:tailEnd/>
          </a:ln>
          <a:effectLst/>
        </p:spPr>
        <p:txBody>
          <a:bodyPr wrap="square">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eaLnBrk="1" hangingPunct="1">
              <a:lnSpc>
                <a:spcPct val="120000"/>
              </a:lnSpc>
            </a:pPr>
            <a:r>
              <a:rPr kumimoji="0" lang="en-US" altLang="zh-CN" b="1" dirty="0">
                <a:effectLst>
                  <a:outerShdw blurRad="38100" dist="38100" dir="2700000" algn="tl">
                    <a:srgbClr val="C0C0C0"/>
                  </a:outerShdw>
                </a:effectLst>
              </a:rPr>
              <a:t>(c) </a:t>
            </a:r>
            <a:r>
              <a:rPr kumimoji="0" lang="zh-CN" altLang="en-US" b="1" dirty="0">
                <a:effectLst>
                  <a:outerShdw blurRad="38100" dist="38100" dir="2700000" algn="tl">
                    <a:srgbClr val="C0C0C0"/>
                  </a:outerShdw>
                </a:effectLst>
              </a:rPr>
              <a:t>层型</a:t>
            </a:r>
            <a:r>
              <a:rPr kumimoji="0" lang="zh-CN" altLang="en-US" b="1" dirty="0">
                <a:solidFill>
                  <a:srgbClr val="FFFF00"/>
                </a:solidFill>
                <a:effectLst>
                  <a:outerShdw blurRad="38100" dist="38100" dir="2700000" algn="tl">
                    <a:srgbClr val="C0C0C0"/>
                  </a:outerShdw>
                </a:effectLst>
              </a:rPr>
              <a:t> </a:t>
            </a:r>
          </a:p>
          <a:p>
            <a:pPr eaLnBrk="1" hangingPunct="1">
              <a:lnSpc>
                <a:spcPct val="120000"/>
              </a:lnSpc>
            </a:pPr>
            <a:r>
              <a:rPr kumimoji="0" lang="zh-CN" altLang="en-US" b="1" dirty="0">
                <a:solidFill>
                  <a:srgbClr val="FFFF00"/>
                </a:solidFill>
                <a:effectLst>
                  <a:outerShdw blurRad="38100" dist="38100" dir="2700000" algn="tl">
                    <a:srgbClr val="C0C0C0"/>
                  </a:outerShdw>
                </a:effectLst>
              </a:rPr>
              <a:t>        </a:t>
            </a:r>
            <a:r>
              <a:rPr kumimoji="0" lang="en-US" altLang="zh-CN" b="1" dirty="0">
                <a:effectLst>
                  <a:outerShdw blurRad="38100" dist="38100" dir="2700000" algn="tl">
                    <a:srgbClr val="C0C0C0"/>
                  </a:outerShdw>
                </a:effectLst>
              </a:rPr>
              <a:t>SiO</a:t>
            </a:r>
            <a:r>
              <a:rPr kumimoji="0" lang="en-US" altLang="zh-CN" b="1" baseline="-25000" dirty="0">
                <a:effectLst>
                  <a:outerShdw blurRad="38100" dist="38100" dir="2700000" algn="tl">
                    <a:srgbClr val="C0C0C0"/>
                  </a:outerShdw>
                </a:effectLst>
              </a:rPr>
              <a:t>4</a:t>
            </a:r>
            <a:r>
              <a:rPr kumimoji="0" lang="zh-CN" altLang="en-US" b="1" dirty="0">
                <a:effectLst>
                  <a:outerShdw blurRad="38100" dist="38100" dir="2700000" algn="tl">
                    <a:srgbClr val="C0C0C0"/>
                  </a:outerShdw>
                </a:effectLst>
              </a:rPr>
              <a:t>中有</a:t>
            </a:r>
            <a:r>
              <a:rPr kumimoji="0" lang="en-US" altLang="zh-CN" b="1" dirty="0">
                <a:effectLst>
                  <a:outerShdw blurRad="38100" dist="38100" dir="2700000" algn="tl">
                    <a:srgbClr val="C0C0C0"/>
                  </a:outerShdw>
                </a:effectLst>
              </a:rPr>
              <a:t>3</a:t>
            </a:r>
            <a:r>
              <a:rPr kumimoji="0" lang="zh-CN" altLang="en-US" b="1" dirty="0">
                <a:effectLst>
                  <a:outerShdw blurRad="38100" dist="38100" dir="2700000" algn="tl">
                    <a:srgbClr val="C0C0C0"/>
                  </a:outerShdw>
                </a:effectLst>
              </a:rPr>
              <a:t>个氧原子分别与其他</a:t>
            </a:r>
            <a:r>
              <a:rPr kumimoji="0" lang="en-US" altLang="zh-CN" b="1" dirty="0">
                <a:effectLst>
                  <a:outerShdw blurRad="38100" dist="38100" dir="2700000" algn="tl">
                    <a:srgbClr val="C0C0C0"/>
                  </a:outerShdw>
                </a:effectLst>
              </a:rPr>
              <a:t>SiO</a:t>
            </a:r>
            <a:r>
              <a:rPr kumimoji="0" lang="en-US" altLang="zh-CN" b="1" baseline="-25000" dirty="0">
                <a:effectLst>
                  <a:outerShdw blurRad="38100" dist="38100" dir="2700000" algn="tl">
                    <a:srgbClr val="C0C0C0"/>
                  </a:outerShdw>
                </a:effectLst>
              </a:rPr>
              <a:t>4</a:t>
            </a:r>
            <a:r>
              <a:rPr kumimoji="0" lang="zh-CN" altLang="en-US" b="1" dirty="0">
                <a:effectLst>
                  <a:outerShdw blurRad="38100" dist="38100" dir="2700000" algn="tl">
                    <a:srgbClr val="C0C0C0"/>
                  </a:outerShdw>
                </a:effectLst>
              </a:rPr>
              <a:t>共用，连结成片状，其</a:t>
            </a:r>
            <a:r>
              <a:rPr kumimoji="0" lang="en-US" altLang="zh-CN" b="1" dirty="0" err="1">
                <a:effectLst>
                  <a:outerShdw blurRad="38100" dist="38100" dir="2700000" algn="tl">
                    <a:srgbClr val="C0C0C0"/>
                  </a:outerShdw>
                </a:effectLst>
              </a:rPr>
              <a:t>Si:O</a:t>
            </a:r>
            <a:r>
              <a:rPr kumimoji="0" lang="zh-CN" altLang="en-US" b="1" dirty="0">
                <a:effectLst>
                  <a:outerShdw blurRad="38100" dist="38100" dir="2700000" algn="tl">
                    <a:srgbClr val="C0C0C0"/>
                  </a:outerShdw>
                </a:effectLst>
              </a:rPr>
              <a:t>为</a:t>
            </a:r>
            <a:r>
              <a:rPr kumimoji="0" lang="en-US" altLang="zh-CN" b="1" dirty="0">
                <a:effectLst>
                  <a:outerShdw blurRad="38100" dist="38100" dir="2700000" algn="tl">
                    <a:srgbClr val="C0C0C0"/>
                  </a:outerShdw>
                </a:effectLst>
              </a:rPr>
              <a:t>1:2.5</a:t>
            </a:r>
            <a:r>
              <a:rPr kumimoji="0" lang="zh-CN" altLang="en-US" b="1" dirty="0">
                <a:effectLst>
                  <a:outerShdw blurRad="38100" dist="38100" dir="2700000" algn="tl">
                    <a:srgbClr val="C0C0C0"/>
                  </a:outerShdw>
                </a:effectLst>
              </a:rPr>
              <a:t>，即</a:t>
            </a:r>
            <a:r>
              <a:rPr kumimoji="0" lang="en-US" altLang="zh-CN" b="1" dirty="0">
                <a:effectLst>
                  <a:outerShdw blurRad="38100" dist="38100" dir="2700000" algn="tl">
                    <a:srgbClr val="C0C0C0"/>
                  </a:outerShdw>
                </a:effectLst>
              </a:rPr>
              <a:t>(Si</a:t>
            </a:r>
            <a:r>
              <a:rPr kumimoji="0" lang="en-US" altLang="zh-CN" b="1" baseline="-25000" dirty="0">
                <a:effectLst>
                  <a:outerShdw blurRad="38100" dist="38100" dir="2700000" algn="tl">
                    <a:srgbClr val="C0C0C0"/>
                  </a:outerShdw>
                </a:effectLst>
              </a:rPr>
              <a:t>2</a:t>
            </a:r>
            <a:r>
              <a:rPr kumimoji="0" lang="en-US" altLang="zh-CN" b="1" dirty="0">
                <a:effectLst>
                  <a:outerShdw blurRad="38100" dist="38100" dir="2700000" algn="tl">
                    <a:srgbClr val="C0C0C0"/>
                  </a:outerShdw>
                </a:effectLst>
              </a:rPr>
              <a:t>O</a:t>
            </a:r>
            <a:r>
              <a:rPr kumimoji="0" lang="en-US" altLang="zh-CN" b="1" baseline="-25000" dirty="0">
                <a:effectLst>
                  <a:outerShdw blurRad="38100" dist="38100" dir="2700000" algn="tl">
                    <a:srgbClr val="C0C0C0"/>
                  </a:outerShdw>
                </a:effectLst>
              </a:rPr>
              <a:t>5</a:t>
            </a:r>
            <a:r>
              <a:rPr kumimoji="0" lang="en-US" altLang="zh-CN" b="1" dirty="0">
                <a:effectLst>
                  <a:outerShdw blurRad="38100" dist="38100" dir="2700000" algn="tl">
                    <a:srgbClr val="C0C0C0"/>
                  </a:outerShdw>
                </a:effectLst>
              </a:rPr>
              <a:t>)</a:t>
            </a:r>
            <a:r>
              <a:rPr kumimoji="0" lang="en-US" altLang="zh-CN" b="1" i="1" baseline="-25000" dirty="0">
                <a:effectLst>
                  <a:outerShdw blurRad="38100" dist="38100" dir="2700000" algn="tl">
                    <a:srgbClr val="C0C0C0"/>
                  </a:outerShdw>
                </a:effectLst>
              </a:rPr>
              <a:t>n</a:t>
            </a:r>
            <a:r>
              <a:rPr kumimoji="0" lang="en-US" altLang="zh-CN" b="1" baseline="30000" dirty="0">
                <a:effectLst>
                  <a:outerShdw blurRad="38100" dist="38100" dir="2700000" algn="tl">
                    <a:srgbClr val="C0C0C0"/>
                  </a:outerShdw>
                </a:effectLst>
              </a:rPr>
              <a:t>2n</a:t>
            </a:r>
            <a:r>
              <a:rPr kumimoji="0" lang="en-US" altLang="zh-CN" b="1" baseline="30000" dirty="0">
                <a:effectLst>
                  <a:outerShdw blurRad="38100" dist="38100" dir="2700000" algn="tl">
                    <a:srgbClr val="C0C0C0"/>
                  </a:outerShdw>
                </a:effectLst>
                <a:sym typeface="Symbol" charset="2"/>
              </a:rPr>
              <a:t></a:t>
            </a:r>
            <a:r>
              <a:rPr kumimoji="0" lang="en-US" altLang="zh-CN" b="1" dirty="0">
                <a:effectLst>
                  <a:outerShdw blurRad="38100" dist="38100" dir="2700000" algn="tl">
                    <a:srgbClr val="C0C0C0"/>
                  </a:outerShdw>
                </a:effectLst>
              </a:rPr>
              <a:t>, </a:t>
            </a:r>
            <a:r>
              <a:rPr kumimoji="0" lang="zh-CN" altLang="en-US" b="1" dirty="0">
                <a:effectLst>
                  <a:outerShdw blurRad="38100" dist="38100" dir="2700000" algn="tl">
                    <a:srgbClr val="C0C0C0"/>
                  </a:outerShdw>
                </a:effectLst>
              </a:rPr>
              <a:t>云母</a:t>
            </a:r>
            <a:r>
              <a:rPr kumimoji="0" lang="en-US" altLang="zh-CN" b="1" dirty="0">
                <a:effectLst>
                  <a:outerShdw blurRad="38100" dist="38100" dir="2700000" algn="tl">
                    <a:srgbClr val="C0C0C0"/>
                  </a:outerShdw>
                </a:effectLst>
              </a:rPr>
              <a:t>KAl</a:t>
            </a:r>
            <a:r>
              <a:rPr kumimoji="0" lang="en-US" altLang="zh-CN" b="1" baseline="-25000" dirty="0">
                <a:effectLst>
                  <a:outerShdw blurRad="38100" dist="38100" dir="2700000" algn="tl">
                    <a:srgbClr val="C0C0C0"/>
                  </a:outerShdw>
                </a:effectLst>
              </a:rPr>
              <a:t>2</a:t>
            </a:r>
            <a:r>
              <a:rPr kumimoji="0" lang="en-US" altLang="zh-CN" b="1" dirty="0">
                <a:effectLst>
                  <a:outerShdw blurRad="38100" dist="38100" dir="2700000" algn="tl">
                    <a:srgbClr val="C0C0C0"/>
                  </a:outerShdw>
                </a:effectLst>
              </a:rPr>
              <a:t>(AlSi</a:t>
            </a:r>
            <a:r>
              <a:rPr kumimoji="0" lang="en-US" altLang="zh-CN" b="1" baseline="-25000" dirty="0">
                <a:effectLst>
                  <a:outerShdw blurRad="38100" dist="38100" dir="2700000" algn="tl">
                    <a:srgbClr val="C0C0C0"/>
                  </a:outerShdw>
                </a:effectLst>
              </a:rPr>
              <a:t>3</a:t>
            </a:r>
            <a:r>
              <a:rPr kumimoji="0" lang="en-US" altLang="zh-CN" b="1" dirty="0">
                <a:effectLst>
                  <a:outerShdw blurRad="38100" dist="38100" dir="2700000" algn="tl">
                    <a:srgbClr val="C0C0C0"/>
                  </a:outerShdw>
                </a:effectLst>
              </a:rPr>
              <a:t>O</a:t>
            </a:r>
            <a:r>
              <a:rPr kumimoji="0" lang="en-US" altLang="zh-CN" b="1" baseline="-25000" dirty="0">
                <a:effectLst>
                  <a:outerShdw blurRad="38100" dist="38100" dir="2700000" algn="tl">
                    <a:srgbClr val="C0C0C0"/>
                  </a:outerShdw>
                </a:effectLst>
              </a:rPr>
              <a:t>10</a:t>
            </a:r>
            <a:r>
              <a:rPr kumimoji="0" lang="en-US" altLang="zh-CN" b="1" dirty="0">
                <a:effectLst>
                  <a:outerShdw blurRad="38100" dist="38100" dir="2700000" algn="tl">
                    <a:srgbClr val="C0C0C0"/>
                  </a:outerShdw>
                </a:effectLst>
              </a:rPr>
              <a:t>)(OH)</a:t>
            </a:r>
            <a:r>
              <a:rPr kumimoji="0" lang="en-US" altLang="zh-CN" b="1" baseline="-25000" dirty="0">
                <a:effectLst>
                  <a:outerShdw blurRad="38100" dist="38100" dir="2700000" algn="tl">
                    <a:srgbClr val="C0C0C0"/>
                  </a:outerShdw>
                </a:effectLst>
              </a:rPr>
              <a:t>2</a:t>
            </a:r>
            <a:r>
              <a:rPr kumimoji="0" lang="zh-CN" altLang="en-US" b="1" dirty="0">
                <a:effectLst>
                  <a:outerShdw blurRad="38100" dist="38100" dir="2700000" algn="tl">
                    <a:srgbClr val="C0C0C0"/>
                  </a:outerShdw>
                </a:effectLst>
              </a:rPr>
              <a:t>属于此类，正离子位于层间，有</a:t>
            </a:r>
            <a:r>
              <a:rPr kumimoji="0" lang="en-US" altLang="zh-CN" b="1" dirty="0">
                <a:effectLst>
                  <a:outerShdw blurRad="38100" dist="38100" dir="2700000" algn="tl">
                    <a:srgbClr val="C0C0C0"/>
                  </a:outerShdw>
                </a:effectLst>
              </a:rPr>
              <a:t>1/4</a:t>
            </a:r>
            <a:r>
              <a:rPr kumimoji="0" lang="zh-CN" altLang="en-US" b="1" dirty="0">
                <a:effectLst>
                  <a:outerShdw blurRad="38100" dist="38100" dir="2700000" algn="tl">
                    <a:srgbClr val="C0C0C0"/>
                  </a:outerShdw>
                </a:effectLst>
              </a:rPr>
              <a:t>的</a:t>
            </a:r>
            <a:r>
              <a:rPr kumimoji="0" lang="en-US" altLang="zh-CN" b="1" dirty="0">
                <a:effectLst>
                  <a:outerShdw blurRad="38100" dist="38100" dir="2700000" algn="tl">
                    <a:srgbClr val="C0C0C0"/>
                  </a:outerShdw>
                </a:effectLst>
              </a:rPr>
              <a:t>Si</a:t>
            </a:r>
            <a:r>
              <a:rPr kumimoji="0" lang="zh-CN" altLang="en-US" b="1" dirty="0">
                <a:effectLst>
                  <a:outerShdw blurRad="38100" dist="38100" dir="2700000" algn="tl">
                    <a:srgbClr val="C0C0C0"/>
                  </a:outerShdw>
                </a:effectLst>
              </a:rPr>
              <a:t>为</a:t>
            </a:r>
            <a:r>
              <a:rPr kumimoji="0" lang="en-US" altLang="zh-CN" b="1" dirty="0">
                <a:effectLst>
                  <a:outerShdw blurRad="38100" dist="38100" dir="2700000" algn="tl">
                    <a:srgbClr val="C0C0C0"/>
                  </a:outerShdw>
                </a:effectLst>
              </a:rPr>
              <a:t>Al</a:t>
            </a:r>
            <a:r>
              <a:rPr kumimoji="0" lang="zh-CN" altLang="en-US" b="1" dirty="0">
                <a:effectLst>
                  <a:outerShdw blurRad="38100" dist="38100" dir="2700000" algn="tl">
                    <a:srgbClr val="C0C0C0"/>
                  </a:outerShdw>
                </a:effectLst>
              </a:rPr>
              <a:t>所取代，电荷则由</a:t>
            </a:r>
            <a:r>
              <a:rPr kumimoji="0" lang="en-US" altLang="zh-CN" b="1" dirty="0">
                <a:effectLst>
                  <a:outerShdw blurRad="38100" dist="38100" dir="2700000" algn="tl">
                    <a:srgbClr val="C0C0C0"/>
                  </a:outerShdw>
                </a:effectLst>
              </a:rPr>
              <a:t>OH</a:t>
            </a:r>
            <a:r>
              <a:rPr kumimoji="0" lang="en-US" altLang="zh-CN" b="1" baseline="30000" dirty="0">
                <a:effectLst>
                  <a:outerShdw blurRad="38100" dist="38100" dir="2700000" algn="tl">
                    <a:srgbClr val="C0C0C0"/>
                  </a:outerShdw>
                </a:effectLst>
                <a:sym typeface="Symbol" charset="2"/>
              </a:rPr>
              <a:t></a:t>
            </a:r>
            <a:r>
              <a:rPr kumimoji="0" lang="zh-CN" altLang="en-US" b="1" dirty="0">
                <a:effectLst>
                  <a:outerShdw blurRad="38100" dist="38100" dir="2700000" algn="tl">
                    <a:srgbClr val="C0C0C0"/>
                  </a:outerShdw>
                </a:effectLst>
              </a:rPr>
              <a:t>平衡。</a:t>
            </a:r>
          </a:p>
        </p:txBody>
      </p:sp>
      <p:grpSp>
        <p:nvGrpSpPr>
          <p:cNvPr id="736259" name="Group 5"/>
          <p:cNvGrpSpPr>
            <a:grpSpLocks/>
          </p:cNvGrpSpPr>
          <p:nvPr/>
        </p:nvGrpSpPr>
        <p:grpSpPr bwMode="auto">
          <a:xfrm>
            <a:off x="2411760" y="3016349"/>
            <a:ext cx="4537075" cy="3313112"/>
            <a:chOff x="1401" y="1570"/>
            <a:chExt cx="3439" cy="2677"/>
          </a:xfrm>
        </p:grpSpPr>
        <p:pic>
          <p:nvPicPr>
            <p:cNvPr id="736260" name="Picture 3" descr="硅酸盐"/>
            <p:cNvPicPr>
              <a:picLocks noChangeAspect="1" noChangeArrowheads="1"/>
            </p:cNvPicPr>
            <p:nvPr/>
          </p:nvPicPr>
          <p:blipFill>
            <a:blip r:embed="rId3" cstate="print">
              <a:lum contrast="24000"/>
              <a:extLst>
                <a:ext uri="{28A0092B-C50C-407E-A947-70E740481C1C}">
                  <a14:useLocalDpi xmlns:a14="http://schemas.microsoft.com/office/drawing/2010/main"/>
                </a:ext>
              </a:extLst>
            </a:blip>
            <a:srcRect/>
            <a:stretch>
              <a:fillRect/>
            </a:stretch>
          </p:blipFill>
          <p:spPr bwMode="auto">
            <a:xfrm>
              <a:off x="1401" y="1570"/>
              <a:ext cx="3439" cy="2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6261" name="Picture 4" descr="硅酸盐"/>
            <p:cNvPicPr>
              <a:picLocks noChangeAspect="1" noChangeArrowheads="1"/>
            </p:cNvPicPr>
            <p:nvPr/>
          </p:nvPicPr>
          <p:blipFill>
            <a:blip r:embed="rId4" cstate="print">
              <a:lum contrast="12000"/>
              <a:extLst>
                <a:ext uri="{28A0092B-C50C-407E-A947-70E740481C1C}">
                  <a14:useLocalDpi xmlns:a14="http://schemas.microsoft.com/office/drawing/2010/main"/>
                </a:ext>
              </a:extLst>
            </a:blip>
            <a:srcRect b="-556"/>
            <a:stretch>
              <a:fillRect/>
            </a:stretch>
          </p:blipFill>
          <p:spPr bwMode="auto">
            <a:xfrm>
              <a:off x="1418" y="3838"/>
              <a:ext cx="1081"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Rectangle 6"/>
          <p:cNvSpPr>
            <a:spLocks noChangeArrowheads="1"/>
          </p:cNvSpPr>
          <p:nvPr/>
        </p:nvSpPr>
        <p:spPr bwMode="auto">
          <a:xfrm>
            <a:off x="3275856" y="116632"/>
            <a:ext cx="2646848" cy="683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25" tIns="45712" rIns="91425" bIns="45712">
            <a:spAutoFit/>
          </a:bodyPr>
          <a:lstStyle/>
          <a:p>
            <a:pPr>
              <a:lnSpc>
                <a:spcPct val="120000"/>
              </a:lnSpc>
              <a:spcBef>
                <a:spcPct val="30000"/>
              </a:spcBef>
              <a:buClr>
                <a:srgbClr val="FF0000"/>
              </a:buClr>
              <a:buFont typeface="Wingdings" charset="2"/>
              <a:buNone/>
            </a:pPr>
            <a:r>
              <a:rPr kumimoji="0" lang="zh-CN" altLang="en-US" sz="3200" dirty="0">
                <a:solidFill>
                  <a:srgbClr val="C00000"/>
                </a:solidFill>
                <a:effectLst>
                  <a:outerShdw blurRad="38100" dist="38100" dir="2700000" algn="tl">
                    <a:srgbClr val="C0C0C0"/>
                  </a:outerShdw>
                </a:effectLst>
              </a:rPr>
              <a:t>硅酸盐的结构</a:t>
            </a:r>
          </a:p>
        </p:txBody>
      </p:sp>
      <p:sp>
        <p:nvSpPr>
          <p:cNvPr id="8" name="矩形 7">
            <a:extLst>
              <a:ext uri="{FF2B5EF4-FFF2-40B4-BE49-F238E27FC236}">
                <a16:creationId xmlns:a16="http://schemas.microsoft.com/office/drawing/2014/main" id="{0BBDF54B-E2EC-9E48-9934-D89069C313C5}"/>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4792329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幻灯片编号占位符 1"/>
          <p:cNvSpPr>
            <a:spLocks noGrp="1"/>
          </p:cNvSpPr>
          <p:nvPr>
            <p:ph type="sldNum" sz="quarter" idx="12"/>
          </p:nvPr>
        </p:nvSpPr>
        <p:spPr/>
        <p:txBody>
          <a:bodyPr/>
          <a:lstStyle/>
          <a:p>
            <a:fld id="{B5D66E2B-5DE4-034D-9BC3-CECDB9360700}" type="slidenum">
              <a:rPr lang="en-US" altLang="zh-CN"/>
              <a:pPr/>
              <a:t>59</a:t>
            </a:fld>
            <a:endParaRPr lang="en-US" altLang="zh-CN"/>
          </a:p>
        </p:txBody>
      </p:sp>
      <p:sp>
        <p:nvSpPr>
          <p:cNvPr id="2148354" name="Text Box 2"/>
          <p:cNvSpPr txBox="1">
            <a:spLocks noChangeArrowheads="1"/>
          </p:cNvSpPr>
          <p:nvPr/>
        </p:nvSpPr>
        <p:spPr bwMode="auto">
          <a:xfrm>
            <a:off x="107504" y="976660"/>
            <a:ext cx="8934450" cy="2308324"/>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eaLnBrk="1" hangingPunct="1">
              <a:lnSpc>
                <a:spcPct val="120000"/>
              </a:lnSpc>
            </a:pPr>
            <a:r>
              <a:rPr kumimoji="0" lang="en-US" altLang="zh-CN" dirty="0">
                <a:effectLst>
                  <a:outerShdw blurRad="38100" dist="38100" dir="2700000" algn="tl">
                    <a:srgbClr val="C0C0C0"/>
                  </a:outerShdw>
                </a:effectLst>
              </a:rPr>
              <a:t>(d) </a:t>
            </a:r>
            <a:r>
              <a:rPr kumimoji="0" lang="zh-CN" altLang="en-US" dirty="0">
                <a:effectLst>
                  <a:outerShdw blurRad="38100" dist="38100" dir="2700000" algn="tl">
                    <a:srgbClr val="C0C0C0"/>
                  </a:outerShdw>
                </a:effectLst>
              </a:rPr>
              <a:t>骨架型</a:t>
            </a:r>
          </a:p>
          <a:p>
            <a:pPr eaLnBrk="1" hangingPunct="1">
              <a:lnSpc>
                <a:spcPct val="120000"/>
              </a:lnSpc>
            </a:pPr>
            <a:r>
              <a:rPr kumimoji="0" lang="zh-CN" altLang="en-US" dirty="0">
                <a:solidFill>
                  <a:srgbClr val="FFFF00"/>
                </a:solidFill>
                <a:effectLst>
                  <a:outerShdw blurRad="38100" dist="38100" dir="2700000" algn="tl">
                    <a:srgbClr val="C0C0C0"/>
                  </a:outerShdw>
                </a:effectLst>
              </a:rPr>
              <a:t>        </a:t>
            </a:r>
            <a:r>
              <a:rPr kumimoji="0" lang="en-US" altLang="zh-CN" dirty="0">
                <a:effectLst>
                  <a:outerShdw blurRad="38100" dist="38100" dir="2700000" algn="tl">
                    <a:srgbClr val="C0C0C0"/>
                  </a:outerShdw>
                </a:effectLst>
              </a:rPr>
              <a:t>SiO</a:t>
            </a:r>
            <a:r>
              <a:rPr kumimoji="0" lang="en-US" altLang="zh-CN" baseline="-25000" dirty="0">
                <a:effectLst>
                  <a:outerShdw blurRad="38100" dist="38100" dir="2700000" algn="tl">
                    <a:srgbClr val="C0C0C0"/>
                  </a:outerShdw>
                </a:effectLst>
              </a:rPr>
              <a:t>4</a:t>
            </a:r>
            <a:r>
              <a:rPr kumimoji="0" lang="zh-CN" altLang="en-US" dirty="0">
                <a:effectLst>
                  <a:outerShdw blurRad="38100" dist="38100" dir="2700000" algn="tl">
                    <a:srgbClr val="C0C0C0"/>
                  </a:outerShdw>
                </a:effectLst>
              </a:rPr>
              <a:t>中的</a:t>
            </a:r>
            <a:r>
              <a:rPr kumimoji="0" lang="en-US" altLang="zh-CN" dirty="0">
                <a:effectLst>
                  <a:outerShdw blurRad="38100" dist="38100" dir="2700000" algn="tl">
                    <a:srgbClr val="C0C0C0"/>
                  </a:outerShdw>
                </a:effectLst>
              </a:rPr>
              <a:t>4</a:t>
            </a:r>
            <a:r>
              <a:rPr kumimoji="0" lang="zh-CN" altLang="en-US" dirty="0">
                <a:effectLst>
                  <a:outerShdw blurRad="38100" dist="38100" dir="2700000" algn="tl">
                    <a:srgbClr val="C0C0C0"/>
                  </a:outerShdw>
                </a:effectLst>
              </a:rPr>
              <a:t>个氧原子全都是与其他</a:t>
            </a:r>
            <a:r>
              <a:rPr kumimoji="0" lang="en-US" altLang="zh-CN" dirty="0">
                <a:effectLst>
                  <a:outerShdw blurRad="38100" dist="38100" dir="2700000" algn="tl">
                    <a:srgbClr val="C0C0C0"/>
                  </a:outerShdw>
                </a:effectLst>
              </a:rPr>
              <a:t>SiO</a:t>
            </a:r>
            <a:r>
              <a:rPr kumimoji="0" lang="en-US" altLang="zh-CN" baseline="-25000" dirty="0">
                <a:effectLst>
                  <a:outerShdw blurRad="38100" dist="38100" dir="2700000" algn="tl">
                    <a:srgbClr val="C0C0C0"/>
                  </a:outerShdw>
                </a:effectLst>
              </a:rPr>
              <a:t>4</a:t>
            </a:r>
            <a:r>
              <a:rPr kumimoji="0" lang="zh-CN" altLang="en-US" dirty="0">
                <a:effectLst>
                  <a:outerShdw blurRad="38100" dist="38100" dir="2700000" algn="tl">
                    <a:srgbClr val="C0C0C0"/>
                  </a:outerShdw>
                </a:effectLst>
              </a:rPr>
              <a:t>共用，连成骨架型结构，其中</a:t>
            </a:r>
            <a:r>
              <a:rPr kumimoji="0" lang="en-US" altLang="zh-CN" dirty="0" err="1">
                <a:effectLst>
                  <a:outerShdw blurRad="38100" dist="38100" dir="2700000" algn="tl">
                    <a:srgbClr val="C0C0C0"/>
                  </a:outerShdw>
                </a:effectLst>
              </a:rPr>
              <a:t>Si:O</a:t>
            </a:r>
            <a:r>
              <a:rPr kumimoji="0" lang="zh-CN" altLang="en-US" dirty="0">
                <a:effectLst>
                  <a:outerShdw blurRad="38100" dist="38100" dir="2700000" algn="tl">
                    <a:srgbClr val="C0C0C0"/>
                  </a:outerShdw>
                </a:effectLst>
              </a:rPr>
              <a:t>为</a:t>
            </a:r>
            <a:r>
              <a:rPr kumimoji="0" lang="en-US" altLang="zh-CN" dirty="0">
                <a:effectLst>
                  <a:outerShdw blurRad="38100" dist="38100" dir="2700000" algn="tl">
                    <a:srgbClr val="C0C0C0"/>
                  </a:outerShdw>
                </a:effectLst>
              </a:rPr>
              <a:t>1:2</a:t>
            </a:r>
            <a:r>
              <a:rPr kumimoji="0" lang="zh-CN" altLang="en-US" dirty="0">
                <a:effectLst>
                  <a:outerShdw blurRad="38100" dist="38100" dir="2700000" algn="tl">
                    <a:srgbClr val="C0C0C0"/>
                  </a:outerShdw>
                </a:effectLst>
              </a:rPr>
              <a:t>，即</a:t>
            </a:r>
            <a:r>
              <a:rPr kumimoji="0" lang="en-US" altLang="zh-CN" dirty="0">
                <a:effectLst>
                  <a:outerShdw blurRad="38100" dist="38100" dir="2700000" algn="tl">
                    <a:srgbClr val="C0C0C0"/>
                  </a:outerShdw>
                </a:effectLst>
              </a:rPr>
              <a:t>(SiO</a:t>
            </a:r>
            <a:r>
              <a:rPr kumimoji="0" lang="en-US" altLang="zh-CN" baseline="-25000" dirty="0">
                <a:effectLst>
                  <a:outerShdw blurRad="38100" dist="38100" dir="2700000" algn="tl">
                    <a:srgbClr val="C0C0C0"/>
                  </a:outerShdw>
                </a:effectLst>
              </a:rPr>
              <a:t>2</a:t>
            </a:r>
            <a:r>
              <a:rPr kumimoji="0" lang="en-US" altLang="zh-CN" dirty="0">
                <a:effectLst>
                  <a:outerShdw blurRad="38100" dist="38100" dir="2700000" algn="tl">
                    <a:srgbClr val="C0C0C0"/>
                  </a:outerShdw>
                </a:effectLst>
              </a:rPr>
              <a:t>)</a:t>
            </a:r>
            <a:r>
              <a:rPr kumimoji="0" lang="en-US" altLang="zh-CN" i="1" baseline="-25000" dirty="0">
                <a:effectLst>
                  <a:outerShdw blurRad="38100" dist="38100" dir="2700000" algn="tl">
                    <a:srgbClr val="C0C0C0"/>
                  </a:outerShdw>
                </a:effectLst>
              </a:rPr>
              <a:t>n</a:t>
            </a:r>
            <a:r>
              <a:rPr kumimoji="0" lang="en-US" altLang="zh-CN" dirty="0">
                <a:effectLst>
                  <a:outerShdw blurRad="38100" dist="38100" dir="2700000" algn="tl">
                    <a:srgbClr val="C0C0C0"/>
                  </a:outerShdw>
                </a:effectLst>
              </a:rPr>
              <a:t>, </a:t>
            </a:r>
            <a:r>
              <a:rPr kumimoji="0" lang="zh-CN" altLang="en-US" dirty="0">
                <a:effectLst>
                  <a:outerShdw blurRad="38100" dist="38100" dir="2700000" algn="tl">
                    <a:srgbClr val="C0C0C0"/>
                  </a:outerShdw>
                </a:effectLst>
              </a:rPr>
              <a:t>石英就是</a:t>
            </a:r>
            <a:r>
              <a:rPr kumimoji="0" lang="en-US" altLang="zh-CN" dirty="0">
                <a:effectLst>
                  <a:outerShdw blurRad="38100" dist="38100" dir="2700000" algn="tl">
                    <a:srgbClr val="C0C0C0"/>
                  </a:outerShdw>
                </a:effectLst>
              </a:rPr>
              <a:t>SiO</a:t>
            </a:r>
            <a:r>
              <a:rPr kumimoji="0" lang="en-US" altLang="zh-CN" baseline="-25000" dirty="0">
                <a:effectLst>
                  <a:outerShdw blurRad="38100" dist="38100" dir="2700000" algn="tl">
                    <a:srgbClr val="C0C0C0"/>
                  </a:outerShdw>
                </a:effectLst>
              </a:rPr>
              <a:t>2</a:t>
            </a:r>
            <a:r>
              <a:rPr kumimoji="0" lang="zh-CN" altLang="en-US" dirty="0">
                <a:effectLst>
                  <a:outerShdw blurRad="38100" dist="38100" dir="2700000" algn="tl">
                    <a:srgbClr val="C0C0C0"/>
                  </a:outerShdw>
                </a:effectLst>
              </a:rPr>
              <a:t>骨架结构，钾长石的化学式</a:t>
            </a:r>
            <a:r>
              <a:rPr kumimoji="0" lang="en-US" altLang="zh-CN" dirty="0">
                <a:effectLst>
                  <a:outerShdw blurRad="38100" dist="38100" dir="2700000" algn="tl">
                    <a:srgbClr val="C0C0C0"/>
                  </a:outerShdw>
                </a:effectLst>
              </a:rPr>
              <a:t>K(AlSi</a:t>
            </a:r>
            <a:r>
              <a:rPr kumimoji="0" lang="en-US" altLang="zh-CN" baseline="-25000" dirty="0">
                <a:effectLst>
                  <a:outerShdw blurRad="38100" dist="38100" dir="2700000" algn="tl">
                    <a:srgbClr val="C0C0C0"/>
                  </a:outerShdw>
                </a:effectLst>
              </a:rPr>
              <a:t>3</a:t>
            </a:r>
            <a:r>
              <a:rPr kumimoji="0" lang="en-US" altLang="zh-CN" dirty="0">
                <a:effectLst>
                  <a:outerShdw blurRad="38100" dist="38100" dir="2700000" algn="tl">
                    <a:srgbClr val="C0C0C0"/>
                  </a:outerShdw>
                </a:effectLst>
              </a:rPr>
              <a:t>O</a:t>
            </a:r>
            <a:r>
              <a:rPr kumimoji="0" lang="en-US" altLang="zh-CN" baseline="-25000" dirty="0">
                <a:effectLst>
                  <a:outerShdw blurRad="38100" dist="38100" dir="2700000" algn="tl">
                    <a:srgbClr val="C0C0C0"/>
                  </a:outerShdw>
                </a:effectLst>
              </a:rPr>
              <a:t>8</a:t>
            </a:r>
            <a:r>
              <a:rPr kumimoji="0" lang="en-US" altLang="zh-CN" dirty="0">
                <a:effectLst>
                  <a:outerShdw blurRad="38100" dist="38100" dir="2700000" algn="tl">
                    <a:srgbClr val="C0C0C0"/>
                  </a:outerShdw>
                </a:effectLst>
              </a:rPr>
              <a:t>),</a:t>
            </a:r>
            <a:r>
              <a:rPr kumimoji="0" lang="zh-CN" altLang="en-US" dirty="0">
                <a:effectLst>
                  <a:outerShdw blurRad="38100" dist="38100" dir="2700000" algn="tl">
                    <a:srgbClr val="C0C0C0"/>
                  </a:outerShdw>
                </a:effectLst>
              </a:rPr>
              <a:t>其中有</a:t>
            </a:r>
            <a:r>
              <a:rPr kumimoji="0" lang="en-US" altLang="zh-CN" dirty="0">
                <a:effectLst>
                  <a:outerShdw blurRad="38100" dist="38100" dir="2700000" algn="tl">
                    <a:srgbClr val="C0C0C0"/>
                  </a:outerShdw>
                </a:effectLst>
              </a:rPr>
              <a:t>1/4</a:t>
            </a:r>
            <a:r>
              <a:rPr kumimoji="0" lang="zh-CN" altLang="en-US" dirty="0">
                <a:effectLst>
                  <a:outerShdw blurRad="38100" dist="38100" dir="2700000" algn="tl">
                    <a:srgbClr val="C0C0C0"/>
                  </a:outerShdw>
                </a:effectLst>
              </a:rPr>
              <a:t>的硅位置为</a:t>
            </a:r>
            <a:r>
              <a:rPr kumimoji="0" lang="en-US" altLang="zh-CN" dirty="0">
                <a:effectLst>
                  <a:outerShdw blurRad="38100" dist="38100" dir="2700000" algn="tl">
                    <a:srgbClr val="C0C0C0"/>
                  </a:outerShdw>
                </a:effectLst>
              </a:rPr>
              <a:t>Al</a:t>
            </a:r>
            <a:r>
              <a:rPr kumimoji="0" lang="zh-CN" altLang="en-US" dirty="0">
                <a:effectLst>
                  <a:outerShdw blurRad="38100" dist="38100" dir="2700000" algn="tl">
                    <a:srgbClr val="C0C0C0"/>
                  </a:outerShdw>
                </a:effectLst>
              </a:rPr>
              <a:t>所取代，不平衡的电荷则由钾离子插在空隙中补足。</a:t>
            </a:r>
          </a:p>
        </p:txBody>
      </p:sp>
      <p:pic>
        <p:nvPicPr>
          <p:cNvPr id="738307" name="Picture 3"/>
          <p:cNvPicPr>
            <a:picLocks noChangeAspect="1" noChangeArrowheads="1"/>
          </p:cNvPicPr>
          <p:nvPr/>
        </p:nvPicPr>
        <p:blipFill>
          <a:blip r:embed="rId2" cstate="print">
            <a:lum bright="-12000" contrast="12000"/>
            <a:extLst>
              <a:ext uri="{28A0092B-C50C-407E-A947-70E740481C1C}">
                <a14:useLocalDpi xmlns:a14="http://schemas.microsoft.com/office/drawing/2010/main"/>
              </a:ext>
            </a:extLst>
          </a:blip>
          <a:srcRect/>
          <a:stretch>
            <a:fillRect/>
          </a:stretch>
        </p:blipFill>
        <p:spPr bwMode="auto">
          <a:xfrm>
            <a:off x="4644008" y="3268394"/>
            <a:ext cx="4057650" cy="317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8308" name="Picture 4" descr="FG23_18"/>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955539" y="3404138"/>
            <a:ext cx="3240360" cy="293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48357" name="Text Box 5"/>
          <p:cNvSpPr txBox="1">
            <a:spLocks noChangeArrowheads="1"/>
          </p:cNvSpPr>
          <p:nvPr/>
        </p:nvSpPr>
        <p:spPr bwMode="auto">
          <a:xfrm>
            <a:off x="274638" y="6338888"/>
            <a:ext cx="4602162" cy="366712"/>
          </a:xfrm>
          <a:prstGeom prst="rect">
            <a:avLst/>
          </a:prstGeom>
          <a:noFill/>
          <a:ln w="9525" algn="ctr">
            <a:noFill/>
            <a:miter lim="800000"/>
            <a:headEnd/>
            <a:tailEnd/>
          </a:ln>
          <a:effectLst/>
        </p:spPr>
        <p:txBody>
          <a:bodyPr>
            <a:spAutoFit/>
          </a:bodyPr>
          <a:lstStyle>
            <a:lvl1pPr marL="457200" indent="-457200"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eaLnBrk="1" hangingPunct="1"/>
            <a:r>
              <a:rPr kumimoji="0" lang="en-US" altLang="zh-CN" sz="1800" b="1">
                <a:effectLst>
                  <a:outerShdw blurRad="38100" dist="38100" dir="2700000" algn="tl">
                    <a:srgbClr val="C0C0C0"/>
                  </a:outerShdw>
                </a:effectLst>
                <a:latin typeface="Arial" charset="0"/>
              </a:rPr>
              <a:t>A 3D network of bonds in silica, SiO</a:t>
            </a:r>
            <a:r>
              <a:rPr kumimoji="0" lang="en-US" altLang="zh-CN" sz="1800" b="1" baseline="-25000">
                <a:effectLst>
                  <a:outerShdw blurRad="38100" dist="38100" dir="2700000" algn="tl">
                    <a:srgbClr val="C0C0C0"/>
                  </a:outerShdw>
                </a:effectLst>
                <a:latin typeface="Arial" charset="0"/>
              </a:rPr>
              <a:t>2</a:t>
            </a:r>
            <a:endParaRPr kumimoji="0" lang="en-US" altLang="zh-CN" sz="1800" b="1">
              <a:effectLst>
                <a:outerShdw blurRad="38100" dist="38100" dir="2700000" algn="tl">
                  <a:srgbClr val="C0C0C0"/>
                </a:outerShdw>
              </a:effectLst>
              <a:latin typeface="Arial" charset="0"/>
            </a:endParaRPr>
          </a:p>
        </p:txBody>
      </p:sp>
      <p:sp>
        <p:nvSpPr>
          <p:cNvPr id="2148358" name="Text Box 6"/>
          <p:cNvSpPr txBox="1">
            <a:spLocks noChangeArrowheads="1"/>
          </p:cNvSpPr>
          <p:nvPr/>
        </p:nvSpPr>
        <p:spPr bwMode="auto">
          <a:xfrm>
            <a:off x="4884096" y="3296028"/>
            <a:ext cx="1104900" cy="366712"/>
          </a:xfrm>
          <a:prstGeom prst="rect">
            <a:avLst/>
          </a:prstGeom>
          <a:noFill/>
          <a:ln w="9525" algn="ctr">
            <a:noFill/>
            <a:miter lim="800000"/>
            <a:headEnd/>
            <a:tailEnd/>
          </a:ln>
          <a:effectLst/>
        </p:spPr>
        <p:txBody>
          <a:bodyPr wrap="none">
            <a:spAutoFit/>
          </a:bodyPr>
          <a:lstStyle/>
          <a:p>
            <a:pPr>
              <a:defRPr/>
            </a:pPr>
            <a:r>
              <a:rPr kumimoji="0" lang="zh-CN" altLang="en-US" sz="1800" b="1">
                <a:solidFill>
                  <a:srgbClr val="66FFFF"/>
                </a:solidFill>
                <a:effectLst>
                  <a:outerShdw blurRad="38100" dist="38100" dir="2700000" algn="tl">
                    <a:srgbClr val="000000"/>
                  </a:outerShdw>
                </a:effectLst>
                <a:latin typeface="Times New Roman" pitchFamily="18" charset="0"/>
                <a:ea typeface="黑体" pitchFamily="2" charset="-122"/>
              </a:rPr>
              <a:t>石英晶体</a:t>
            </a:r>
          </a:p>
        </p:txBody>
      </p:sp>
      <p:sp>
        <p:nvSpPr>
          <p:cNvPr id="8" name="Rectangle 6"/>
          <p:cNvSpPr>
            <a:spLocks noChangeArrowheads="1"/>
          </p:cNvSpPr>
          <p:nvPr/>
        </p:nvSpPr>
        <p:spPr bwMode="auto">
          <a:xfrm>
            <a:off x="3275856" y="116632"/>
            <a:ext cx="2646848" cy="683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lIns="91425" tIns="45712" rIns="91425" bIns="45712">
            <a:spAutoFit/>
          </a:bodyPr>
          <a:lstStyle/>
          <a:p>
            <a:pPr>
              <a:lnSpc>
                <a:spcPct val="120000"/>
              </a:lnSpc>
              <a:spcBef>
                <a:spcPct val="30000"/>
              </a:spcBef>
              <a:buClr>
                <a:srgbClr val="FF0000"/>
              </a:buClr>
              <a:buFont typeface="Wingdings" charset="2"/>
              <a:buNone/>
            </a:pPr>
            <a:r>
              <a:rPr kumimoji="0" lang="zh-CN" altLang="en-US" sz="3200" dirty="0">
                <a:solidFill>
                  <a:srgbClr val="C00000"/>
                </a:solidFill>
                <a:effectLst>
                  <a:outerShdw blurRad="38100" dist="38100" dir="2700000" algn="tl">
                    <a:srgbClr val="C0C0C0"/>
                  </a:outerShdw>
                </a:effectLst>
              </a:rPr>
              <a:t>硅酸盐的结构</a:t>
            </a:r>
          </a:p>
        </p:txBody>
      </p:sp>
      <p:sp>
        <p:nvSpPr>
          <p:cNvPr id="9" name="矩形 8">
            <a:extLst>
              <a:ext uri="{FF2B5EF4-FFF2-40B4-BE49-F238E27FC236}">
                <a16:creationId xmlns:a16="http://schemas.microsoft.com/office/drawing/2014/main" id="{DA7A8E79-53AD-494D-A204-982E2362EF2F}"/>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499018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灯片编号占位符 1">
            <a:extLst>
              <a:ext uri="{FF2B5EF4-FFF2-40B4-BE49-F238E27FC236}">
                <a16:creationId xmlns:a16="http://schemas.microsoft.com/office/drawing/2014/main" id="{C6A8652E-F458-5B48-B2B0-CE6ED1CA38FE}"/>
              </a:ext>
            </a:extLst>
          </p:cNvPr>
          <p:cNvSpPr>
            <a:spLocks noGrp="1"/>
          </p:cNvSpPr>
          <p:nvPr>
            <p:ph type="sldNum" sz="quarter" idx="4294967295"/>
          </p:nvPr>
        </p:nvSpPr>
        <p:spPr>
          <a:xfrm>
            <a:off x="0" y="6616999"/>
            <a:ext cx="558974" cy="241001"/>
          </a:xfrm>
          <a:prstGeom prst="rect">
            <a:avLst/>
          </a:prstGeom>
          <a:noFill/>
        </p:spPr>
        <p:txBody>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DAF444FB-4F13-7943-A7F7-3911C42A170A}" type="slidenum">
              <a:rPr lang="en-US" altLang="zh-CN" sz="1400" b="0">
                <a:solidFill>
                  <a:schemeClr val="tx1"/>
                </a:solidFill>
                <a:ea typeface="黑体" panose="02010609060101010101" pitchFamily="49" charset="-122"/>
              </a:rPr>
              <a:pPr>
                <a:spcBef>
                  <a:spcPct val="0"/>
                </a:spcBef>
                <a:buFontTx/>
                <a:buNone/>
              </a:pPr>
              <a:t>6</a:t>
            </a:fld>
            <a:endParaRPr lang="en-US" altLang="zh-CN" sz="1400" b="0">
              <a:solidFill>
                <a:schemeClr val="tx1"/>
              </a:solidFill>
              <a:ea typeface="黑体" panose="02010609060101010101" pitchFamily="49" charset="-122"/>
            </a:endParaRPr>
          </a:p>
        </p:txBody>
      </p:sp>
      <p:sp>
        <p:nvSpPr>
          <p:cNvPr id="389124" name="Rectangle 4">
            <a:extLst>
              <a:ext uri="{FF2B5EF4-FFF2-40B4-BE49-F238E27FC236}">
                <a16:creationId xmlns:a16="http://schemas.microsoft.com/office/drawing/2014/main" id="{33BEE079-ECE7-7A45-884B-31594209249B}"/>
              </a:ext>
            </a:extLst>
          </p:cNvPr>
          <p:cNvSpPr>
            <a:spLocks noChangeArrowheads="1"/>
          </p:cNvSpPr>
          <p:nvPr/>
        </p:nvSpPr>
        <p:spPr bwMode="auto">
          <a:xfrm>
            <a:off x="230832" y="1169989"/>
            <a:ext cx="8229600"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400">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400">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400">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49" charset="-122"/>
              </a:defRPr>
            </a:lvl9pPr>
          </a:lstStyle>
          <a:p>
            <a:pPr>
              <a:lnSpc>
                <a:spcPct val="120000"/>
              </a:lnSpc>
              <a:defRPr/>
            </a:pPr>
            <a:r>
              <a:rPr lang="en-US" altLang="zh-CN" b="1" dirty="0">
                <a:solidFill>
                  <a:srgbClr val="0000FF"/>
                </a:solidFill>
                <a:effectLst>
                  <a:outerShdw blurRad="38100" dist="38100" dir="2700000" algn="tl">
                    <a:srgbClr val="C0C0C0"/>
                  </a:outerShdw>
                </a:effectLst>
                <a:latin typeface="黑体" panose="02010609060101010101" pitchFamily="49" charset="-122"/>
              </a:rPr>
              <a:t>2.</a:t>
            </a:r>
            <a:r>
              <a:rPr lang="zh-CN" altLang="en-US" b="1" dirty="0">
                <a:solidFill>
                  <a:srgbClr val="0000FF"/>
                </a:solidFill>
                <a:effectLst>
                  <a:outerShdw blurRad="38100" dist="38100" dir="2700000" algn="tl">
                    <a:srgbClr val="C0C0C0"/>
                  </a:outerShdw>
                </a:effectLst>
                <a:latin typeface="黑体" panose="02010609060101010101" pitchFamily="49" charset="-122"/>
              </a:rPr>
              <a:t>氧化态：</a:t>
            </a:r>
            <a:r>
              <a:rPr lang="zh-CN" altLang="en-US" b="1" dirty="0">
                <a:ea typeface="宋体" panose="02010600030101010101" pitchFamily="2" charset="-122"/>
              </a:rPr>
              <a:t> 三族中 15 个元素都可达到各自的族氧化态，但出现了惰性电子对效应(</a:t>
            </a:r>
            <a:r>
              <a:rPr lang="en-US" altLang="zh-CN" b="1" i="1" dirty="0">
                <a:ea typeface="宋体" panose="02010600030101010101" pitchFamily="2" charset="-122"/>
              </a:rPr>
              <a:t>inert-pair effect</a:t>
            </a:r>
            <a:r>
              <a:rPr lang="en-US" altLang="zh-CN" b="1" dirty="0">
                <a:ea typeface="宋体" panose="02010600030101010101" pitchFamily="2" charset="-122"/>
              </a:rPr>
              <a:t>)，</a:t>
            </a:r>
            <a:r>
              <a:rPr lang="zh-CN" altLang="en-US" b="1" dirty="0">
                <a:ea typeface="宋体" panose="02010600030101010101" pitchFamily="2" charset="-122"/>
              </a:rPr>
              <a:t>即：</a:t>
            </a:r>
            <a:endParaRPr lang="zh-CN" altLang="en-US" b="1" baseline="30000" dirty="0">
              <a:ea typeface="宋体" panose="02010600030101010101" pitchFamily="2" charset="-122"/>
            </a:endParaRPr>
          </a:p>
        </p:txBody>
      </p:sp>
      <p:sp>
        <p:nvSpPr>
          <p:cNvPr id="51203" name="Rectangle 5">
            <a:extLst>
              <a:ext uri="{FF2B5EF4-FFF2-40B4-BE49-F238E27FC236}">
                <a16:creationId xmlns:a16="http://schemas.microsoft.com/office/drawing/2014/main" id="{BF4BA3C5-C4F6-4347-B2CD-B98361A92EC7}"/>
              </a:ext>
            </a:extLst>
          </p:cNvPr>
          <p:cNvSpPr>
            <a:spLocks noChangeArrowheads="1"/>
          </p:cNvSpPr>
          <p:nvPr/>
        </p:nvSpPr>
        <p:spPr bwMode="auto">
          <a:xfrm>
            <a:off x="609600" y="4354513"/>
            <a:ext cx="7543800" cy="1738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20000"/>
              </a:lnSpc>
              <a:spcBef>
                <a:spcPct val="0"/>
              </a:spcBef>
              <a:buFontTx/>
              <a:buNone/>
            </a:pPr>
            <a:r>
              <a:rPr lang="zh-CN" altLang="en-US" sz="2000">
                <a:solidFill>
                  <a:schemeClr val="tx1"/>
                </a:solidFill>
              </a:rPr>
              <a:t>原子序数大的 </a:t>
            </a:r>
            <a:r>
              <a:rPr lang="en-US" altLang="zh-CN" sz="2000" i="1">
                <a:solidFill>
                  <a:schemeClr val="tx1"/>
                </a:solidFill>
              </a:rPr>
              <a:t>p</a:t>
            </a:r>
            <a:r>
              <a:rPr lang="en-US" altLang="zh-CN" sz="2000">
                <a:solidFill>
                  <a:schemeClr val="tx1"/>
                </a:solidFill>
              </a:rPr>
              <a:t> </a:t>
            </a:r>
            <a:r>
              <a:rPr lang="zh-CN" altLang="en-US" sz="2000">
                <a:solidFill>
                  <a:schemeClr val="tx1"/>
                </a:solidFill>
              </a:rPr>
              <a:t>区元素高氧化态不稳定，它可以归结于：</a:t>
            </a:r>
          </a:p>
          <a:p>
            <a:pPr>
              <a:lnSpc>
                <a:spcPct val="140000"/>
              </a:lnSpc>
              <a:spcBef>
                <a:spcPct val="0"/>
              </a:spcBef>
              <a:buFontTx/>
              <a:buNone/>
            </a:pPr>
            <a:r>
              <a:rPr lang="zh-CN" altLang="en-US" sz="2000">
                <a:solidFill>
                  <a:schemeClr val="tx1"/>
                </a:solidFill>
              </a:rPr>
              <a:t>● 形成高氧化态化合物时，需要激发能 (</a:t>
            </a:r>
            <a:r>
              <a:rPr lang="en-US" altLang="zh-CN" sz="2000" i="1">
                <a:solidFill>
                  <a:schemeClr val="tx1"/>
                </a:solidFill>
              </a:rPr>
              <a:t>s</a:t>
            </a:r>
            <a:r>
              <a:rPr lang="en-US" altLang="zh-CN" sz="2000" baseline="30000">
                <a:solidFill>
                  <a:schemeClr val="tx1"/>
                </a:solidFill>
              </a:rPr>
              <a:t>2</a:t>
            </a:r>
            <a:r>
              <a:rPr lang="en-US" altLang="zh-CN" sz="2000" i="1">
                <a:solidFill>
                  <a:schemeClr val="tx1"/>
                </a:solidFill>
              </a:rPr>
              <a:t>p</a:t>
            </a:r>
            <a:r>
              <a:rPr lang="en-US" altLang="zh-CN" sz="2000" baseline="30000">
                <a:solidFill>
                  <a:schemeClr val="tx1"/>
                </a:solidFill>
              </a:rPr>
              <a:t>n</a:t>
            </a:r>
            <a:r>
              <a:rPr lang="en-US" altLang="zh-CN" sz="2000">
                <a:solidFill>
                  <a:schemeClr val="tx1"/>
                </a:solidFill>
              </a:rPr>
              <a:t> →</a:t>
            </a:r>
            <a:r>
              <a:rPr lang="en-US" altLang="zh-CN" sz="2000" i="1">
                <a:solidFill>
                  <a:schemeClr val="tx1"/>
                </a:solidFill>
              </a:rPr>
              <a:t>s</a:t>
            </a:r>
            <a:r>
              <a:rPr lang="en-US" altLang="zh-CN" sz="2000" baseline="30000">
                <a:solidFill>
                  <a:schemeClr val="tx1"/>
                </a:solidFill>
              </a:rPr>
              <a:t>1</a:t>
            </a:r>
            <a:r>
              <a:rPr lang="en-US" altLang="zh-CN" sz="2000" i="1">
                <a:solidFill>
                  <a:schemeClr val="tx1"/>
                </a:solidFill>
              </a:rPr>
              <a:t>p</a:t>
            </a:r>
            <a:r>
              <a:rPr lang="en-US" altLang="zh-CN" sz="2000" baseline="30000">
                <a:solidFill>
                  <a:schemeClr val="tx1"/>
                </a:solidFill>
              </a:rPr>
              <a:t>n+1</a:t>
            </a:r>
            <a:r>
              <a:rPr lang="en-US" altLang="zh-CN" sz="2000">
                <a:solidFill>
                  <a:schemeClr val="tx1"/>
                </a:solidFill>
              </a:rPr>
              <a:t>) </a:t>
            </a:r>
          </a:p>
          <a:p>
            <a:pPr>
              <a:lnSpc>
                <a:spcPct val="140000"/>
              </a:lnSpc>
              <a:spcBef>
                <a:spcPct val="0"/>
              </a:spcBef>
              <a:buFontTx/>
              <a:buNone/>
            </a:pPr>
            <a:r>
              <a:rPr lang="zh-CN" altLang="en-US" sz="2000">
                <a:solidFill>
                  <a:schemeClr val="tx1"/>
                </a:solidFill>
              </a:rPr>
              <a:t>● 原子序数大的元素本身固有的成键能力比较差（电子云重叠程</a:t>
            </a:r>
          </a:p>
          <a:p>
            <a:pPr>
              <a:lnSpc>
                <a:spcPct val="140000"/>
              </a:lnSpc>
              <a:spcBef>
                <a:spcPct val="0"/>
              </a:spcBef>
              <a:buFontTx/>
              <a:buNone/>
            </a:pPr>
            <a:r>
              <a:rPr lang="zh-CN" altLang="en-US" sz="2000">
                <a:solidFill>
                  <a:schemeClr val="tx1"/>
                </a:solidFill>
              </a:rPr>
              <a:t>     度差；内层电子排斥力较大）</a:t>
            </a:r>
          </a:p>
        </p:txBody>
      </p:sp>
      <p:grpSp>
        <p:nvGrpSpPr>
          <p:cNvPr id="51204" name="Group 6">
            <a:extLst>
              <a:ext uri="{FF2B5EF4-FFF2-40B4-BE49-F238E27FC236}">
                <a16:creationId xmlns:a16="http://schemas.microsoft.com/office/drawing/2014/main" id="{BDC18375-2470-8A40-8522-1EB95E80DC3A}"/>
              </a:ext>
            </a:extLst>
          </p:cNvPr>
          <p:cNvGrpSpPr>
            <a:grpSpLocks/>
          </p:cNvGrpSpPr>
          <p:nvPr/>
        </p:nvGrpSpPr>
        <p:grpSpPr bwMode="auto">
          <a:xfrm>
            <a:off x="617539" y="2449513"/>
            <a:ext cx="7034213" cy="1600200"/>
            <a:chOff x="629" y="1248"/>
            <a:chExt cx="4431" cy="1008"/>
          </a:xfrm>
        </p:grpSpPr>
        <p:sp>
          <p:nvSpPr>
            <p:cNvPr id="51205" name="Rectangle 7">
              <a:extLst>
                <a:ext uri="{FF2B5EF4-FFF2-40B4-BE49-F238E27FC236}">
                  <a16:creationId xmlns:a16="http://schemas.microsoft.com/office/drawing/2014/main" id="{0F858127-15CD-7F49-BC83-D536D0FCE681}"/>
                </a:ext>
              </a:extLst>
            </p:cNvPr>
            <p:cNvSpPr>
              <a:spLocks noChangeArrowheads="1"/>
            </p:cNvSpPr>
            <p:nvPr/>
          </p:nvSpPr>
          <p:spPr bwMode="auto">
            <a:xfrm>
              <a:off x="1225" y="1326"/>
              <a:ext cx="1943" cy="882"/>
            </a:xfrm>
            <a:prstGeom prst="rect">
              <a:avLst/>
            </a:prstGeom>
            <a:solidFill>
              <a:srgbClr val="FFFF99"/>
            </a:solidFill>
            <a:ln w="9525">
              <a:miter lim="800000"/>
              <a:headEnd/>
              <a:tailEnd/>
            </a:ln>
            <a:effectLst/>
            <a:scene3d>
              <a:camera prst="legacyObliqueTopLeft"/>
              <a:lightRig rig="legacyFlat3" dir="t"/>
            </a:scene3d>
            <a:sp3d extrusionH="430200" prstMaterial="legacyMatte">
              <a:bevelT w="13500" h="13500" prst="angle"/>
              <a:bevelB w="13500" h="13500" prst="angle"/>
              <a:extrusionClr>
                <a:srgbClr val="FFFF99"/>
              </a:extrusionClr>
              <a:contourClr>
                <a:srgbClr val="FFFF99"/>
              </a:contourClr>
            </a:sp3d>
            <a:extLst>
              <a:ext uri="{AF507438-7753-43E0-B8FC-AC1667EBCBE1}">
                <a14:hiddenEffects xmlns:a14="http://schemas.microsoft.com/office/drawing/2010/main">
                  <a:effectLst>
                    <a:outerShdw dist="107763" dir="13500000" sx="125000" sy="125000" algn="br" rotWithShape="0">
                      <a:schemeClr val="bg2"/>
                    </a:outerShdw>
                  </a:effectLst>
                </a14:hiddenEffects>
              </a:ext>
            </a:extLst>
          </p:spPr>
          <p:txBody>
            <a:bodyPr wrap="none" anchor="ctr">
              <a:flatTx/>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kumimoji="0" lang="en-US" altLang="zh-CN" sz="2200" b="0">
                  <a:solidFill>
                    <a:schemeClr val="tx1"/>
                  </a:solidFill>
                </a:rPr>
                <a:t>Ga       Ge       As</a:t>
              </a:r>
            </a:p>
            <a:p>
              <a:pPr algn="ctr">
                <a:spcBef>
                  <a:spcPct val="0"/>
                </a:spcBef>
                <a:buFontTx/>
                <a:buNone/>
              </a:pPr>
              <a:r>
                <a:rPr kumimoji="0" lang="en-US" altLang="zh-CN" sz="2200" b="0">
                  <a:solidFill>
                    <a:schemeClr val="tx1"/>
                  </a:solidFill>
                </a:rPr>
                <a:t>In        Sn       Sb</a:t>
              </a:r>
            </a:p>
            <a:p>
              <a:pPr algn="ctr">
                <a:spcBef>
                  <a:spcPct val="0"/>
                </a:spcBef>
                <a:buFontTx/>
                <a:buNone/>
              </a:pPr>
              <a:r>
                <a:rPr kumimoji="0" lang="en-US" altLang="zh-CN" sz="2200" b="0">
                  <a:solidFill>
                    <a:schemeClr val="tx1"/>
                  </a:solidFill>
                </a:rPr>
                <a:t>Tl        Pb       Bi</a:t>
              </a:r>
            </a:p>
          </p:txBody>
        </p:sp>
        <p:sp>
          <p:nvSpPr>
            <p:cNvPr id="51206" name="Rectangle 8">
              <a:extLst>
                <a:ext uri="{FF2B5EF4-FFF2-40B4-BE49-F238E27FC236}">
                  <a16:creationId xmlns:a16="http://schemas.microsoft.com/office/drawing/2014/main" id="{2B3D891A-F2F6-2E4B-A21A-70C10EE607E5}"/>
                </a:ext>
              </a:extLst>
            </p:cNvPr>
            <p:cNvSpPr>
              <a:spLocks noChangeArrowheads="1"/>
            </p:cNvSpPr>
            <p:nvPr/>
          </p:nvSpPr>
          <p:spPr bwMode="auto">
            <a:xfrm>
              <a:off x="3918" y="1296"/>
              <a:ext cx="642" cy="912"/>
            </a:xfrm>
            <a:prstGeom prst="rect">
              <a:avLst/>
            </a:prstGeom>
            <a:solidFill>
              <a:srgbClr val="FFCC99"/>
            </a:solidFill>
            <a:ln w="9525">
              <a:miter lim="800000"/>
              <a:headEnd/>
              <a:tailEnd/>
            </a:ln>
            <a:effectLst/>
            <a:scene3d>
              <a:camera prst="legacyObliqueTopLeft"/>
              <a:lightRig rig="legacyFlat3" dir="t"/>
            </a:scene3d>
            <a:sp3d extrusionH="430200" prstMaterial="legacyMatte">
              <a:bevelT w="13500" h="13500" prst="angle"/>
              <a:bevelB w="13500" h="13500" prst="angle"/>
              <a:extrusionClr>
                <a:srgbClr val="FFCC99"/>
              </a:extrusionClr>
              <a:contourClr>
                <a:srgbClr val="FFCC99"/>
              </a:contourClr>
            </a:sp3d>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flatTx/>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kumimoji="0" lang="zh-CN" altLang="en-US" sz="2200" b="0">
                  <a:solidFill>
                    <a:schemeClr val="tx1"/>
                  </a:solidFill>
                </a:rPr>
                <a:t>4</a:t>
              </a:r>
              <a:r>
                <a:rPr kumimoji="0" lang="en-US" altLang="zh-CN" sz="2200" b="0">
                  <a:solidFill>
                    <a:schemeClr val="tx1"/>
                  </a:solidFill>
                </a:rPr>
                <a:t>s</a:t>
              </a:r>
              <a:r>
                <a:rPr kumimoji="0" lang="en-US" altLang="zh-CN" sz="2200" b="0" baseline="30000">
                  <a:solidFill>
                    <a:schemeClr val="tx1"/>
                  </a:solidFill>
                </a:rPr>
                <a:t>2</a:t>
              </a:r>
            </a:p>
            <a:p>
              <a:pPr algn="ctr">
                <a:spcBef>
                  <a:spcPct val="0"/>
                </a:spcBef>
                <a:buFontTx/>
                <a:buNone/>
              </a:pPr>
              <a:r>
                <a:rPr kumimoji="0" lang="en-US" altLang="zh-CN" sz="2200" b="0">
                  <a:solidFill>
                    <a:schemeClr val="tx1"/>
                  </a:solidFill>
                </a:rPr>
                <a:t>5s</a:t>
              </a:r>
              <a:r>
                <a:rPr kumimoji="0" lang="en-US" altLang="zh-CN" sz="2200" b="0" baseline="30000">
                  <a:solidFill>
                    <a:schemeClr val="tx1"/>
                  </a:solidFill>
                </a:rPr>
                <a:t>2</a:t>
              </a:r>
            </a:p>
            <a:p>
              <a:pPr algn="ctr">
                <a:spcBef>
                  <a:spcPct val="0"/>
                </a:spcBef>
                <a:buFontTx/>
                <a:buNone/>
              </a:pPr>
              <a:r>
                <a:rPr kumimoji="0" lang="en-US" altLang="zh-CN" sz="2200" b="0">
                  <a:solidFill>
                    <a:schemeClr val="tx1"/>
                  </a:solidFill>
                </a:rPr>
                <a:t>6s</a:t>
              </a:r>
              <a:r>
                <a:rPr kumimoji="0" lang="en-US" altLang="zh-CN" sz="2200" b="0" baseline="30000">
                  <a:solidFill>
                    <a:schemeClr val="tx1"/>
                  </a:solidFill>
                </a:rPr>
                <a:t>2</a:t>
              </a:r>
            </a:p>
          </p:txBody>
        </p:sp>
        <p:sp>
          <p:nvSpPr>
            <p:cNvPr id="51207" name="Line 9">
              <a:extLst>
                <a:ext uri="{FF2B5EF4-FFF2-40B4-BE49-F238E27FC236}">
                  <a16:creationId xmlns:a16="http://schemas.microsoft.com/office/drawing/2014/main" id="{D2CF8724-510D-7449-90E4-3B07BD664E40}"/>
                </a:ext>
              </a:extLst>
            </p:cNvPr>
            <p:cNvSpPr>
              <a:spLocks noChangeShapeType="1"/>
            </p:cNvSpPr>
            <p:nvPr/>
          </p:nvSpPr>
          <p:spPr bwMode="auto">
            <a:xfrm>
              <a:off x="1056" y="1296"/>
              <a:ext cx="0" cy="912"/>
            </a:xfrm>
            <a:prstGeom prst="line">
              <a:avLst/>
            </a:prstGeom>
            <a:noFill/>
            <a:ln w="19050" cap="sq">
              <a:solidFill>
                <a:srgbClr val="00FF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208" name="Text Box 10">
              <a:extLst>
                <a:ext uri="{FF2B5EF4-FFF2-40B4-BE49-F238E27FC236}">
                  <a16:creationId xmlns:a16="http://schemas.microsoft.com/office/drawing/2014/main" id="{3B948779-ED39-1947-9B12-E86A31FAF7FE}"/>
                </a:ext>
              </a:extLst>
            </p:cNvPr>
            <p:cNvSpPr txBox="1">
              <a:spLocks noChangeArrowheads="1"/>
            </p:cNvSpPr>
            <p:nvPr/>
          </p:nvSpPr>
          <p:spPr bwMode="auto">
            <a:xfrm>
              <a:off x="629" y="1315"/>
              <a:ext cx="427" cy="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zh-CN" altLang="en-US" sz="1600">
                  <a:solidFill>
                    <a:schemeClr val="tx1"/>
                  </a:solidFill>
                </a:rPr>
                <a:t>低氧化态相对稳定性增大</a:t>
              </a:r>
            </a:p>
          </p:txBody>
        </p:sp>
        <p:sp>
          <p:nvSpPr>
            <p:cNvPr id="51209" name="Rectangle 11">
              <a:extLst>
                <a:ext uri="{FF2B5EF4-FFF2-40B4-BE49-F238E27FC236}">
                  <a16:creationId xmlns:a16="http://schemas.microsoft.com/office/drawing/2014/main" id="{9A4BEA1C-9699-6447-90B4-0DC03814DF79}"/>
                </a:ext>
              </a:extLst>
            </p:cNvPr>
            <p:cNvSpPr>
              <a:spLocks noChangeArrowheads="1"/>
            </p:cNvSpPr>
            <p:nvPr/>
          </p:nvSpPr>
          <p:spPr bwMode="auto">
            <a:xfrm>
              <a:off x="4608" y="1248"/>
              <a:ext cx="452"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zh-CN" altLang="en-US" sz="2200" b="0">
                  <a:solidFill>
                    <a:schemeClr val="tx1"/>
                  </a:solidFill>
                </a:rPr>
                <a:t>4</a:t>
              </a:r>
              <a:r>
                <a:rPr kumimoji="0" lang="en-US" altLang="zh-CN" sz="2200" b="0">
                  <a:solidFill>
                    <a:schemeClr val="tx1"/>
                  </a:solidFill>
                </a:rPr>
                <a:t>p</a:t>
              </a:r>
              <a:r>
                <a:rPr kumimoji="0" lang="en-US" altLang="zh-CN" sz="2200" b="0" baseline="30000">
                  <a:solidFill>
                    <a:schemeClr val="tx1"/>
                  </a:solidFill>
                </a:rPr>
                <a:t>1-3</a:t>
              </a:r>
            </a:p>
          </p:txBody>
        </p:sp>
        <p:sp>
          <p:nvSpPr>
            <p:cNvPr id="51210" name="Rectangle 12">
              <a:extLst>
                <a:ext uri="{FF2B5EF4-FFF2-40B4-BE49-F238E27FC236}">
                  <a16:creationId xmlns:a16="http://schemas.microsoft.com/office/drawing/2014/main" id="{36944EB5-4671-E94E-B889-615ED7926DAA}"/>
                </a:ext>
              </a:extLst>
            </p:cNvPr>
            <p:cNvSpPr>
              <a:spLocks noChangeArrowheads="1"/>
            </p:cNvSpPr>
            <p:nvPr/>
          </p:nvSpPr>
          <p:spPr bwMode="auto">
            <a:xfrm>
              <a:off x="4608" y="1440"/>
              <a:ext cx="452"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2200" b="0">
                  <a:solidFill>
                    <a:schemeClr val="tx1"/>
                  </a:solidFill>
                </a:rPr>
                <a:t>5p</a:t>
              </a:r>
              <a:r>
                <a:rPr kumimoji="0" lang="en-US" altLang="zh-CN" sz="2200" b="0" baseline="30000">
                  <a:solidFill>
                    <a:schemeClr val="tx1"/>
                  </a:solidFill>
                </a:rPr>
                <a:t>1-3</a:t>
              </a:r>
            </a:p>
          </p:txBody>
        </p:sp>
        <p:sp>
          <p:nvSpPr>
            <p:cNvPr id="51211" name="Rectangle 13">
              <a:extLst>
                <a:ext uri="{FF2B5EF4-FFF2-40B4-BE49-F238E27FC236}">
                  <a16:creationId xmlns:a16="http://schemas.microsoft.com/office/drawing/2014/main" id="{7163F70A-DC68-2C47-9DDA-E06647DEBA31}"/>
                </a:ext>
              </a:extLst>
            </p:cNvPr>
            <p:cNvSpPr>
              <a:spLocks noChangeArrowheads="1"/>
            </p:cNvSpPr>
            <p:nvPr/>
          </p:nvSpPr>
          <p:spPr bwMode="auto">
            <a:xfrm>
              <a:off x="4608" y="1680"/>
              <a:ext cx="452" cy="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en-US" altLang="zh-CN" sz="2200" b="0">
                  <a:solidFill>
                    <a:schemeClr val="tx1"/>
                  </a:solidFill>
                </a:rPr>
                <a:t>6p</a:t>
              </a:r>
              <a:r>
                <a:rPr kumimoji="0" lang="en-US" altLang="zh-CN" sz="2200" b="0" baseline="30000">
                  <a:solidFill>
                    <a:schemeClr val="tx1"/>
                  </a:solidFill>
                </a:rPr>
                <a:t>1-3</a:t>
              </a:r>
            </a:p>
          </p:txBody>
        </p:sp>
        <p:sp>
          <p:nvSpPr>
            <p:cNvPr id="51212" name="Line 14">
              <a:extLst>
                <a:ext uri="{FF2B5EF4-FFF2-40B4-BE49-F238E27FC236}">
                  <a16:creationId xmlns:a16="http://schemas.microsoft.com/office/drawing/2014/main" id="{C017948E-CB9D-AA4B-822D-EB935EA5F8FE}"/>
                </a:ext>
              </a:extLst>
            </p:cNvPr>
            <p:cNvSpPr>
              <a:spLocks noChangeShapeType="1"/>
            </p:cNvSpPr>
            <p:nvPr/>
          </p:nvSpPr>
          <p:spPr bwMode="auto">
            <a:xfrm>
              <a:off x="3696" y="1296"/>
              <a:ext cx="0" cy="912"/>
            </a:xfrm>
            <a:prstGeom prst="line">
              <a:avLst/>
            </a:prstGeom>
            <a:noFill/>
            <a:ln w="19050" cap="sq">
              <a:solidFill>
                <a:srgbClr val="00FF00"/>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1213" name="Text Box 15">
              <a:extLst>
                <a:ext uri="{FF2B5EF4-FFF2-40B4-BE49-F238E27FC236}">
                  <a16:creationId xmlns:a16="http://schemas.microsoft.com/office/drawing/2014/main" id="{78B567AC-82F7-B744-AEE0-8B9E6B035C0F}"/>
                </a:ext>
              </a:extLst>
            </p:cNvPr>
            <p:cNvSpPr txBox="1">
              <a:spLocks noChangeArrowheads="1"/>
            </p:cNvSpPr>
            <p:nvPr/>
          </p:nvSpPr>
          <p:spPr bwMode="auto">
            <a:xfrm>
              <a:off x="3269" y="1315"/>
              <a:ext cx="427" cy="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zh-CN" altLang="en-US" sz="1600">
                  <a:solidFill>
                    <a:schemeClr val="tx1"/>
                  </a:solidFill>
                </a:rPr>
                <a:t>惰性电子对稳定性增大</a:t>
              </a:r>
            </a:p>
          </p:txBody>
        </p:sp>
      </p:grpSp>
      <p:sp>
        <p:nvSpPr>
          <p:cNvPr id="15" name="Rectangle 24">
            <a:extLst>
              <a:ext uri="{FF2B5EF4-FFF2-40B4-BE49-F238E27FC236}">
                <a16:creationId xmlns:a16="http://schemas.microsoft.com/office/drawing/2014/main" id="{7B561E6B-6AE4-0046-8C44-510A7FFF1295}"/>
              </a:ext>
            </a:extLst>
          </p:cNvPr>
          <p:cNvSpPr>
            <a:spLocks noChangeArrowheads="1"/>
          </p:cNvSpPr>
          <p:nvPr/>
        </p:nvSpPr>
        <p:spPr bwMode="auto">
          <a:xfrm>
            <a:off x="1658938" y="188640"/>
            <a:ext cx="629761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a:solidFill>
                  <a:srgbClr val="CC0000"/>
                </a:solidFill>
                <a:latin typeface="Arial" panose="020B0604020202020204" pitchFamily="34" charset="0"/>
                <a:ea typeface="黑体" panose="02010609060101010101" pitchFamily="49" charset="-122"/>
              </a:rPr>
              <a:t>p </a:t>
            </a:r>
            <a:r>
              <a:rPr lang="zh-CN" altLang="en-US">
                <a:solidFill>
                  <a:srgbClr val="CC0000"/>
                </a:solidFill>
                <a:latin typeface="Arial" panose="020B0604020202020204" pitchFamily="34" charset="0"/>
                <a:ea typeface="黑体" panose="02010609060101010101" pitchFamily="49" charset="-122"/>
              </a:rPr>
              <a:t>区元素的化学特点 </a:t>
            </a:r>
            <a:r>
              <a:rPr lang="en-US" altLang="zh-CN">
                <a:solidFill>
                  <a:srgbClr val="CC0000"/>
                </a:solidFill>
                <a:latin typeface="Arial" panose="020B0604020202020204" pitchFamily="34" charset="0"/>
                <a:ea typeface="黑体" panose="02010609060101010101" pitchFamily="49" charset="-122"/>
              </a:rPr>
              <a:t>– </a:t>
            </a:r>
            <a:r>
              <a:rPr lang="zh-CN" altLang="en-US">
                <a:solidFill>
                  <a:srgbClr val="CC0000"/>
                </a:solidFill>
                <a:latin typeface="Arial" panose="020B0604020202020204" pitchFamily="34" charset="0"/>
                <a:ea typeface="黑体" panose="02010609060101010101" pitchFamily="49" charset="-122"/>
              </a:rPr>
              <a:t>规律性</a:t>
            </a:r>
          </a:p>
        </p:txBody>
      </p:sp>
      <p:sp>
        <p:nvSpPr>
          <p:cNvPr id="16" name="矩形 15">
            <a:extLst>
              <a:ext uri="{FF2B5EF4-FFF2-40B4-BE49-F238E27FC236}">
                <a16:creationId xmlns:a16="http://schemas.microsoft.com/office/drawing/2014/main" id="{DBCE6AD9-E572-7943-8C53-7259CC519704}"/>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27907162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幻灯片编号占位符 1"/>
          <p:cNvSpPr>
            <a:spLocks noGrp="1"/>
          </p:cNvSpPr>
          <p:nvPr>
            <p:ph type="sldNum" sz="quarter" idx="12"/>
          </p:nvPr>
        </p:nvSpPr>
        <p:spPr/>
        <p:txBody>
          <a:bodyPr/>
          <a:lstStyle/>
          <a:p>
            <a:fld id="{DDC98691-4300-8B42-B465-06DE21C2F242}" type="slidenum">
              <a:rPr lang="en-US" altLang="zh-CN"/>
              <a:pPr/>
              <a:t>60</a:t>
            </a:fld>
            <a:endParaRPr lang="en-US" altLang="zh-CN"/>
          </a:p>
        </p:txBody>
      </p:sp>
      <p:pic>
        <p:nvPicPr>
          <p:cNvPr id="739330" name="Picture 2" descr="FG23_18_07UN"/>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392113" y="3119587"/>
            <a:ext cx="8751887"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49379" name="Picture 3" descr="FG23_18_08UN"/>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0120" y="5013176"/>
            <a:ext cx="8716963" cy="159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49380" name="Text Box 4"/>
          <p:cNvSpPr txBox="1">
            <a:spLocks noChangeArrowheads="1"/>
          </p:cNvSpPr>
          <p:nvPr/>
        </p:nvSpPr>
        <p:spPr bwMode="auto">
          <a:xfrm>
            <a:off x="2627784" y="188640"/>
            <a:ext cx="3900487" cy="584775"/>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algn="ctr" eaLnBrk="1" hangingPunct="1">
              <a:buClr>
                <a:srgbClr val="FF0000"/>
              </a:buClr>
              <a:buFont typeface="Wingdings" charset="2"/>
              <a:buNone/>
            </a:pPr>
            <a:r>
              <a:rPr kumimoji="0" lang="zh-CN" altLang="en-US" sz="3200">
                <a:solidFill>
                  <a:srgbClr val="C00000"/>
                </a:solidFill>
                <a:effectLst>
                  <a:outerShdw blurRad="38100" dist="38100" dir="2700000" algn="tl">
                    <a:srgbClr val="C0C0C0"/>
                  </a:outerShdw>
                </a:effectLst>
                <a:latin typeface="Arial" charset="0"/>
                <a:sym typeface="Symbol" charset="2"/>
              </a:rPr>
              <a:t>硅烷和硅树脂</a:t>
            </a:r>
            <a:endParaRPr kumimoji="0" lang="zh-CN" altLang="en-US" sz="3200">
              <a:solidFill>
                <a:srgbClr val="C00000"/>
              </a:solidFill>
              <a:effectLst>
                <a:outerShdw blurRad="38100" dist="38100" dir="2700000" algn="tl">
                  <a:srgbClr val="C0C0C0"/>
                </a:outerShdw>
              </a:effectLst>
              <a:latin typeface="Arial" charset="0"/>
            </a:endParaRPr>
          </a:p>
        </p:txBody>
      </p:sp>
      <p:sp>
        <p:nvSpPr>
          <p:cNvPr id="6" name="矩形 5">
            <a:extLst>
              <a:ext uri="{FF2B5EF4-FFF2-40B4-BE49-F238E27FC236}">
                <a16:creationId xmlns:a16="http://schemas.microsoft.com/office/drawing/2014/main" id="{E8916679-C273-774A-9765-0134F76DFFA0}"/>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7" name="矩形 6"/>
          <p:cNvSpPr/>
          <p:nvPr/>
        </p:nvSpPr>
        <p:spPr>
          <a:xfrm>
            <a:off x="5652120" y="1176286"/>
            <a:ext cx="1828800" cy="584775"/>
          </a:xfrm>
          <a:prstGeom prst="rect">
            <a:avLst/>
          </a:prstGeom>
        </p:spPr>
        <p:txBody>
          <a:bodyPr wrap="square">
            <a:spAutoFit/>
          </a:bodyPr>
          <a:lstStyle/>
          <a:p>
            <a:r>
              <a:rPr lang="en-US" altLang="zh-CN" sz="3200" b="1" dirty="0" err="1">
                <a:solidFill>
                  <a:srgbClr val="C00000"/>
                </a:solidFill>
                <a:latin typeface="Times New Roman" pitchFamily="18" charset="0"/>
                <a:cs typeface="Times New Roman" pitchFamily="18" charset="0"/>
              </a:rPr>
              <a:t>silane</a:t>
            </a:r>
            <a:endParaRPr lang="en-US" altLang="zh-CN" sz="3200" b="1" dirty="0">
              <a:solidFill>
                <a:srgbClr val="C00000"/>
              </a:solidFill>
              <a:latin typeface="Times New Roman" pitchFamily="18" charset="0"/>
              <a:cs typeface="Times New Roman" pitchFamily="18" charset="0"/>
            </a:endParaRPr>
          </a:p>
        </p:txBody>
      </p:sp>
      <p:sp>
        <p:nvSpPr>
          <p:cNvPr id="8" name="矩形 7"/>
          <p:cNvSpPr/>
          <p:nvPr/>
        </p:nvSpPr>
        <p:spPr>
          <a:xfrm>
            <a:off x="3939456" y="1803967"/>
            <a:ext cx="5204544" cy="830997"/>
          </a:xfrm>
          <a:prstGeom prst="rect">
            <a:avLst/>
          </a:prstGeom>
        </p:spPr>
        <p:txBody>
          <a:bodyPr wrap="square">
            <a:spAutoFit/>
          </a:bodyPr>
          <a:lstStyle/>
          <a:p>
            <a:r>
              <a:rPr lang="en-US" altLang="zh-CN" sz="2400" b="1" dirty="0">
                <a:solidFill>
                  <a:srgbClr val="C00000"/>
                </a:solidFill>
                <a:latin typeface="Times New Roman" pitchFamily="18" charset="0"/>
                <a:cs typeface="Times New Roman" pitchFamily="18" charset="0"/>
              </a:rPr>
              <a:t>Based on Si-Si and Si-X bonds, not  very stable</a:t>
            </a:r>
            <a:r>
              <a:rPr lang="en-US" altLang="zh-CN" b="1" dirty="0">
                <a:solidFill>
                  <a:srgbClr val="C00000"/>
                </a:solidFill>
                <a:latin typeface="Times New Roman" pitchFamily="18" charset="0"/>
                <a:cs typeface="Times New Roman" pitchFamily="18" charset="0"/>
              </a:rPr>
              <a:t>. </a:t>
            </a:r>
            <a:r>
              <a:rPr lang="en-US" altLang="zh-CN" sz="2400" b="1" dirty="0">
                <a:solidFill>
                  <a:srgbClr val="C00000"/>
                </a:solidFill>
                <a:latin typeface="Times New Roman" pitchFamily="18" charset="0"/>
                <a:cs typeface="Times New Roman" pitchFamily="18" charset="0"/>
              </a:rPr>
              <a:t>The longest chain, </a:t>
            </a:r>
            <a:r>
              <a:rPr lang="zh-CN" altLang="en-US" sz="2400" b="1" dirty="0">
                <a:solidFill>
                  <a:srgbClr val="C00000"/>
                </a:solidFill>
                <a:latin typeface="Times New Roman" pitchFamily="18" charset="0"/>
                <a:cs typeface="Times New Roman" pitchFamily="18" charset="0"/>
              </a:rPr>
              <a:t>  </a:t>
            </a:r>
            <a:r>
              <a:rPr lang="en-US" altLang="zh-CN" sz="2400" b="1" dirty="0">
                <a:solidFill>
                  <a:srgbClr val="C00000"/>
                </a:solidFill>
                <a:latin typeface="Times New Roman" pitchFamily="18" charset="0"/>
                <a:cs typeface="Times New Roman" pitchFamily="18" charset="0"/>
              </a:rPr>
              <a:t>~7 Si</a:t>
            </a:r>
          </a:p>
        </p:txBody>
      </p:sp>
      <p:graphicFrame>
        <p:nvGraphicFramePr>
          <p:cNvPr id="9" name="Group 53"/>
          <p:cNvGraphicFramePr>
            <a:graphicFrameLocks noGrp="1"/>
          </p:cNvGraphicFramePr>
          <p:nvPr/>
        </p:nvGraphicFramePr>
        <p:xfrm>
          <a:off x="240120" y="1331973"/>
          <a:ext cx="3421677" cy="1329209"/>
        </p:xfrm>
        <a:graphic>
          <a:graphicData uri="http://schemas.openxmlformats.org/drawingml/2006/table">
            <a:tbl>
              <a:tblPr/>
              <a:tblGrid>
                <a:gridCol w="544599">
                  <a:extLst>
                    <a:ext uri="{9D8B030D-6E8A-4147-A177-3AD203B41FA5}">
                      <a16:colId xmlns:a16="http://schemas.microsoft.com/office/drawing/2014/main" val="20000"/>
                    </a:ext>
                  </a:extLst>
                </a:gridCol>
                <a:gridCol w="2877078">
                  <a:extLst>
                    <a:ext uri="{9D8B030D-6E8A-4147-A177-3AD203B41FA5}">
                      <a16:colId xmlns:a16="http://schemas.microsoft.com/office/drawing/2014/main" val="20001"/>
                    </a:ext>
                  </a:extLst>
                </a:gridCol>
              </a:tblGrid>
              <a:tr h="434114">
                <a:tc>
                  <a:txBody>
                    <a:bodyPr/>
                    <a:lstStyle/>
                    <a:p>
                      <a:pPr marL="0" marR="0" lvl="0" indent="0" algn="ctr" defTabSz="914400" rtl="0" eaLnBrk="1" fontAlgn="base" latinLnBrk="0" hangingPunct="1">
                        <a:lnSpc>
                          <a:spcPct val="100000"/>
                        </a:lnSpc>
                        <a:spcBef>
                          <a:spcPct val="20000"/>
                        </a:spcBef>
                        <a:spcAft>
                          <a:spcPct val="0"/>
                        </a:spcAft>
                        <a:buClr>
                          <a:schemeClr val="tx2"/>
                        </a:buClr>
                        <a:buSzPct val="70000"/>
                        <a:buFont typeface="Wingdings" pitchFamily="2" charset="2"/>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X</a:t>
                      </a:r>
                      <a:endParaRPr kumimoji="1" lang="zh-CN" altLang="en-US" sz="20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X—X    X—H    X—O</a:t>
                      </a:r>
                      <a:endParaRPr kumimoji="1" lang="en-US" altLang="zh-CN" sz="2000" b="0" i="0" u="none" strike="noStrike" cap="none" normalizeH="0" baseline="0" dirty="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4688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C</a:t>
                      </a:r>
                      <a:endParaRPr kumimoji="1" lang="en-US" altLang="zh-CN" sz="2000" b="0" i="0" u="none" strike="noStrike" cap="none" normalizeH="0" baseline="0">
                        <a:ln>
                          <a:noFill/>
                        </a:ln>
                        <a:solidFill>
                          <a:schemeClr val="tx1"/>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348       412      360</a:t>
                      </a:r>
                      <a:endParaRPr kumimoji="1" lang="en-US" altLang="zh-CN" sz="2000" b="0" i="0" u="none" strike="noStrike" cap="none" normalizeH="0" baseline="0" dirty="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8212">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Si</a:t>
                      </a:r>
                      <a:endParaRPr kumimoji="1" lang="en-US" altLang="zh-CN" sz="2000" b="0" i="0" u="none" strike="noStrike" cap="none" normalizeH="0" baseline="0" dirty="0">
                        <a:ln>
                          <a:noFill/>
                        </a:ln>
                        <a:solidFill>
                          <a:schemeClr val="tx1"/>
                        </a:solidFill>
                        <a:effectLst/>
                        <a:latin typeface="Arial" pitchFamily="34" charset="0"/>
                        <a:ea typeface="宋体" pitchFamily="2" charset="-122"/>
                      </a:endParaRPr>
                    </a:p>
                  </a:txBody>
                  <a:tcPr anchor="ctr" horzOverflow="overflow">
                    <a:lnL w="9525"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1" lang="en-US" altLang="zh-CN" sz="20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326       318      466</a:t>
                      </a:r>
                      <a:endParaRPr kumimoji="1" lang="en-US" altLang="zh-CN" sz="2000" b="0" i="0" u="none" strike="noStrike" cap="none" normalizeH="0" baseline="0" dirty="0">
                        <a:ln>
                          <a:noFill/>
                        </a:ln>
                        <a:solidFill>
                          <a:schemeClr val="tx1"/>
                        </a:solidFill>
                        <a:effectLst/>
                        <a:latin typeface="Arial" pitchFamily="34"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8287746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9A315B4-0DA8-1341-B10C-2BFDE51069D5}"/>
              </a:ext>
            </a:extLst>
          </p:cNvPr>
          <p:cNvSpPr>
            <a:spLocks noGrp="1"/>
          </p:cNvSpPr>
          <p:nvPr>
            <p:ph type="sldNum" sz="quarter" idx="12"/>
          </p:nvPr>
        </p:nvSpPr>
        <p:spPr/>
        <p:txBody>
          <a:bodyPr/>
          <a:lstStyle/>
          <a:p>
            <a:fld id="{F32996CC-1D28-6241-8C6B-4A2C005E6D1D}" type="slidenum">
              <a:rPr lang="en-US" altLang="zh-CN" smtClean="0"/>
              <a:pPr/>
              <a:t>61</a:t>
            </a:fld>
            <a:endParaRPr lang="en-US" altLang="zh-CN"/>
          </a:p>
        </p:txBody>
      </p:sp>
      <p:sp>
        <p:nvSpPr>
          <p:cNvPr id="3" name="Rectangle 2">
            <a:extLst>
              <a:ext uri="{FF2B5EF4-FFF2-40B4-BE49-F238E27FC236}">
                <a16:creationId xmlns:a16="http://schemas.microsoft.com/office/drawing/2014/main" id="{EAFA37A7-D55B-FE48-AE38-EBD1C3C7DAD1}"/>
              </a:ext>
            </a:extLst>
          </p:cNvPr>
          <p:cNvSpPr txBox="1">
            <a:spLocks noChangeArrowheads="1"/>
          </p:cNvSpPr>
          <p:nvPr/>
        </p:nvSpPr>
        <p:spPr>
          <a:xfrm>
            <a:off x="827906" y="238125"/>
            <a:ext cx="7560518" cy="5794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kumimoji="0" lang="en-US" altLang="zh-CN" sz="3200" dirty="0" err="1">
                <a:solidFill>
                  <a:srgbClr val="C00000"/>
                </a:solidFill>
                <a:latin typeface="Arial" panose="020B0604020202020204" pitchFamily="34" charset="0"/>
                <a:ea typeface="SimHei" panose="02010609060101010101" pitchFamily="49" charset="-122"/>
                <a:cs typeface="Arial" panose="020B0604020202020204" pitchFamily="34" charset="0"/>
              </a:rPr>
              <a:t>Sn、Pb</a:t>
            </a:r>
            <a:r>
              <a:rPr kumimoji="0" lang="zh-CN" altLang="en-US" sz="3200" dirty="0">
                <a:solidFill>
                  <a:srgbClr val="C00000"/>
                </a:solidFill>
                <a:latin typeface="Arial" panose="020B0604020202020204" pitchFamily="34" charset="0"/>
                <a:ea typeface="SimHei" panose="02010609060101010101" pitchFamily="49" charset="-122"/>
                <a:cs typeface="Arial" panose="020B0604020202020204" pitchFamily="34" charset="0"/>
              </a:rPr>
              <a:t> 的氧化物</a:t>
            </a:r>
          </a:p>
        </p:txBody>
      </p:sp>
      <p:sp>
        <p:nvSpPr>
          <p:cNvPr id="5" name="Text Box 7">
            <a:extLst>
              <a:ext uri="{FF2B5EF4-FFF2-40B4-BE49-F238E27FC236}">
                <a16:creationId xmlns:a16="http://schemas.microsoft.com/office/drawing/2014/main" id="{A69B6BB0-CA2A-0C4D-A5CD-124D8F36638A}"/>
              </a:ext>
            </a:extLst>
          </p:cNvPr>
          <p:cNvSpPr txBox="1">
            <a:spLocks noChangeArrowheads="1"/>
          </p:cNvSpPr>
          <p:nvPr/>
        </p:nvSpPr>
        <p:spPr bwMode="invGray">
          <a:xfrm>
            <a:off x="1515394" y="2060848"/>
            <a:ext cx="6629400" cy="3240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CCFF33"/>
              </a:buClr>
              <a:buSzPct val="70000"/>
              <a:buFont typeface="Wingdings" pitchFamily="2" charset="2"/>
              <a:buChar char="n"/>
              <a:defRPr kumimoji="1" sz="3200" b="1">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65000"/>
              <a:buFont typeface="Wingdings" pitchFamily="2" charset="2"/>
              <a:buChar char="n"/>
              <a:defRPr kumimoji="1" sz="2800" b="1">
                <a:solidFill>
                  <a:schemeClr val="tx1"/>
                </a:solidFill>
                <a:latin typeface="Arial" panose="020B0604020202020204" pitchFamily="34" charset="0"/>
                <a:ea typeface="楷体_GB2312" pitchFamily="49" charset="-122"/>
              </a:defRPr>
            </a:lvl2pPr>
            <a:lvl3pPr marL="1143000" indent="-228600">
              <a:spcBef>
                <a:spcPct val="20000"/>
              </a:spcBef>
              <a:buClr>
                <a:srgbClr val="0099CC"/>
              </a:buClr>
              <a:buSzPct val="65000"/>
              <a:buFont typeface="Wingdings" pitchFamily="2" charset="2"/>
              <a:buChar char="n"/>
              <a:defRPr kumimoji="1" sz="2400" b="1">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itchFamily="2" charset="2"/>
              <a:buChar char="n"/>
              <a:defRPr kumimoji="1" sz="2000" b="1">
                <a:solidFill>
                  <a:schemeClr val="tx1"/>
                </a:solidFill>
                <a:latin typeface="Arial" panose="020B0604020202020204" pitchFamily="34" charset="0"/>
                <a:ea typeface="楷体_GB2312" pitchFamily="49" charset="-122"/>
              </a:defRPr>
            </a:lvl4pPr>
            <a:lvl5pPr marL="2057400" indent="-228600">
              <a:spcBef>
                <a:spcPct val="20000"/>
              </a:spcBef>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9pPr>
          </a:lstStyle>
          <a:p>
            <a:pPr eaLnBrk="1" hangingPunct="1">
              <a:lnSpc>
                <a:spcPct val="150000"/>
              </a:lnSpc>
              <a:spcBef>
                <a:spcPct val="10000"/>
              </a:spcBef>
              <a:spcAft>
                <a:spcPct val="20000"/>
              </a:spcAft>
              <a:buClrTx/>
              <a:buSzTx/>
              <a:buFontTx/>
              <a:buNone/>
            </a:pPr>
            <a:r>
              <a:rPr lang="en-US" altLang="zh-CN" sz="2400" dirty="0" err="1">
                <a:latin typeface="楷体_GB2312" pitchFamily="49" charset="-122"/>
              </a:rPr>
              <a:t>SnO</a:t>
            </a:r>
            <a:r>
              <a:rPr lang="en-US" altLang="zh-CN" sz="2400" dirty="0">
                <a:latin typeface="楷体_GB2312" pitchFamily="49" charset="-122"/>
              </a:rPr>
              <a:t>：</a:t>
            </a:r>
            <a:r>
              <a:rPr lang="zh-CN" altLang="en-US" sz="2400" dirty="0">
                <a:latin typeface="楷体_GB2312" pitchFamily="49" charset="-122"/>
              </a:rPr>
              <a:t>难溶于水的黑色固体，两性。</a:t>
            </a:r>
          </a:p>
          <a:p>
            <a:pPr eaLnBrk="1" hangingPunct="1">
              <a:lnSpc>
                <a:spcPct val="150000"/>
              </a:lnSpc>
              <a:spcBef>
                <a:spcPct val="10000"/>
              </a:spcBef>
              <a:spcAft>
                <a:spcPct val="20000"/>
              </a:spcAft>
              <a:buClrTx/>
              <a:buSzTx/>
              <a:buFontTx/>
              <a:buNone/>
            </a:pPr>
            <a:r>
              <a:rPr lang="en-US" altLang="zh-CN" sz="2400" dirty="0">
                <a:latin typeface="楷体_GB2312" pitchFamily="49" charset="-122"/>
              </a:rPr>
              <a:t>    SnO+2HCl=SnCl</a:t>
            </a:r>
            <a:r>
              <a:rPr lang="en-US" altLang="zh-CN" sz="2400" baseline="-25000" dirty="0">
                <a:latin typeface="楷体_GB2312" pitchFamily="49" charset="-122"/>
              </a:rPr>
              <a:t>2</a:t>
            </a:r>
            <a:r>
              <a:rPr lang="en-US" altLang="zh-CN" sz="2400" dirty="0">
                <a:latin typeface="楷体_GB2312" pitchFamily="49" charset="-122"/>
              </a:rPr>
              <a:t>+H</a:t>
            </a:r>
            <a:r>
              <a:rPr lang="en-US" altLang="zh-CN" sz="2400" baseline="-25000" dirty="0">
                <a:latin typeface="楷体_GB2312" pitchFamily="49" charset="-122"/>
              </a:rPr>
              <a:t>2</a:t>
            </a:r>
            <a:r>
              <a:rPr lang="en-US" altLang="zh-CN" sz="2400" dirty="0">
                <a:latin typeface="楷体_GB2312" pitchFamily="49" charset="-122"/>
              </a:rPr>
              <a:t>O</a:t>
            </a:r>
          </a:p>
          <a:p>
            <a:pPr eaLnBrk="1" hangingPunct="1">
              <a:lnSpc>
                <a:spcPct val="150000"/>
              </a:lnSpc>
              <a:spcBef>
                <a:spcPct val="10000"/>
              </a:spcBef>
              <a:spcAft>
                <a:spcPct val="20000"/>
              </a:spcAft>
              <a:buClrTx/>
              <a:buSzTx/>
              <a:buFontTx/>
              <a:buNone/>
            </a:pPr>
            <a:r>
              <a:rPr lang="en-US" altLang="zh-CN" sz="2400" dirty="0">
                <a:latin typeface="楷体_GB2312" pitchFamily="49" charset="-122"/>
              </a:rPr>
              <a:t>    SnO+2NaOH=Na</a:t>
            </a:r>
            <a:r>
              <a:rPr lang="en-US" altLang="zh-CN" sz="2400" baseline="-25000" dirty="0">
                <a:latin typeface="楷体_GB2312" pitchFamily="49" charset="-122"/>
              </a:rPr>
              <a:t>2</a:t>
            </a:r>
            <a:r>
              <a:rPr lang="en-US" altLang="zh-CN" sz="2400" dirty="0">
                <a:latin typeface="楷体_GB2312" pitchFamily="49" charset="-122"/>
              </a:rPr>
              <a:t>SnO</a:t>
            </a:r>
            <a:r>
              <a:rPr lang="en-US" altLang="zh-CN" sz="2400" baseline="-25000" dirty="0">
                <a:latin typeface="楷体_GB2312" pitchFamily="49" charset="-122"/>
              </a:rPr>
              <a:t>2</a:t>
            </a:r>
            <a:r>
              <a:rPr lang="en-US" altLang="zh-CN" sz="2400" dirty="0">
                <a:latin typeface="楷体_GB2312" pitchFamily="49" charset="-122"/>
              </a:rPr>
              <a:t>+H</a:t>
            </a:r>
            <a:r>
              <a:rPr lang="en-US" altLang="zh-CN" sz="2400" baseline="-25000" dirty="0">
                <a:latin typeface="楷体_GB2312" pitchFamily="49" charset="-122"/>
              </a:rPr>
              <a:t>2</a:t>
            </a:r>
            <a:r>
              <a:rPr lang="en-US" altLang="zh-CN" sz="2400" dirty="0">
                <a:latin typeface="楷体_GB2312" pitchFamily="49" charset="-122"/>
              </a:rPr>
              <a:t>O</a:t>
            </a:r>
          </a:p>
          <a:p>
            <a:pPr eaLnBrk="1" hangingPunct="1">
              <a:lnSpc>
                <a:spcPct val="150000"/>
              </a:lnSpc>
              <a:spcBef>
                <a:spcPct val="10000"/>
              </a:spcBef>
              <a:spcAft>
                <a:spcPct val="20000"/>
              </a:spcAft>
              <a:buClrTx/>
              <a:buSzTx/>
              <a:buFontTx/>
              <a:buNone/>
            </a:pPr>
            <a:r>
              <a:rPr lang="en-US" altLang="zh-CN" sz="2400" dirty="0">
                <a:latin typeface="楷体_GB2312" pitchFamily="49" charset="-122"/>
              </a:rPr>
              <a:t>SnO</a:t>
            </a:r>
            <a:r>
              <a:rPr lang="en-US" altLang="zh-CN" sz="2400" baseline="-25000" dirty="0">
                <a:latin typeface="楷体_GB2312" pitchFamily="49" charset="-122"/>
              </a:rPr>
              <a:t>2</a:t>
            </a:r>
            <a:r>
              <a:rPr lang="en-US" altLang="zh-CN" sz="2400" dirty="0">
                <a:latin typeface="楷体_GB2312" pitchFamily="49" charset="-122"/>
              </a:rPr>
              <a:t>：</a:t>
            </a:r>
            <a:r>
              <a:rPr lang="zh-CN" altLang="en-US" sz="2400" dirty="0">
                <a:latin typeface="楷体_GB2312" pitchFamily="49" charset="-122"/>
              </a:rPr>
              <a:t>难溶水的白色固体,两性偏酸.</a:t>
            </a:r>
          </a:p>
          <a:p>
            <a:pPr eaLnBrk="1" hangingPunct="1">
              <a:lnSpc>
                <a:spcPct val="150000"/>
              </a:lnSpc>
              <a:spcBef>
                <a:spcPct val="10000"/>
              </a:spcBef>
              <a:spcAft>
                <a:spcPct val="20000"/>
              </a:spcAft>
              <a:buClrTx/>
              <a:buSzTx/>
              <a:buFontTx/>
              <a:buNone/>
            </a:pPr>
            <a:r>
              <a:rPr lang="en-US" altLang="zh-CN" sz="2400" dirty="0">
                <a:latin typeface="楷体_GB2312" pitchFamily="49" charset="-122"/>
              </a:rPr>
              <a:t>    SnO</a:t>
            </a:r>
            <a:r>
              <a:rPr lang="en-US" altLang="zh-CN" sz="2400" baseline="-25000" dirty="0">
                <a:latin typeface="楷体_GB2312" pitchFamily="49" charset="-122"/>
              </a:rPr>
              <a:t>2</a:t>
            </a:r>
            <a:r>
              <a:rPr lang="en-US" altLang="zh-CN" sz="2400" dirty="0">
                <a:latin typeface="楷体_GB2312" pitchFamily="49" charset="-122"/>
              </a:rPr>
              <a:t>+2NaOH(</a:t>
            </a:r>
            <a:r>
              <a:rPr lang="zh-CN" altLang="en-US" sz="2400" dirty="0">
                <a:latin typeface="楷体_GB2312" pitchFamily="49" charset="-122"/>
              </a:rPr>
              <a:t>熔融)=</a:t>
            </a:r>
            <a:r>
              <a:rPr lang="en-US" altLang="zh-CN" sz="2400" dirty="0">
                <a:latin typeface="楷体_GB2312" pitchFamily="49" charset="-122"/>
              </a:rPr>
              <a:t>Na</a:t>
            </a:r>
            <a:r>
              <a:rPr lang="en-US" altLang="zh-CN" sz="2400" baseline="-25000" dirty="0">
                <a:latin typeface="楷体_GB2312" pitchFamily="49" charset="-122"/>
              </a:rPr>
              <a:t>2</a:t>
            </a:r>
            <a:r>
              <a:rPr lang="en-US" altLang="zh-CN" sz="2400" dirty="0">
                <a:latin typeface="楷体_GB2312" pitchFamily="49" charset="-122"/>
              </a:rPr>
              <a:t>SnO</a:t>
            </a:r>
            <a:r>
              <a:rPr lang="en-US" altLang="zh-CN" sz="2400" baseline="-25000" dirty="0">
                <a:latin typeface="楷体_GB2312" pitchFamily="49" charset="-122"/>
              </a:rPr>
              <a:t>3</a:t>
            </a:r>
            <a:r>
              <a:rPr lang="en-US" altLang="zh-CN" sz="2400" dirty="0">
                <a:latin typeface="楷体_GB2312" pitchFamily="49" charset="-122"/>
              </a:rPr>
              <a:t>+H</a:t>
            </a:r>
            <a:r>
              <a:rPr lang="en-US" altLang="zh-CN" sz="2400" baseline="-25000" dirty="0">
                <a:latin typeface="楷体_GB2312" pitchFamily="49" charset="-122"/>
              </a:rPr>
              <a:t>2</a:t>
            </a:r>
            <a:r>
              <a:rPr lang="en-US" altLang="zh-CN" sz="2400" dirty="0">
                <a:latin typeface="楷体_GB2312" pitchFamily="49" charset="-122"/>
              </a:rPr>
              <a:t>O</a:t>
            </a:r>
            <a:endParaRPr lang="zh-CN" altLang="en-US" sz="2400" dirty="0">
              <a:latin typeface="楷体_GB2312" pitchFamily="49" charset="-122"/>
            </a:endParaRPr>
          </a:p>
        </p:txBody>
      </p:sp>
      <p:sp>
        <p:nvSpPr>
          <p:cNvPr id="9" name="Text Box 12">
            <a:extLst>
              <a:ext uri="{FF2B5EF4-FFF2-40B4-BE49-F238E27FC236}">
                <a16:creationId xmlns:a16="http://schemas.microsoft.com/office/drawing/2014/main" id="{C2B35535-EF9F-4D48-BBC6-55DAD3D9C607}"/>
              </a:ext>
            </a:extLst>
          </p:cNvPr>
          <p:cNvSpPr txBox="1">
            <a:spLocks noChangeArrowheads="1"/>
          </p:cNvSpPr>
          <p:nvPr/>
        </p:nvSpPr>
        <p:spPr bwMode="invGray">
          <a:xfrm>
            <a:off x="219994" y="1249596"/>
            <a:ext cx="2767830" cy="523220"/>
          </a:xfrm>
          <a:prstGeom prst="rect">
            <a:avLst/>
          </a:prstGeom>
          <a:solidFill>
            <a:schemeClr val="accent6">
              <a:lumMod val="60000"/>
              <a:lumOff val="40000"/>
            </a:schemeClr>
          </a:solidFill>
          <a:ln w="9525">
            <a:solidFill>
              <a:schemeClr val="accent6">
                <a:lumMod val="40000"/>
                <a:lumOff val="60000"/>
              </a:schemeClr>
            </a:solidFill>
            <a:miter lim="800000"/>
            <a:headEnd/>
            <a:tailEnd/>
          </a:ln>
        </p:spPr>
        <p:txBody>
          <a:bodyPr wrap="square">
            <a:spAutoFit/>
          </a:bodyPr>
          <a:lstStyle>
            <a:lvl1pPr>
              <a:spcBef>
                <a:spcPct val="20000"/>
              </a:spcBef>
              <a:buClr>
                <a:srgbClr val="CCFF33"/>
              </a:buClr>
              <a:buSzPct val="70000"/>
              <a:buFont typeface="Wingdings" pitchFamily="2" charset="2"/>
              <a:buChar char="n"/>
              <a:defRPr kumimoji="1" sz="3200" b="1">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65000"/>
              <a:buFont typeface="Wingdings" pitchFamily="2" charset="2"/>
              <a:buChar char="n"/>
              <a:defRPr kumimoji="1" sz="2800" b="1">
                <a:solidFill>
                  <a:schemeClr val="tx1"/>
                </a:solidFill>
                <a:latin typeface="Arial" panose="020B0604020202020204" pitchFamily="34" charset="0"/>
                <a:ea typeface="楷体_GB2312" pitchFamily="49" charset="-122"/>
              </a:defRPr>
            </a:lvl2pPr>
            <a:lvl3pPr marL="1143000" indent="-228600">
              <a:spcBef>
                <a:spcPct val="20000"/>
              </a:spcBef>
              <a:buClr>
                <a:srgbClr val="0099CC"/>
              </a:buClr>
              <a:buSzPct val="65000"/>
              <a:buFont typeface="Wingdings" pitchFamily="2" charset="2"/>
              <a:buChar char="n"/>
              <a:defRPr kumimoji="1" sz="2400" b="1">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itchFamily="2" charset="2"/>
              <a:buChar char="n"/>
              <a:defRPr kumimoji="1" sz="2000" b="1">
                <a:solidFill>
                  <a:schemeClr val="tx1"/>
                </a:solidFill>
                <a:latin typeface="Arial" panose="020B0604020202020204" pitchFamily="34" charset="0"/>
                <a:ea typeface="楷体_GB2312" pitchFamily="49" charset="-122"/>
              </a:defRPr>
            </a:lvl4pPr>
            <a:lvl5pPr marL="2057400" indent="-228600">
              <a:spcBef>
                <a:spcPct val="20000"/>
              </a:spcBef>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9pPr>
          </a:lstStyle>
          <a:p>
            <a:pPr algn="ctr" eaLnBrk="1" hangingPunct="1">
              <a:buFont typeface="Wingdings" pitchFamily="2" charset="2"/>
              <a:buNone/>
            </a:pPr>
            <a:r>
              <a:rPr lang="en-US" altLang="zh-CN" sz="2800" dirty="0">
                <a:ea typeface="SimHei" panose="02010609060101010101" pitchFamily="49" charset="-122"/>
                <a:cs typeface="Arial" panose="020B0604020202020204" pitchFamily="34" charset="0"/>
              </a:rPr>
              <a:t> Sn</a:t>
            </a:r>
            <a:r>
              <a:rPr lang="zh-CN" altLang="en-US" sz="2800" dirty="0">
                <a:ea typeface="SimHei" panose="02010609060101010101" pitchFamily="49" charset="-122"/>
                <a:cs typeface="Arial" panose="020B0604020202020204" pitchFamily="34" charset="0"/>
              </a:rPr>
              <a:t>的氧化物</a:t>
            </a:r>
          </a:p>
        </p:txBody>
      </p:sp>
      <p:sp>
        <p:nvSpPr>
          <p:cNvPr id="12" name="矩形 11">
            <a:extLst>
              <a:ext uri="{FF2B5EF4-FFF2-40B4-BE49-F238E27FC236}">
                <a16:creationId xmlns:a16="http://schemas.microsoft.com/office/drawing/2014/main" id="{80E1AAB0-3E41-0D4E-8C61-924829CF5337}"/>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4" name="文本框 3">
            <a:extLst>
              <a:ext uri="{FF2B5EF4-FFF2-40B4-BE49-F238E27FC236}">
                <a16:creationId xmlns:a16="http://schemas.microsoft.com/office/drawing/2014/main" id="{F0FB078E-3ECF-1266-F5BC-B6954BF93013}"/>
              </a:ext>
            </a:extLst>
          </p:cNvPr>
          <p:cNvSpPr txBox="1"/>
          <p:nvPr/>
        </p:nvSpPr>
        <p:spPr>
          <a:xfrm>
            <a:off x="7663795" y="148702"/>
            <a:ext cx="1304597" cy="646331"/>
          </a:xfrm>
          <a:prstGeom prst="rect">
            <a:avLst/>
          </a:prstGeom>
          <a:solidFill>
            <a:schemeClr val="accent6">
              <a:lumMod val="40000"/>
              <a:lumOff val="60000"/>
            </a:schemeClr>
          </a:solidFill>
        </p:spPr>
        <p:txBody>
          <a:bodyPr wrap="square" rtlCol="0">
            <a:spAutoFit/>
          </a:bodyPr>
          <a:lstStyle/>
          <a:p>
            <a:pPr algn="ctr"/>
            <a:r>
              <a:rPr lang="zh-CN" altLang="en-US" sz="3600" dirty="0">
                <a:solidFill>
                  <a:srgbClr val="0000CC"/>
                </a:solidFill>
              </a:rPr>
              <a:t>了解</a:t>
            </a:r>
            <a:endParaRPr kumimoji="1" lang="zh-CN" altLang="en-US" sz="3600" dirty="0">
              <a:solidFill>
                <a:srgbClr val="0000CC"/>
              </a:solidFill>
            </a:endParaRPr>
          </a:p>
        </p:txBody>
      </p:sp>
    </p:spTree>
    <p:extLst>
      <p:ext uri="{BB962C8B-B14F-4D97-AF65-F5344CB8AC3E}">
        <p14:creationId xmlns:p14="http://schemas.microsoft.com/office/powerpoint/2010/main" val="139685100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14DFC35-DE17-9046-AA45-D8E4BAB15CAA}"/>
              </a:ext>
            </a:extLst>
          </p:cNvPr>
          <p:cNvSpPr>
            <a:spLocks noGrp="1"/>
          </p:cNvSpPr>
          <p:nvPr>
            <p:ph type="sldNum" sz="quarter" idx="12"/>
          </p:nvPr>
        </p:nvSpPr>
        <p:spPr/>
        <p:txBody>
          <a:bodyPr/>
          <a:lstStyle/>
          <a:p>
            <a:fld id="{F32996CC-1D28-6241-8C6B-4A2C005E6D1D}" type="slidenum">
              <a:rPr lang="en-US" altLang="zh-CN" smtClean="0"/>
              <a:pPr/>
              <a:t>62</a:t>
            </a:fld>
            <a:endParaRPr lang="en-US" altLang="zh-CN"/>
          </a:p>
        </p:txBody>
      </p:sp>
      <p:sp>
        <p:nvSpPr>
          <p:cNvPr id="4" name="Text Box 9">
            <a:extLst>
              <a:ext uri="{FF2B5EF4-FFF2-40B4-BE49-F238E27FC236}">
                <a16:creationId xmlns:a16="http://schemas.microsoft.com/office/drawing/2014/main" id="{AF61B678-380D-E54E-B8D3-400E6AD708E3}"/>
              </a:ext>
            </a:extLst>
          </p:cNvPr>
          <p:cNvSpPr txBox="1">
            <a:spLocks noChangeArrowheads="1"/>
          </p:cNvSpPr>
          <p:nvPr/>
        </p:nvSpPr>
        <p:spPr bwMode="invGray">
          <a:xfrm>
            <a:off x="532074" y="1568566"/>
            <a:ext cx="8402165" cy="112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CCFF33"/>
              </a:buClr>
              <a:buSzPct val="70000"/>
              <a:buFont typeface="Wingdings" pitchFamily="2" charset="2"/>
              <a:buChar char="n"/>
              <a:defRPr kumimoji="1" sz="3200" b="1">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65000"/>
              <a:buFont typeface="Wingdings" pitchFamily="2" charset="2"/>
              <a:buChar char="n"/>
              <a:defRPr kumimoji="1" sz="2800" b="1">
                <a:solidFill>
                  <a:schemeClr val="tx1"/>
                </a:solidFill>
                <a:latin typeface="Arial" panose="020B0604020202020204" pitchFamily="34" charset="0"/>
                <a:ea typeface="楷体_GB2312" pitchFamily="49" charset="-122"/>
              </a:defRPr>
            </a:lvl2pPr>
            <a:lvl3pPr marL="1143000" indent="-228600">
              <a:spcBef>
                <a:spcPct val="20000"/>
              </a:spcBef>
              <a:buClr>
                <a:srgbClr val="0099CC"/>
              </a:buClr>
              <a:buSzPct val="65000"/>
              <a:buFont typeface="Wingdings" pitchFamily="2" charset="2"/>
              <a:buChar char="n"/>
              <a:defRPr kumimoji="1" sz="2400" b="1">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itchFamily="2" charset="2"/>
              <a:buChar char="n"/>
              <a:defRPr kumimoji="1" sz="2000" b="1">
                <a:solidFill>
                  <a:schemeClr val="tx1"/>
                </a:solidFill>
                <a:latin typeface="Arial" panose="020B0604020202020204" pitchFamily="34" charset="0"/>
                <a:ea typeface="楷体_GB2312" pitchFamily="49" charset="-122"/>
              </a:defRPr>
            </a:lvl4pPr>
            <a:lvl5pPr marL="2057400" indent="-228600">
              <a:spcBef>
                <a:spcPct val="20000"/>
              </a:spcBef>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9pPr>
          </a:lstStyle>
          <a:p>
            <a:pPr eaLnBrk="1" hangingPunct="1">
              <a:lnSpc>
                <a:spcPct val="150000"/>
              </a:lnSpc>
              <a:spcAft>
                <a:spcPct val="30000"/>
              </a:spcAft>
              <a:buClrTx/>
              <a:buSzTx/>
              <a:buFontTx/>
              <a:buNone/>
            </a:pPr>
            <a:r>
              <a:rPr lang="en-US" altLang="zh-CN" sz="2400" dirty="0" err="1">
                <a:ea typeface="SimHei" panose="02010609060101010101" pitchFamily="49" charset="-122"/>
                <a:cs typeface="Arial" panose="020B0604020202020204" pitchFamily="34" charset="0"/>
              </a:rPr>
              <a:t>PbO</a:t>
            </a:r>
            <a:r>
              <a:rPr lang="en-US" altLang="zh-CN" sz="2400" dirty="0">
                <a:ea typeface="SimHei" panose="02010609060101010101" pitchFamily="49" charset="-122"/>
                <a:cs typeface="Arial" panose="020B0604020202020204" pitchFamily="34" charset="0"/>
              </a:rPr>
              <a:t>(</a:t>
            </a:r>
            <a:r>
              <a:rPr lang="zh-CN" altLang="en-US" sz="2400" dirty="0">
                <a:ea typeface="SimHei" panose="02010609060101010101" pitchFamily="49" charset="-122"/>
                <a:cs typeface="Arial" panose="020B0604020202020204" pitchFamily="34" charset="0"/>
              </a:rPr>
              <a:t>密陀僧)：黄色、难溶于水，两性偏碱。溶于 </a:t>
            </a:r>
            <a:r>
              <a:rPr lang="en-US" altLang="zh-CN" sz="2400" dirty="0" err="1">
                <a:ea typeface="SimHei" panose="02010609060101010101" pitchFamily="49" charset="-122"/>
                <a:cs typeface="Arial" panose="020B0604020202020204" pitchFamily="34" charset="0"/>
              </a:rPr>
              <a:t>HAc</a:t>
            </a:r>
            <a:r>
              <a:rPr lang="zh-CN" altLang="en-US" sz="2400" dirty="0">
                <a:ea typeface="SimHei" panose="02010609060101010101" pitchFamily="49" charset="-122"/>
                <a:cs typeface="Arial" panose="020B0604020202020204" pitchFamily="34" charset="0"/>
              </a:rPr>
              <a:t> 和 </a:t>
            </a:r>
            <a:r>
              <a:rPr lang="en-US" altLang="zh-CN" sz="2400" dirty="0">
                <a:ea typeface="SimHei" panose="02010609060101010101" pitchFamily="49" charset="-122"/>
                <a:cs typeface="Arial" panose="020B0604020202020204" pitchFamily="34" charset="0"/>
              </a:rPr>
              <a:t>HNO</a:t>
            </a:r>
            <a:r>
              <a:rPr lang="en-US" altLang="zh-CN" sz="2400" baseline="-25000" dirty="0">
                <a:ea typeface="SimHei" panose="02010609060101010101" pitchFamily="49" charset="-122"/>
                <a:cs typeface="Arial" panose="020B0604020202020204" pitchFamily="34" charset="0"/>
              </a:rPr>
              <a:t>3</a:t>
            </a:r>
            <a:r>
              <a:rPr lang="en-US" altLang="zh-CN" sz="2400" dirty="0">
                <a:ea typeface="SimHei" panose="02010609060101010101" pitchFamily="49" charset="-122"/>
                <a:cs typeface="Arial" panose="020B0604020202020204" pitchFamily="34" charset="0"/>
              </a:rPr>
              <a:t>→Pb</a:t>
            </a:r>
            <a:r>
              <a:rPr lang="en-US" altLang="zh-CN" sz="2400" baseline="30000" dirty="0">
                <a:ea typeface="SimHei" panose="02010609060101010101" pitchFamily="49" charset="-122"/>
                <a:cs typeface="Arial" panose="020B0604020202020204" pitchFamily="34" charset="0"/>
              </a:rPr>
              <a:t>2+</a:t>
            </a:r>
            <a:endParaRPr lang="zh-CN" altLang="en-US" sz="2400" dirty="0">
              <a:ea typeface="SimHei" panose="02010609060101010101" pitchFamily="49" charset="-122"/>
              <a:cs typeface="Arial" panose="020B0604020202020204" pitchFamily="34" charset="0"/>
            </a:endParaRPr>
          </a:p>
        </p:txBody>
      </p:sp>
      <p:sp>
        <p:nvSpPr>
          <p:cNvPr id="5" name="Text Box 1030">
            <a:extLst>
              <a:ext uri="{FF2B5EF4-FFF2-40B4-BE49-F238E27FC236}">
                <a16:creationId xmlns:a16="http://schemas.microsoft.com/office/drawing/2014/main" id="{70A09D60-E9CB-214D-B7C8-33D002266E1D}"/>
              </a:ext>
            </a:extLst>
          </p:cNvPr>
          <p:cNvSpPr txBox="1">
            <a:spLocks noChangeArrowheads="1"/>
          </p:cNvSpPr>
          <p:nvPr/>
        </p:nvSpPr>
        <p:spPr bwMode="invGray">
          <a:xfrm>
            <a:off x="772717" y="3068960"/>
            <a:ext cx="792088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863600" indent="-863600">
              <a:spcBef>
                <a:spcPct val="20000"/>
              </a:spcBef>
              <a:buClr>
                <a:srgbClr val="CCFF33"/>
              </a:buClr>
              <a:buSzPct val="70000"/>
              <a:buFont typeface="Wingdings" pitchFamily="2" charset="2"/>
              <a:buChar char="n"/>
              <a:defRPr kumimoji="1" sz="3200" b="1">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65000"/>
              <a:buFont typeface="Wingdings" pitchFamily="2" charset="2"/>
              <a:buChar char="n"/>
              <a:defRPr kumimoji="1" sz="2800" b="1">
                <a:solidFill>
                  <a:schemeClr val="tx1"/>
                </a:solidFill>
                <a:latin typeface="Arial" panose="020B0604020202020204" pitchFamily="34" charset="0"/>
                <a:ea typeface="楷体_GB2312" pitchFamily="49" charset="-122"/>
              </a:defRPr>
            </a:lvl2pPr>
            <a:lvl3pPr marL="1143000" indent="-228600">
              <a:spcBef>
                <a:spcPct val="20000"/>
              </a:spcBef>
              <a:buClr>
                <a:srgbClr val="0099CC"/>
              </a:buClr>
              <a:buSzPct val="65000"/>
              <a:buFont typeface="Wingdings" pitchFamily="2" charset="2"/>
              <a:buChar char="n"/>
              <a:defRPr kumimoji="1" sz="2400" b="1">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itchFamily="2" charset="2"/>
              <a:buChar char="n"/>
              <a:defRPr kumimoji="1" sz="2000" b="1">
                <a:solidFill>
                  <a:schemeClr val="tx1"/>
                </a:solidFill>
                <a:latin typeface="Arial" panose="020B0604020202020204" pitchFamily="34" charset="0"/>
                <a:ea typeface="楷体_GB2312" pitchFamily="49" charset="-122"/>
              </a:defRPr>
            </a:lvl4pPr>
            <a:lvl5pPr marL="2057400" indent="-228600">
              <a:spcBef>
                <a:spcPct val="20000"/>
              </a:spcBef>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9pPr>
          </a:lstStyle>
          <a:p>
            <a:pPr eaLnBrk="1" hangingPunct="1">
              <a:spcAft>
                <a:spcPct val="30000"/>
              </a:spcAft>
              <a:buClrTx/>
              <a:buSzTx/>
              <a:buFontTx/>
              <a:buNone/>
            </a:pPr>
            <a:r>
              <a:rPr lang="en-US" altLang="zh-CN" sz="2400" dirty="0">
                <a:ea typeface="SimHei" panose="02010609060101010101" pitchFamily="49" charset="-122"/>
                <a:cs typeface="Arial" panose="020B0604020202020204" pitchFamily="34" charset="0"/>
              </a:rPr>
              <a:t>PbO</a:t>
            </a:r>
            <a:r>
              <a:rPr lang="en-US" altLang="zh-CN" sz="2400" baseline="-25000" dirty="0">
                <a:ea typeface="SimHei" panose="02010609060101010101" pitchFamily="49" charset="-122"/>
                <a:cs typeface="Arial" panose="020B0604020202020204" pitchFamily="34" charset="0"/>
              </a:rPr>
              <a:t>2</a:t>
            </a:r>
            <a:r>
              <a:rPr lang="zh-CN" altLang="en-US" sz="2400" dirty="0">
                <a:ea typeface="SimHei" panose="02010609060101010101" pitchFamily="49" charset="-122"/>
                <a:cs typeface="Arial" panose="020B0604020202020204" pitchFamily="34" charset="0"/>
              </a:rPr>
              <a:t>：暗棕色，难溶于水，两性偏酸，强氧化性</a:t>
            </a:r>
          </a:p>
          <a:p>
            <a:pPr eaLnBrk="1" hangingPunct="1">
              <a:spcAft>
                <a:spcPct val="30000"/>
              </a:spcAft>
              <a:buClrTx/>
              <a:buSzTx/>
              <a:buFont typeface="Wingdings" pitchFamily="2" charset="2"/>
              <a:buChar char="ü"/>
            </a:pPr>
            <a:r>
              <a:rPr lang="en-US" altLang="zh-CN" sz="2400" dirty="0">
                <a:ea typeface="SimHei" panose="02010609060101010101" pitchFamily="49" charset="-122"/>
                <a:cs typeface="Arial" panose="020B0604020202020204" pitchFamily="34" charset="0"/>
              </a:rPr>
              <a:t>PbO</a:t>
            </a:r>
            <a:r>
              <a:rPr lang="en-US" altLang="zh-CN" sz="2400" baseline="-25000" dirty="0">
                <a:ea typeface="SimHei" panose="02010609060101010101" pitchFamily="49" charset="-122"/>
                <a:cs typeface="Arial" panose="020B0604020202020204" pitchFamily="34" charset="0"/>
              </a:rPr>
              <a:t>2</a:t>
            </a:r>
            <a:r>
              <a:rPr lang="en-US" altLang="zh-CN" sz="2400" dirty="0">
                <a:ea typeface="SimHei" panose="02010609060101010101" pitchFamily="49" charset="-122"/>
                <a:cs typeface="Arial" panose="020B0604020202020204" pitchFamily="34" charset="0"/>
              </a:rPr>
              <a:t>+4HCl（</a:t>
            </a:r>
            <a:r>
              <a:rPr lang="zh-CN" altLang="en-US" sz="2400" dirty="0">
                <a:ea typeface="SimHei" panose="02010609060101010101" pitchFamily="49" charset="-122"/>
                <a:cs typeface="Arial" panose="020B0604020202020204" pitchFamily="34" charset="0"/>
              </a:rPr>
              <a:t>浓）=</a:t>
            </a:r>
            <a:r>
              <a:rPr lang="en-US" altLang="zh-CN" sz="2400" dirty="0">
                <a:ea typeface="SimHei" panose="02010609060101010101" pitchFamily="49" charset="-122"/>
                <a:cs typeface="Arial" panose="020B0604020202020204" pitchFamily="34" charset="0"/>
              </a:rPr>
              <a:t>PbCl</a:t>
            </a:r>
            <a:r>
              <a:rPr lang="en-US" altLang="zh-CN" sz="2400" baseline="-25000" dirty="0">
                <a:ea typeface="SimHei" panose="02010609060101010101" pitchFamily="49" charset="-122"/>
                <a:cs typeface="Arial" panose="020B0604020202020204" pitchFamily="34" charset="0"/>
              </a:rPr>
              <a:t>2</a:t>
            </a:r>
            <a:r>
              <a:rPr lang="en-US" altLang="zh-CN" sz="2400" dirty="0">
                <a:ea typeface="SimHei" panose="02010609060101010101" pitchFamily="49" charset="-122"/>
                <a:cs typeface="Arial" panose="020B0604020202020204" pitchFamily="34" charset="0"/>
              </a:rPr>
              <a:t>↓+Cl</a:t>
            </a:r>
            <a:r>
              <a:rPr lang="en-US" altLang="zh-CN" sz="2400" baseline="-25000" dirty="0">
                <a:ea typeface="SimHei" panose="02010609060101010101" pitchFamily="49" charset="-122"/>
                <a:cs typeface="Arial" panose="020B0604020202020204" pitchFamily="34" charset="0"/>
              </a:rPr>
              <a:t>2</a:t>
            </a:r>
            <a:r>
              <a:rPr lang="en-US" altLang="zh-CN" sz="2400" dirty="0">
                <a:ea typeface="SimHei" panose="02010609060101010101" pitchFamily="49" charset="-122"/>
                <a:cs typeface="Arial" panose="020B0604020202020204" pitchFamily="34" charset="0"/>
              </a:rPr>
              <a:t>↑+2H</a:t>
            </a:r>
            <a:r>
              <a:rPr lang="en-US" altLang="zh-CN" sz="2400" baseline="-25000" dirty="0">
                <a:ea typeface="SimHei" panose="02010609060101010101" pitchFamily="49" charset="-122"/>
                <a:cs typeface="Arial" panose="020B0604020202020204" pitchFamily="34" charset="0"/>
              </a:rPr>
              <a:t>2</a:t>
            </a:r>
            <a:r>
              <a:rPr lang="en-US" altLang="zh-CN" sz="2400" dirty="0">
                <a:ea typeface="SimHei" panose="02010609060101010101" pitchFamily="49" charset="-122"/>
                <a:cs typeface="Arial" panose="020B0604020202020204" pitchFamily="34" charset="0"/>
              </a:rPr>
              <a:t>O</a:t>
            </a:r>
          </a:p>
          <a:p>
            <a:pPr eaLnBrk="1" hangingPunct="1">
              <a:spcAft>
                <a:spcPct val="30000"/>
              </a:spcAft>
              <a:buClrTx/>
              <a:buSzTx/>
              <a:buFont typeface="Wingdings" pitchFamily="2" charset="2"/>
              <a:buChar char="ü"/>
            </a:pPr>
            <a:r>
              <a:rPr lang="en-US" altLang="zh-CN" sz="2400" dirty="0">
                <a:ea typeface="SimHei" panose="02010609060101010101" pitchFamily="49" charset="-122"/>
                <a:cs typeface="Arial" panose="020B0604020202020204" pitchFamily="34" charset="0"/>
              </a:rPr>
              <a:t>2PbO</a:t>
            </a:r>
            <a:r>
              <a:rPr lang="en-US" altLang="zh-CN" sz="2400" baseline="-25000" dirty="0">
                <a:ea typeface="SimHei" panose="02010609060101010101" pitchFamily="49" charset="-122"/>
                <a:cs typeface="Arial" panose="020B0604020202020204" pitchFamily="34" charset="0"/>
              </a:rPr>
              <a:t>2</a:t>
            </a:r>
            <a:r>
              <a:rPr lang="en-US" altLang="zh-CN" sz="2400" dirty="0">
                <a:ea typeface="SimHei" panose="02010609060101010101" pitchFamily="49" charset="-122"/>
                <a:cs typeface="Arial" panose="020B0604020202020204" pitchFamily="34" charset="0"/>
              </a:rPr>
              <a:t>+2H</a:t>
            </a:r>
            <a:r>
              <a:rPr lang="en-US" altLang="zh-CN" sz="2400" baseline="-25000" dirty="0">
                <a:ea typeface="SimHei" panose="02010609060101010101" pitchFamily="49" charset="-122"/>
                <a:cs typeface="Arial" panose="020B0604020202020204" pitchFamily="34" charset="0"/>
              </a:rPr>
              <a:t>2</a:t>
            </a:r>
            <a:r>
              <a:rPr lang="en-US" altLang="zh-CN" sz="2400" dirty="0">
                <a:ea typeface="SimHei" panose="02010609060101010101" pitchFamily="49" charset="-122"/>
                <a:cs typeface="Arial" panose="020B0604020202020204" pitchFamily="34" charset="0"/>
              </a:rPr>
              <a:t>SO</a:t>
            </a:r>
            <a:r>
              <a:rPr lang="en-US" altLang="zh-CN" sz="2400" baseline="-25000" dirty="0">
                <a:ea typeface="SimHei" panose="02010609060101010101" pitchFamily="49" charset="-122"/>
                <a:cs typeface="Arial" panose="020B0604020202020204" pitchFamily="34" charset="0"/>
              </a:rPr>
              <a:t>4</a:t>
            </a:r>
            <a:r>
              <a:rPr lang="en-US" altLang="zh-CN" sz="2400" dirty="0">
                <a:ea typeface="SimHei" panose="02010609060101010101" pitchFamily="49" charset="-122"/>
                <a:cs typeface="Arial" panose="020B0604020202020204" pitchFamily="34" charset="0"/>
              </a:rPr>
              <a:t>（</a:t>
            </a:r>
            <a:r>
              <a:rPr lang="zh-CN" altLang="en-US" sz="2400" dirty="0">
                <a:ea typeface="SimHei" panose="02010609060101010101" pitchFamily="49" charset="-122"/>
                <a:cs typeface="Arial" panose="020B0604020202020204" pitchFamily="34" charset="0"/>
              </a:rPr>
              <a:t>浓）=2</a:t>
            </a:r>
            <a:r>
              <a:rPr lang="en-US" altLang="zh-CN" sz="2400" dirty="0">
                <a:ea typeface="SimHei" panose="02010609060101010101" pitchFamily="49" charset="-122"/>
                <a:cs typeface="Arial" panose="020B0604020202020204" pitchFamily="34" charset="0"/>
              </a:rPr>
              <a:t>PbSO</a:t>
            </a:r>
            <a:r>
              <a:rPr lang="en-US" altLang="zh-CN" sz="2400" baseline="-25000" dirty="0">
                <a:ea typeface="SimHei" panose="02010609060101010101" pitchFamily="49" charset="-122"/>
                <a:cs typeface="Arial" panose="020B0604020202020204" pitchFamily="34" charset="0"/>
              </a:rPr>
              <a:t>4</a:t>
            </a:r>
            <a:r>
              <a:rPr lang="en-US" altLang="zh-CN" sz="2400" dirty="0">
                <a:ea typeface="SimHei" panose="02010609060101010101" pitchFamily="49" charset="-122"/>
                <a:cs typeface="Arial" panose="020B0604020202020204" pitchFamily="34" charset="0"/>
              </a:rPr>
              <a:t>↓+O</a:t>
            </a:r>
            <a:r>
              <a:rPr lang="en-US" altLang="zh-CN" sz="2400" baseline="-25000" dirty="0">
                <a:ea typeface="SimHei" panose="02010609060101010101" pitchFamily="49" charset="-122"/>
                <a:cs typeface="Arial" panose="020B0604020202020204" pitchFamily="34" charset="0"/>
              </a:rPr>
              <a:t>2</a:t>
            </a:r>
            <a:r>
              <a:rPr lang="en-US" altLang="zh-CN" sz="2400" dirty="0">
                <a:ea typeface="SimHei" panose="02010609060101010101" pitchFamily="49" charset="-122"/>
                <a:cs typeface="Arial" panose="020B0604020202020204" pitchFamily="34" charset="0"/>
              </a:rPr>
              <a:t>↑+2H</a:t>
            </a:r>
            <a:r>
              <a:rPr lang="en-US" altLang="zh-CN" sz="2400" baseline="-25000" dirty="0">
                <a:ea typeface="SimHei" panose="02010609060101010101" pitchFamily="49" charset="-122"/>
                <a:cs typeface="Arial" panose="020B0604020202020204" pitchFamily="34" charset="0"/>
              </a:rPr>
              <a:t>2</a:t>
            </a:r>
            <a:r>
              <a:rPr lang="en-US" altLang="zh-CN" sz="2400" dirty="0">
                <a:ea typeface="SimHei" panose="02010609060101010101" pitchFamily="49" charset="-122"/>
                <a:cs typeface="Arial" panose="020B0604020202020204" pitchFamily="34" charset="0"/>
              </a:rPr>
              <a:t>O</a:t>
            </a:r>
          </a:p>
          <a:p>
            <a:pPr eaLnBrk="1" hangingPunct="1">
              <a:spcAft>
                <a:spcPct val="30000"/>
              </a:spcAft>
              <a:buClrTx/>
              <a:buSzTx/>
              <a:buFont typeface="Wingdings" pitchFamily="2" charset="2"/>
              <a:buChar char="ü"/>
            </a:pPr>
            <a:r>
              <a:rPr lang="en-US" altLang="zh-CN" sz="2400" dirty="0">
                <a:ea typeface="SimHei" panose="02010609060101010101" pitchFamily="49" charset="-122"/>
                <a:cs typeface="Arial" panose="020B0604020202020204" pitchFamily="34" charset="0"/>
              </a:rPr>
              <a:t>5PbO</a:t>
            </a:r>
            <a:r>
              <a:rPr lang="en-US" altLang="zh-CN" sz="2400" baseline="-25000" dirty="0">
                <a:ea typeface="SimHei" panose="02010609060101010101" pitchFamily="49" charset="-122"/>
                <a:cs typeface="Arial" panose="020B0604020202020204" pitchFamily="34" charset="0"/>
              </a:rPr>
              <a:t>2</a:t>
            </a:r>
            <a:r>
              <a:rPr lang="en-US" altLang="zh-CN" sz="2400" dirty="0">
                <a:ea typeface="SimHei" panose="02010609060101010101" pitchFamily="49" charset="-122"/>
                <a:cs typeface="Arial" panose="020B0604020202020204" pitchFamily="34" charset="0"/>
              </a:rPr>
              <a:t>+2Mn</a:t>
            </a:r>
            <a:r>
              <a:rPr lang="en-US" altLang="zh-CN" sz="2400" baseline="30000" dirty="0">
                <a:ea typeface="SimHei" panose="02010609060101010101" pitchFamily="49" charset="-122"/>
                <a:cs typeface="Arial" panose="020B0604020202020204" pitchFamily="34" charset="0"/>
              </a:rPr>
              <a:t>2+</a:t>
            </a:r>
            <a:r>
              <a:rPr lang="en-US" altLang="zh-CN" sz="2400" dirty="0">
                <a:ea typeface="SimHei" panose="02010609060101010101" pitchFamily="49" charset="-122"/>
                <a:cs typeface="Arial" panose="020B0604020202020204" pitchFamily="34" charset="0"/>
              </a:rPr>
              <a:t>+4H</a:t>
            </a:r>
            <a:r>
              <a:rPr lang="en-US" altLang="zh-CN" sz="2400" baseline="30000" dirty="0">
                <a:ea typeface="SimHei" panose="02010609060101010101" pitchFamily="49" charset="-122"/>
                <a:cs typeface="Arial" panose="020B0604020202020204" pitchFamily="34" charset="0"/>
              </a:rPr>
              <a:t>+</a:t>
            </a:r>
            <a:r>
              <a:rPr lang="en-US" altLang="zh-CN" sz="2400" dirty="0">
                <a:ea typeface="SimHei" panose="02010609060101010101" pitchFamily="49" charset="-122"/>
                <a:cs typeface="Arial" panose="020B0604020202020204" pitchFamily="34" charset="0"/>
              </a:rPr>
              <a:t>=2MnO</a:t>
            </a:r>
            <a:r>
              <a:rPr lang="en-US" altLang="zh-CN" sz="2400" baseline="-25000" dirty="0">
                <a:ea typeface="SimHei" panose="02010609060101010101" pitchFamily="49" charset="-122"/>
                <a:cs typeface="Arial" panose="020B0604020202020204" pitchFamily="34" charset="0"/>
              </a:rPr>
              <a:t>4</a:t>
            </a:r>
            <a:r>
              <a:rPr lang="en-US" altLang="zh-CN" sz="2400" baseline="30000" dirty="0">
                <a:ea typeface="SimHei" panose="02010609060101010101" pitchFamily="49" charset="-122"/>
                <a:cs typeface="Arial" panose="020B0604020202020204" pitchFamily="34" charset="0"/>
              </a:rPr>
              <a:t>-</a:t>
            </a:r>
            <a:r>
              <a:rPr lang="en-US" altLang="zh-CN" sz="2400" dirty="0">
                <a:ea typeface="SimHei" panose="02010609060101010101" pitchFamily="49" charset="-122"/>
                <a:cs typeface="Arial" panose="020B0604020202020204" pitchFamily="34" charset="0"/>
              </a:rPr>
              <a:t>+5Pb</a:t>
            </a:r>
            <a:r>
              <a:rPr lang="en-US" altLang="zh-CN" sz="2400" baseline="30000" dirty="0">
                <a:ea typeface="SimHei" panose="02010609060101010101" pitchFamily="49" charset="-122"/>
                <a:cs typeface="Arial" panose="020B0604020202020204" pitchFamily="34" charset="0"/>
              </a:rPr>
              <a:t>2+</a:t>
            </a:r>
            <a:r>
              <a:rPr lang="en-US" altLang="zh-CN" sz="2400" dirty="0">
                <a:ea typeface="SimHei" panose="02010609060101010101" pitchFamily="49" charset="-122"/>
                <a:cs typeface="Arial" panose="020B0604020202020204" pitchFamily="34" charset="0"/>
              </a:rPr>
              <a:t>+2H</a:t>
            </a:r>
            <a:r>
              <a:rPr lang="en-US" altLang="zh-CN" sz="2400" baseline="-25000" dirty="0">
                <a:ea typeface="SimHei" panose="02010609060101010101" pitchFamily="49" charset="-122"/>
                <a:cs typeface="Arial" panose="020B0604020202020204" pitchFamily="34" charset="0"/>
              </a:rPr>
              <a:t>2</a:t>
            </a:r>
            <a:r>
              <a:rPr lang="en-US" altLang="zh-CN" sz="2400" dirty="0">
                <a:ea typeface="SimHei" panose="02010609060101010101" pitchFamily="49" charset="-122"/>
                <a:cs typeface="Arial" panose="020B0604020202020204" pitchFamily="34" charset="0"/>
              </a:rPr>
              <a:t>O</a:t>
            </a:r>
          </a:p>
          <a:p>
            <a:pPr eaLnBrk="1" hangingPunct="1">
              <a:spcAft>
                <a:spcPct val="30000"/>
              </a:spcAft>
              <a:buClrTx/>
              <a:buSzTx/>
              <a:buFont typeface="Wingdings" pitchFamily="2" charset="2"/>
              <a:buChar char="ü"/>
            </a:pPr>
            <a:r>
              <a:rPr lang="en-US" altLang="zh-CN" sz="2400" dirty="0">
                <a:ea typeface="SimHei" panose="02010609060101010101" pitchFamily="49" charset="-122"/>
                <a:cs typeface="Arial" panose="020B0604020202020204" pitchFamily="34" charset="0"/>
              </a:rPr>
              <a:t>PbO</a:t>
            </a:r>
            <a:r>
              <a:rPr lang="en-US" altLang="zh-CN" sz="2400" baseline="-25000" dirty="0">
                <a:ea typeface="SimHei" panose="02010609060101010101" pitchFamily="49" charset="-122"/>
                <a:cs typeface="Arial" panose="020B0604020202020204" pitchFamily="34" charset="0"/>
              </a:rPr>
              <a:t>2</a:t>
            </a:r>
            <a:r>
              <a:rPr lang="en-US" altLang="zh-CN" sz="2400" dirty="0">
                <a:ea typeface="SimHei" panose="02010609060101010101" pitchFamily="49" charset="-122"/>
                <a:cs typeface="Arial" panose="020B0604020202020204" pitchFamily="34" charset="0"/>
              </a:rPr>
              <a:t>+2NaOH=Na</a:t>
            </a:r>
            <a:r>
              <a:rPr lang="en-US" altLang="zh-CN" sz="2400" baseline="-25000" dirty="0">
                <a:ea typeface="SimHei" panose="02010609060101010101" pitchFamily="49" charset="-122"/>
                <a:cs typeface="Arial" panose="020B0604020202020204" pitchFamily="34" charset="0"/>
              </a:rPr>
              <a:t>2</a:t>
            </a:r>
            <a:r>
              <a:rPr lang="en-US" altLang="zh-CN" sz="2400" dirty="0">
                <a:ea typeface="SimHei" panose="02010609060101010101" pitchFamily="49" charset="-122"/>
                <a:cs typeface="Arial" panose="020B0604020202020204" pitchFamily="34" charset="0"/>
              </a:rPr>
              <a:t>PbO</a:t>
            </a:r>
            <a:r>
              <a:rPr lang="en-US" altLang="zh-CN" sz="2400" baseline="-25000" dirty="0">
                <a:ea typeface="SimHei" panose="02010609060101010101" pitchFamily="49" charset="-122"/>
                <a:cs typeface="Arial" panose="020B0604020202020204" pitchFamily="34" charset="0"/>
              </a:rPr>
              <a:t>3</a:t>
            </a:r>
            <a:r>
              <a:rPr lang="en-US" altLang="zh-CN" sz="2400" dirty="0">
                <a:ea typeface="SimHei" panose="02010609060101010101" pitchFamily="49" charset="-122"/>
                <a:cs typeface="Arial" panose="020B0604020202020204" pitchFamily="34" charset="0"/>
              </a:rPr>
              <a:t>+H</a:t>
            </a:r>
            <a:r>
              <a:rPr lang="en-US" altLang="zh-CN" sz="2400" baseline="-25000" dirty="0">
                <a:ea typeface="SimHei" panose="02010609060101010101" pitchFamily="49" charset="-122"/>
                <a:cs typeface="Arial" panose="020B0604020202020204" pitchFamily="34" charset="0"/>
              </a:rPr>
              <a:t>2</a:t>
            </a:r>
            <a:r>
              <a:rPr lang="en-US" altLang="zh-CN" sz="2400" dirty="0">
                <a:ea typeface="SimHei" panose="02010609060101010101" pitchFamily="49" charset="-122"/>
                <a:cs typeface="Arial" panose="020B0604020202020204" pitchFamily="34" charset="0"/>
              </a:rPr>
              <a:t>O</a:t>
            </a:r>
          </a:p>
        </p:txBody>
      </p:sp>
      <p:sp>
        <p:nvSpPr>
          <p:cNvPr id="6" name="Text Box 12">
            <a:extLst>
              <a:ext uri="{FF2B5EF4-FFF2-40B4-BE49-F238E27FC236}">
                <a16:creationId xmlns:a16="http://schemas.microsoft.com/office/drawing/2014/main" id="{EB9A8372-A3D8-0A4B-A0C8-3DD79B092268}"/>
              </a:ext>
            </a:extLst>
          </p:cNvPr>
          <p:cNvSpPr txBox="1">
            <a:spLocks noChangeArrowheads="1"/>
          </p:cNvSpPr>
          <p:nvPr/>
        </p:nvSpPr>
        <p:spPr bwMode="invGray">
          <a:xfrm>
            <a:off x="383035" y="673532"/>
            <a:ext cx="2767830" cy="523220"/>
          </a:xfrm>
          <a:prstGeom prst="rect">
            <a:avLst/>
          </a:prstGeom>
          <a:solidFill>
            <a:schemeClr val="accent6">
              <a:lumMod val="60000"/>
              <a:lumOff val="40000"/>
            </a:schemeClr>
          </a:solidFill>
          <a:ln w="9525">
            <a:solidFill>
              <a:schemeClr val="accent6">
                <a:lumMod val="40000"/>
                <a:lumOff val="60000"/>
              </a:schemeClr>
            </a:solidFill>
            <a:miter lim="800000"/>
            <a:headEnd/>
            <a:tailEnd/>
          </a:ln>
        </p:spPr>
        <p:txBody>
          <a:bodyPr wrap="square">
            <a:spAutoFit/>
          </a:bodyPr>
          <a:lstStyle>
            <a:lvl1pPr>
              <a:spcBef>
                <a:spcPct val="20000"/>
              </a:spcBef>
              <a:buClr>
                <a:srgbClr val="CCFF33"/>
              </a:buClr>
              <a:buSzPct val="70000"/>
              <a:buFont typeface="Wingdings" pitchFamily="2" charset="2"/>
              <a:buChar char="n"/>
              <a:defRPr kumimoji="1" sz="3200" b="1">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65000"/>
              <a:buFont typeface="Wingdings" pitchFamily="2" charset="2"/>
              <a:buChar char="n"/>
              <a:defRPr kumimoji="1" sz="2800" b="1">
                <a:solidFill>
                  <a:schemeClr val="tx1"/>
                </a:solidFill>
                <a:latin typeface="Arial" panose="020B0604020202020204" pitchFamily="34" charset="0"/>
                <a:ea typeface="楷体_GB2312" pitchFamily="49" charset="-122"/>
              </a:defRPr>
            </a:lvl2pPr>
            <a:lvl3pPr marL="1143000" indent="-228600">
              <a:spcBef>
                <a:spcPct val="20000"/>
              </a:spcBef>
              <a:buClr>
                <a:srgbClr val="0099CC"/>
              </a:buClr>
              <a:buSzPct val="65000"/>
              <a:buFont typeface="Wingdings" pitchFamily="2" charset="2"/>
              <a:buChar char="n"/>
              <a:defRPr kumimoji="1" sz="2400" b="1">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itchFamily="2" charset="2"/>
              <a:buChar char="n"/>
              <a:defRPr kumimoji="1" sz="2000" b="1">
                <a:solidFill>
                  <a:schemeClr val="tx1"/>
                </a:solidFill>
                <a:latin typeface="Arial" panose="020B0604020202020204" pitchFamily="34" charset="0"/>
                <a:ea typeface="楷体_GB2312" pitchFamily="49" charset="-122"/>
              </a:defRPr>
            </a:lvl4pPr>
            <a:lvl5pPr marL="2057400" indent="-228600">
              <a:spcBef>
                <a:spcPct val="20000"/>
              </a:spcBef>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9pPr>
          </a:lstStyle>
          <a:p>
            <a:pPr algn="ctr" eaLnBrk="1" hangingPunct="1">
              <a:buFont typeface="Wingdings" pitchFamily="2" charset="2"/>
              <a:buNone/>
            </a:pPr>
            <a:r>
              <a:rPr lang="en-US" altLang="zh-CN" sz="2800" dirty="0" err="1">
                <a:ea typeface="SimHei" panose="02010609060101010101" pitchFamily="49" charset="-122"/>
                <a:cs typeface="Arial" panose="020B0604020202020204" pitchFamily="34" charset="0"/>
              </a:rPr>
              <a:t>Pb</a:t>
            </a:r>
            <a:r>
              <a:rPr lang="zh-CN" altLang="en-US" sz="2800" dirty="0">
                <a:ea typeface="SimHei" panose="02010609060101010101" pitchFamily="49" charset="-122"/>
                <a:cs typeface="Arial" panose="020B0604020202020204" pitchFamily="34" charset="0"/>
              </a:rPr>
              <a:t> 的氧化物</a:t>
            </a:r>
          </a:p>
        </p:txBody>
      </p:sp>
    </p:spTree>
    <p:extLst>
      <p:ext uri="{BB962C8B-B14F-4D97-AF65-F5344CB8AC3E}">
        <p14:creationId xmlns:p14="http://schemas.microsoft.com/office/powerpoint/2010/main" val="29930449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F27ADDDA-B54E-7F4E-8BD6-E08C88786FF0}"/>
              </a:ext>
            </a:extLst>
          </p:cNvPr>
          <p:cNvSpPr>
            <a:spLocks noGrp="1"/>
          </p:cNvSpPr>
          <p:nvPr>
            <p:ph type="sldNum" sz="quarter" idx="12"/>
          </p:nvPr>
        </p:nvSpPr>
        <p:spPr/>
        <p:txBody>
          <a:bodyPr/>
          <a:lstStyle/>
          <a:p>
            <a:fld id="{F32996CC-1D28-6241-8C6B-4A2C005E6D1D}" type="slidenum">
              <a:rPr lang="en-US" altLang="zh-CN" smtClean="0"/>
              <a:pPr/>
              <a:t>63</a:t>
            </a:fld>
            <a:endParaRPr lang="en-US" altLang="zh-CN"/>
          </a:p>
        </p:txBody>
      </p:sp>
      <p:sp>
        <p:nvSpPr>
          <p:cNvPr id="3" name="Text Box 2">
            <a:extLst>
              <a:ext uri="{FF2B5EF4-FFF2-40B4-BE49-F238E27FC236}">
                <a16:creationId xmlns:a16="http://schemas.microsoft.com/office/drawing/2014/main" id="{B0D9180B-AFDE-B548-A503-431B8A656928}"/>
              </a:ext>
            </a:extLst>
          </p:cNvPr>
          <p:cNvSpPr txBox="1">
            <a:spLocks noChangeArrowheads="1"/>
          </p:cNvSpPr>
          <p:nvPr/>
        </p:nvSpPr>
        <p:spPr bwMode="auto">
          <a:xfrm>
            <a:off x="383035" y="1341438"/>
            <a:ext cx="8437437" cy="4130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CCFF33"/>
              </a:buClr>
              <a:buSzPct val="70000"/>
              <a:buFont typeface="Wingdings" pitchFamily="2" charset="2"/>
              <a:buChar char="n"/>
              <a:defRPr kumimoji="1" sz="3200" b="1">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65000"/>
              <a:buFont typeface="Wingdings" pitchFamily="2" charset="2"/>
              <a:buChar char="n"/>
              <a:defRPr kumimoji="1" sz="2800" b="1">
                <a:solidFill>
                  <a:schemeClr val="tx1"/>
                </a:solidFill>
                <a:latin typeface="Arial" panose="020B0604020202020204" pitchFamily="34" charset="0"/>
                <a:ea typeface="楷体_GB2312" pitchFamily="49" charset="-122"/>
              </a:defRPr>
            </a:lvl2pPr>
            <a:lvl3pPr marL="1143000" indent="-228600">
              <a:spcBef>
                <a:spcPct val="20000"/>
              </a:spcBef>
              <a:buClr>
                <a:srgbClr val="0099CC"/>
              </a:buClr>
              <a:buSzPct val="65000"/>
              <a:buFont typeface="Wingdings" pitchFamily="2" charset="2"/>
              <a:buChar char="n"/>
              <a:defRPr kumimoji="1" sz="2400" b="1">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itchFamily="2" charset="2"/>
              <a:buChar char="n"/>
              <a:defRPr kumimoji="1" sz="2000" b="1">
                <a:solidFill>
                  <a:schemeClr val="tx1"/>
                </a:solidFill>
                <a:latin typeface="Arial" panose="020B0604020202020204" pitchFamily="34" charset="0"/>
                <a:ea typeface="楷体_GB2312" pitchFamily="49" charset="-122"/>
              </a:defRPr>
            </a:lvl4pPr>
            <a:lvl5pPr marL="2057400" indent="-228600">
              <a:spcBef>
                <a:spcPct val="20000"/>
              </a:spcBef>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9pPr>
          </a:lstStyle>
          <a:p>
            <a:pPr eaLnBrk="1" hangingPunct="1">
              <a:lnSpc>
                <a:spcPct val="150000"/>
              </a:lnSpc>
              <a:spcBef>
                <a:spcPct val="10000"/>
              </a:spcBef>
              <a:spcAft>
                <a:spcPct val="20000"/>
              </a:spcAft>
              <a:buFont typeface="Wingdings" pitchFamily="2" charset="2"/>
              <a:buNone/>
            </a:pPr>
            <a:r>
              <a:rPr lang="en-US" altLang="zh-CN" sz="2800" dirty="0">
                <a:ea typeface="SimHei" panose="02010609060101010101" pitchFamily="49" charset="-122"/>
                <a:cs typeface="Arial" panose="020B0604020202020204" pitchFamily="34" charset="0"/>
              </a:rPr>
              <a:t>Pb</a:t>
            </a:r>
            <a:r>
              <a:rPr lang="en-US" altLang="zh-CN" sz="2800" baseline="-25000" dirty="0">
                <a:ea typeface="SimHei" panose="02010609060101010101" pitchFamily="49" charset="-122"/>
                <a:cs typeface="Arial" panose="020B0604020202020204" pitchFamily="34" charset="0"/>
              </a:rPr>
              <a:t>3</a:t>
            </a:r>
            <a:r>
              <a:rPr lang="en-US" altLang="zh-CN" sz="2800" dirty="0">
                <a:ea typeface="SimHei" panose="02010609060101010101" pitchFamily="49" charset="-122"/>
                <a:cs typeface="Arial" panose="020B0604020202020204" pitchFamily="34" charset="0"/>
              </a:rPr>
              <a:t>O</a:t>
            </a:r>
            <a:r>
              <a:rPr lang="en-US" altLang="zh-CN" sz="2800" baseline="-25000" dirty="0">
                <a:ea typeface="SimHei" panose="02010609060101010101" pitchFamily="49" charset="-122"/>
                <a:cs typeface="Arial" panose="020B0604020202020204" pitchFamily="34" charset="0"/>
              </a:rPr>
              <a:t>4</a:t>
            </a:r>
            <a:r>
              <a:rPr lang="en-US" altLang="zh-CN" sz="2800" dirty="0">
                <a:ea typeface="SimHei" panose="02010609060101010101" pitchFamily="49" charset="-122"/>
                <a:cs typeface="Arial" panose="020B0604020202020204" pitchFamily="34" charset="0"/>
              </a:rPr>
              <a:t> :</a:t>
            </a:r>
            <a:r>
              <a:rPr lang="zh-CN" altLang="en-US" sz="2800" dirty="0">
                <a:ea typeface="SimHei" panose="02010609060101010101" pitchFamily="49" charset="-122"/>
                <a:cs typeface="Arial" panose="020B0604020202020204" pitchFamily="34" charset="0"/>
              </a:rPr>
              <a:t>  </a:t>
            </a:r>
            <a:r>
              <a:rPr lang="en-US" altLang="zh-CN" sz="2800" dirty="0">
                <a:ea typeface="SimHei" panose="02010609060101010101" pitchFamily="49" charset="-122"/>
                <a:cs typeface="Arial" panose="020B0604020202020204" pitchFamily="34" charset="0"/>
              </a:rPr>
              <a:t>(</a:t>
            </a:r>
            <a:r>
              <a:rPr lang="zh-CN" altLang="en-US" sz="2800" dirty="0">
                <a:ea typeface="SimHei" panose="02010609060101010101" pitchFamily="49" charset="-122"/>
                <a:cs typeface="Arial" panose="020B0604020202020204" pitchFamily="34" charset="0"/>
              </a:rPr>
              <a:t>铅丹、红铅)，红色粉末，做红色颜料，油漆船舶和桥梁钢架</a:t>
            </a:r>
            <a:endParaRPr lang="en-US" altLang="zh-CN" sz="2800" dirty="0">
              <a:ea typeface="SimHei" panose="02010609060101010101" pitchFamily="49" charset="-122"/>
              <a:cs typeface="Arial" panose="020B0604020202020204" pitchFamily="34" charset="0"/>
            </a:endParaRPr>
          </a:p>
          <a:p>
            <a:pPr eaLnBrk="1" hangingPunct="1">
              <a:spcBef>
                <a:spcPct val="10000"/>
              </a:spcBef>
              <a:spcAft>
                <a:spcPct val="20000"/>
              </a:spcAft>
              <a:buFont typeface="Wingdings" pitchFamily="2" charset="2"/>
              <a:buNone/>
            </a:pPr>
            <a:endParaRPr lang="zh-CN" altLang="en-US" sz="2800" dirty="0">
              <a:ea typeface="SimHei" panose="02010609060101010101" pitchFamily="49" charset="-122"/>
              <a:cs typeface="Arial" panose="020B0604020202020204" pitchFamily="34" charset="0"/>
            </a:endParaRPr>
          </a:p>
          <a:p>
            <a:pPr eaLnBrk="1" hangingPunct="1">
              <a:spcBef>
                <a:spcPts val="0"/>
              </a:spcBef>
              <a:spcAft>
                <a:spcPts val="1200"/>
              </a:spcAft>
              <a:buClrTx/>
              <a:buSzTx/>
              <a:buFontTx/>
              <a:buNone/>
            </a:pPr>
            <a:r>
              <a:rPr lang="en-US" altLang="zh-CN" sz="2800" dirty="0">
                <a:ea typeface="SimHei" panose="02010609060101010101" pitchFamily="49" charset="-122"/>
                <a:cs typeface="Arial" panose="020B0604020202020204" pitchFamily="34" charset="0"/>
              </a:rPr>
              <a:t>Pb</a:t>
            </a:r>
            <a:r>
              <a:rPr lang="en-US" altLang="zh-CN" sz="2800" baseline="-25000" dirty="0">
                <a:ea typeface="SimHei" panose="02010609060101010101" pitchFamily="49" charset="-122"/>
                <a:cs typeface="Arial" panose="020B0604020202020204" pitchFamily="34" charset="0"/>
              </a:rPr>
              <a:t>3</a:t>
            </a:r>
            <a:r>
              <a:rPr lang="en-US" altLang="zh-CN" sz="2800" dirty="0">
                <a:ea typeface="SimHei" panose="02010609060101010101" pitchFamily="49" charset="-122"/>
                <a:cs typeface="Arial" panose="020B0604020202020204" pitchFamily="34" charset="0"/>
              </a:rPr>
              <a:t>O</a:t>
            </a:r>
            <a:r>
              <a:rPr lang="en-US" altLang="zh-CN" sz="2800" baseline="-25000" dirty="0">
                <a:ea typeface="SimHei" panose="02010609060101010101" pitchFamily="49" charset="-122"/>
                <a:cs typeface="Arial" panose="020B0604020202020204" pitchFamily="34" charset="0"/>
              </a:rPr>
              <a:t>4</a:t>
            </a:r>
            <a:r>
              <a:rPr lang="en-US" altLang="zh-CN" sz="2800" dirty="0">
                <a:ea typeface="SimHei" panose="02010609060101010101" pitchFamily="49" charset="-122"/>
                <a:cs typeface="Arial" panose="020B0604020202020204" pitchFamily="34" charset="0"/>
              </a:rPr>
              <a:t>+4HNO</a:t>
            </a:r>
            <a:r>
              <a:rPr lang="en-US" altLang="zh-CN" sz="2800" baseline="-25000" dirty="0">
                <a:ea typeface="SimHei" panose="02010609060101010101" pitchFamily="49" charset="-122"/>
                <a:cs typeface="Arial" panose="020B0604020202020204" pitchFamily="34" charset="0"/>
              </a:rPr>
              <a:t>3</a:t>
            </a:r>
            <a:r>
              <a:rPr lang="en-US" altLang="zh-CN" sz="2800" dirty="0">
                <a:ea typeface="SimHei" panose="02010609060101010101" pitchFamily="49" charset="-122"/>
                <a:cs typeface="Arial" panose="020B0604020202020204" pitchFamily="34" charset="0"/>
              </a:rPr>
              <a:t>=2Pb(NO</a:t>
            </a:r>
            <a:r>
              <a:rPr lang="en-US" altLang="zh-CN" sz="2800" baseline="-25000" dirty="0">
                <a:ea typeface="SimHei" panose="02010609060101010101" pitchFamily="49" charset="-122"/>
                <a:cs typeface="Arial" panose="020B0604020202020204" pitchFamily="34" charset="0"/>
              </a:rPr>
              <a:t>3</a:t>
            </a:r>
            <a:r>
              <a:rPr lang="en-US" altLang="zh-CN" sz="2800" dirty="0">
                <a:ea typeface="SimHei" panose="02010609060101010101" pitchFamily="49" charset="-122"/>
                <a:cs typeface="Arial" panose="020B0604020202020204" pitchFamily="34" charset="0"/>
              </a:rPr>
              <a:t>)</a:t>
            </a:r>
            <a:r>
              <a:rPr lang="en-US" altLang="zh-CN" sz="2800" baseline="-25000" dirty="0">
                <a:ea typeface="SimHei" panose="02010609060101010101" pitchFamily="49" charset="-122"/>
                <a:cs typeface="Arial" panose="020B0604020202020204" pitchFamily="34" charset="0"/>
              </a:rPr>
              <a:t>2</a:t>
            </a:r>
            <a:r>
              <a:rPr lang="en-US" altLang="zh-CN" sz="2800" dirty="0">
                <a:ea typeface="SimHei" panose="02010609060101010101" pitchFamily="49" charset="-122"/>
                <a:cs typeface="Arial" panose="020B0604020202020204" pitchFamily="34" charset="0"/>
              </a:rPr>
              <a:t>+PbO</a:t>
            </a:r>
            <a:r>
              <a:rPr lang="en-US" altLang="zh-CN" sz="2800" baseline="-25000" dirty="0">
                <a:ea typeface="SimHei" panose="02010609060101010101" pitchFamily="49" charset="-122"/>
                <a:cs typeface="Arial" panose="020B0604020202020204" pitchFamily="34" charset="0"/>
              </a:rPr>
              <a:t>2</a:t>
            </a:r>
            <a:r>
              <a:rPr lang="en-US" altLang="zh-CN" sz="2800" dirty="0">
                <a:ea typeface="SimHei" panose="02010609060101010101" pitchFamily="49" charset="-122"/>
                <a:cs typeface="Arial" panose="020B0604020202020204" pitchFamily="34" charset="0"/>
              </a:rPr>
              <a:t>↓+2H</a:t>
            </a:r>
            <a:r>
              <a:rPr lang="en-US" altLang="zh-CN" sz="2800" baseline="-25000" dirty="0">
                <a:ea typeface="SimHei" panose="02010609060101010101" pitchFamily="49" charset="-122"/>
                <a:cs typeface="Arial" panose="020B0604020202020204" pitchFamily="34" charset="0"/>
              </a:rPr>
              <a:t>2</a:t>
            </a:r>
            <a:r>
              <a:rPr lang="en-US" altLang="zh-CN" sz="2800" dirty="0">
                <a:ea typeface="SimHei" panose="02010609060101010101" pitchFamily="49" charset="-122"/>
                <a:cs typeface="Arial" panose="020B0604020202020204" pitchFamily="34" charset="0"/>
              </a:rPr>
              <a:t>O</a:t>
            </a:r>
          </a:p>
          <a:p>
            <a:pPr eaLnBrk="1" hangingPunct="1">
              <a:spcBef>
                <a:spcPts val="0"/>
              </a:spcBef>
              <a:spcAft>
                <a:spcPts val="1200"/>
              </a:spcAft>
              <a:buClrTx/>
              <a:buSzTx/>
              <a:buFontTx/>
              <a:buNone/>
            </a:pPr>
            <a:r>
              <a:rPr lang="en-US" altLang="zh-CN" sz="2800" dirty="0">
                <a:ea typeface="SimHei" panose="02010609060101010101" pitchFamily="49" charset="-122"/>
                <a:cs typeface="Arial" panose="020B0604020202020204" pitchFamily="34" charset="0"/>
              </a:rPr>
              <a:t>Pb</a:t>
            </a:r>
            <a:r>
              <a:rPr lang="en-US" altLang="zh-CN" sz="2800" baseline="-25000" dirty="0">
                <a:ea typeface="SimHei" panose="02010609060101010101" pitchFamily="49" charset="-122"/>
                <a:cs typeface="Arial" panose="020B0604020202020204" pitchFamily="34" charset="0"/>
              </a:rPr>
              <a:t>3</a:t>
            </a:r>
            <a:r>
              <a:rPr lang="en-US" altLang="zh-CN" sz="2800" dirty="0">
                <a:ea typeface="SimHei" panose="02010609060101010101" pitchFamily="49" charset="-122"/>
                <a:cs typeface="Arial" panose="020B0604020202020204" pitchFamily="34" charset="0"/>
              </a:rPr>
              <a:t>O</a:t>
            </a:r>
            <a:r>
              <a:rPr lang="en-US" altLang="zh-CN" sz="2800" baseline="-25000" dirty="0">
                <a:ea typeface="SimHei" panose="02010609060101010101" pitchFamily="49" charset="-122"/>
                <a:cs typeface="Arial" panose="020B0604020202020204" pitchFamily="34" charset="0"/>
              </a:rPr>
              <a:t>4</a:t>
            </a:r>
            <a:r>
              <a:rPr lang="en-US" altLang="zh-CN" sz="2800" dirty="0">
                <a:ea typeface="SimHei" panose="02010609060101010101" pitchFamily="49" charset="-122"/>
                <a:cs typeface="Arial" panose="020B0604020202020204" pitchFamily="34" charset="0"/>
              </a:rPr>
              <a:t>+8HCl=3PbCl</a:t>
            </a:r>
            <a:r>
              <a:rPr lang="en-US" altLang="zh-CN" sz="2800" baseline="-25000" dirty="0">
                <a:ea typeface="SimHei" panose="02010609060101010101" pitchFamily="49" charset="-122"/>
                <a:cs typeface="Arial" panose="020B0604020202020204" pitchFamily="34" charset="0"/>
              </a:rPr>
              <a:t>2</a:t>
            </a:r>
            <a:r>
              <a:rPr lang="en-US" altLang="zh-CN" sz="2800" dirty="0">
                <a:ea typeface="SimHei" panose="02010609060101010101" pitchFamily="49" charset="-122"/>
                <a:cs typeface="Arial" panose="020B0604020202020204" pitchFamily="34" charset="0"/>
              </a:rPr>
              <a:t>+Cl</a:t>
            </a:r>
            <a:r>
              <a:rPr lang="en-US" altLang="zh-CN" sz="2800" baseline="-25000" dirty="0">
                <a:ea typeface="SimHei" panose="02010609060101010101" pitchFamily="49" charset="-122"/>
                <a:cs typeface="Arial" panose="020B0604020202020204" pitchFamily="34" charset="0"/>
              </a:rPr>
              <a:t>2</a:t>
            </a:r>
            <a:r>
              <a:rPr lang="en-US" altLang="zh-CN" sz="2800" dirty="0">
                <a:ea typeface="SimHei" panose="02010609060101010101" pitchFamily="49" charset="-122"/>
                <a:cs typeface="Arial" panose="020B0604020202020204" pitchFamily="34" charset="0"/>
              </a:rPr>
              <a:t>+4H</a:t>
            </a:r>
            <a:r>
              <a:rPr lang="en-US" altLang="zh-CN" sz="2800" baseline="-25000" dirty="0">
                <a:ea typeface="SimHei" panose="02010609060101010101" pitchFamily="49" charset="-122"/>
                <a:cs typeface="Arial" panose="020B0604020202020204" pitchFamily="34" charset="0"/>
              </a:rPr>
              <a:t>2</a:t>
            </a:r>
            <a:r>
              <a:rPr lang="en-US" altLang="zh-CN" sz="2800" dirty="0">
                <a:ea typeface="SimHei" panose="02010609060101010101" pitchFamily="49" charset="-122"/>
                <a:cs typeface="Arial" panose="020B0604020202020204" pitchFamily="34" charset="0"/>
              </a:rPr>
              <a:t>O</a:t>
            </a:r>
          </a:p>
          <a:p>
            <a:pPr eaLnBrk="1" hangingPunct="1">
              <a:lnSpc>
                <a:spcPct val="90000"/>
              </a:lnSpc>
              <a:spcBef>
                <a:spcPts val="0"/>
              </a:spcBef>
              <a:spcAft>
                <a:spcPts val="1200"/>
              </a:spcAft>
              <a:buFont typeface="Wingdings" pitchFamily="2" charset="2"/>
              <a:buNone/>
            </a:pPr>
            <a:r>
              <a:rPr lang="en-US" altLang="zh-CN" sz="2800" dirty="0">
                <a:ea typeface="SimHei" panose="02010609060101010101" pitchFamily="49" charset="-122"/>
                <a:cs typeface="Arial" panose="020B0604020202020204" pitchFamily="34" charset="0"/>
              </a:rPr>
              <a:t>Pb</a:t>
            </a:r>
            <a:r>
              <a:rPr lang="en-US" altLang="zh-CN" sz="2800" baseline="-25000" dirty="0">
                <a:ea typeface="SimHei" panose="02010609060101010101" pitchFamily="49" charset="-122"/>
                <a:cs typeface="Arial" panose="020B0604020202020204" pitchFamily="34" charset="0"/>
              </a:rPr>
              <a:t>3</a:t>
            </a:r>
            <a:r>
              <a:rPr lang="en-US" altLang="zh-CN" sz="2800" dirty="0">
                <a:ea typeface="SimHei" panose="02010609060101010101" pitchFamily="49" charset="-122"/>
                <a:cs typeface="Arial" panose="020B0604020202020204" pitchFamily="34" charset="0"/>
              </a:rPr>
              <a:t>O</a:t>
            </a:r>
            <a:r>
              <a:rPr lang="en-US" altLang="zh-CN" sz="2800" baseline="-25000" dirty="0">
                <a:ea typeface="SimHei" panose="02010609060101010101" pitchFamily="49" charset="-122"/>
                <a:cs typeface="Arial" panose="020B0604020202020204" pitchFamily="34" charset="0"/>
              </a:rPr>
              <a:t>4</a:t>
            </a:r>
            <a:r>
              <a:rPr lang="en-US" altLang="zh-CN" sz="2800" dirty="0">
                <a:ea typeface="SimHei" panose="02010609060101010101" pitchFamily="49" charset="-122"/>
                <a:cs typeface="Arial" panose="020B0604020202020204" pitchFamily="34" charset="0"/>
              </a:rPr>
              <a:t>+4HI=2PbI</a:t>
            </a:r>
            <a:r>
              <a:rPr lang="en-US" altLang="zh-CN" sz="2800" baseline="-25000" dirty="0">
                <a:ea typeface="SimHei" panose="02010609060101010101" pitchFamily="49" charset="-122"/>
                <a:cs typeface="Arial" panose="020B0604020202020204" pitchFamily="34" charset="0"/>
              </a:rPr>
              <a:t>2</a:t>
            </a:r>
            <a:r>
              <a:rPr lang="en-US" altLang="zh-CN" sz="2800" dirty="0">
                <a:ea typeface="SimHei" panose="02010609060101010101" pitchFamily="49" charset="-122"/>
                <a:cs typeface="Arial" panose="020B0604020202020204" pitchFamily="34" charset="0"/>
              </a:rPr>
              <a:t>+PbO</a:t>
            </a:r>
            <a:r>
              <a:rPr lang="en-US" altLang="zh-CN" sz="2800" baseline="-25000" dirty="0">
                <a:ea typeface="SimHei" panose="02010609060101010101" pitchFamily="49" charset="-122"/>
                <a:cs typeface="Arial" panose="020B0604020202020204" pitchFamily="34" charset="0"/>
              </a:rPr>
              <a:t>2</a:t>
            </a:r>
            <a:r>
              <a:rPr lang="en-US" altLang="zh-CN" sz="2800" dirty="0">
                <a:ea typeface="SimHei" panose="02010609060101010101" pitchFamily="49" charset="-122"/>
                <a:cs typeface="Arial" panose="020B0604020202020204" pitchFamily="34" charset="0"/>
              </a:rPr>
              <a:t>+2H</a:t>
            </a:r>
            <a:r>
              <a:rPr lang="en-US" altLang="zh-CN" sz="2800" baseline="-25000" dirty="0">
                <a:ea typeface="SimHei" panose="02010609060101010101" pitchFamily="49" charset="-122"/>
                <a:cs typeface="Arial" panose="020B0604020202020204" pitchFamily="34" charset="0"/>
              </a:rPr>
              <a:t>2</a:t>
            </a:r>
            <a:r>
              <a:rPr lang="en-US" altLang="zh-CN" sz="2800" dirty="0">
                <a:ea typeface="SimHei" panose="02010609060101010101" pitchFamily="49" charset="-122"/>
                <a:cs typeface="Arial" panose="020B0604020202020204" pitchFamily="34" charset="0"/>
              </a:rPr>
              <a:t>O</a:t>
            </a:r>
          </a:p>
          <a:p>
            <a:pPr eaLnBrk="1" hangingPunct="1">
              <a:lnSpc>
                <a:spcPct val="90000"/>
              </a:lnSpc>
              <a:spcBef>
                <a:spcPts val="0"/>
              </a:spcBef>
              <a:spcAft>
                <a:spcPts val="1200"/>
              </a:spcAft>
              <a:buFont typeface="Wingdings" pitchFamily="2" charset="2"/>
              <a:buNone/>
            </a:pPr>
            <a:r>
              <a:rPr lang="en-US" altLang="zh-CN" sz="2800" dirty="0">
                <a:ea typeface="SimHei" panose="02010609060101010101" pitchFamily="49" charset="-122"/>
                <a:cs typeface="Arial" panose="020B0604020202020204" pitchFamily="34" charset="0"/>
              </a:rPr>
              <a:t>Pb</a:t>
            </a:r>
            <a:r>
              <a:rPr lang="en-US" altLang="zh-CN" sz="2800" baseline="-25000" dirty="0">
                <a:ea typeface="SimHei" panose="02010609060101010101" pitchFamily="49" charset="-122"/>
                <a:cs typeface="Arial" panose="020B0604020202020204" pitchFamily="34" charset="0"/>
              </a:rPr>
              <a:t>3</a:t>
            </a:r>
            <a:r>
              <a:rPr lang="en-US" altLang="zh-CN" sz="2800" dirty="0">
                <a:ea typeface="SimHei" panose="02010609060101010101" pitchFamily="49" charset="-122"/>
                <a:cs typeface="Arial" panose="020B0604020202020204" pitchFamily="34" charset="0"/>
              </a:rPr>
              <a:t>O</a:t>
            </a:r>
            <a:r>
              <a:rPr lang="en-US" altLang="zh-CN" sz="2800" baseline="-25000" dirty="0">
                <a:ea typeface="SimHei" panose="02010609060101010101" pitchFamily="49" charset="-122"/>
                <a:cs typeface="Arial" panose="020B0604020202020204" pitchFamily="34" charset="0"/>
              </a:rPr>
              <a:t>4</a:t>
            </a:r>
            <a:r>
              <a:rPr lang="en-US" altLang="zh-CN" sz="2800" dirty="0">
                <a:ea typeface="SimHei" panose="02010609060101010101" pitchFamily="49" charset="-122"/>
                <a:cs typeface="Arial" panose="020B0604020202020204" pitchFamily="34" charset="0"/>
              </a:rPr>
              <a:t>+8HI=3PbI</a:t>
            </a:r>
            <a:r>
              <a:rPr lang="en-US" altLang="zh-CN" sz="2800" baseline="-25000" dirty="0">
                <a:ea typeface="SimHei" panose="02010609060101010101" pitchFamily="49" charset="-122"/>
                <a:cs typeface="Arial" panose="020B0604020202020204" pitchFamily="34" charset="0"/>
              </a:rPr>
              <a:t>2</a:t>
            </a:r>
            <a:r>
              <a:rPr lang="en-US" altLang="zh-CN" sz="2800" dirty="0">
                <a:ea typeface="SimHei" panose="02010609060101010101" pitchFamily="49" charset="-122"/>
                <a:cs typeface="Arial" panose="020B0604020202020204" pitchFamily="34" charset="0"/>
              </a:rPr>
              <a:t>+I</a:t>
            </a:r>
            <a:r>
              <a:rPr lang="en-US" altLang="zh-CN" sz="2800" baseline="-25000" dirty="0">
                <a:ea typeface="SimHei" panose="02010609060101010101" pitchFamily="49" charset="-122"/>
                <a:cs typeface="Arial" panose="020B0604020202020204" pitchFamily="34" charset="0"/>
              </a:rPr>
              <a:t>2</a:t>
            </a:r>
            <a:r>
              <a:rPr lang="en-US" altLang="zh-CN" sz="2800" dirty="0">
                <a:ea typeface="SimHei" panose="02010609060101010101" pitchFamily="49" charset="-122"/>
                <a:cs typeface="Arial" panose="020B0604020202020204" pitchFamily="34" charset="0"/>
              </a:rPr>
              <a:t>+4H</a:t>
            </a:r>
            <a:r>
              <a:rPr lang="en-US" altLang="zh-CN" sz="2800" baseline="-25000" dirty="0">
                <a:ea typeface="SimHei" panose="02010609060101010101" pitchFamily="49" charset="-122"/>
                <a:cs typeface="Arial" panose="020B0604020202020204" pitchFamily="34" charset="0"/>
              </a:rPr>
              <a:t>2</a:t>
            </a:r>
            <a:r>
              <a:rPr lang="en-US" altLang="zh-CN" sz="2800" dirty="0">
                <a:ea typeface="SimHei" panose="02010609060101010101" pitchFamily="49" charset="-122"/>
                <a:cs typeface="Arial" panose="020B0604020202020204" pitchFamily="34" charset="0"/>
              </a:rPr>
              <a:t>O</a:t>
            </a:r>
            <a:endParaRPr lang="zh-CN" altLang="en-US" sz="2800" dirty="0">
              <a:ea typeface="SimHei" panose="02010609060101010101" pitchFamily="49" charset="-122"/>
              <a:cs typeface="Arial" panose="020B0604020202020204" pitchFamily="34" charset="0"/>
            </a:endParaRPr>
          </a:p>
        </p:txBody>
      </p:sp>
      <p:sp>
        <p:nvSpPr>
          <p:cNvPr id="4" name="Text Box 12">
            <a:extLst>
              <a:ext uri="{FF2B5EF4-FFF2-40B4-BE49-F238E27FC236}">
                <a16:creationId xmlns:a16="http://schemas.microsoft.com/office/drawing/2014/main" id="{5F2910B6-D7C7-AB44-88E6-8271540B2E71}"/>
              </a:ext>
            </a:extLst>
          </p:cNvPr>
          <p:cNvSpPr txBox="1">
            <a:spLocks noChangeArrowheads="1"/>
          </p:cNvSpPr>
          <p:nvPr/>
        </p:nvSpPr>
        <p:spPr bwMode="invGray">
          <a:xfrm>
            <a:off x="383035" y="673532"/>
            <a:ext cx="2767830" cy="523220"/>
          </a:xfrm>
          <a:prstGeom prst="rect">
            <a:avLst/>
          </a:prstGeom>
          <a:solidFill>
            <a:schemeClr val="accent6">
              <a:lumMod val="60000"/>
              <a:lumOff val="40000"/>
            </a:schemeClr>
          </a:solidFill>
          <a:ln w="9525">
            <a:solidFill>
              <a:schemeClr val="accent6">
                <a:lumMod val="40000"/>
                <a:lumOff val="60000"/>
              </a:schemeClr>
            </a:solidFill>
            <a:miter lim="800000"/>
            <a:headEnd/>
            <a:tailEnd/>
          </a:ln>
        </p:spPr>
        <p:txBody>
          <a:bodyPr wrap="square">
            <a:spAutoFit/>
          </a:bodyPr>
          <a:lstStyle>
            <a:lvl1pPr>
              <a:spcBef>
                <a:spcPct val="20000"/>
              </a:spcBef>
              <a:buClr>
                <a:srgbClr val="CCFF33"/>
              </a:buClr>
              <a:buSzPct val="70000"/>
              <a:buFont typeface="Wingdings" pitchFamily="2" charset="2"/>
              <a:buChar char="n"/>
              <a:defRPr kumimoji="1" sz="3200" b="1">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65000"/>
              <a:buFont typeface="Wingdings" pitchFamily="2" charset="2"/>
              <a:buChar char="n"/>
              <a:defRPr kumimoji="1" sz="2800" b="1">
                <a:solidFill>
                  <a:schemeClr val="tx1"/>
                </a:solidFill>
                <a:latin typeface="Arial" panose="020B0604020202020204" pitchFamily="34" charset="0"/>
                <a:ea typeface="楷体_GB2312" pitchFamily="49" charset="-122"/>
              </a:defRPr>
            </a:lvl2pPr>
            <a:lvl3pPr marL="1143000" indent="-228600">
              <a:spcBef>
                <a:spcPct val="20000"/>
              </a:spcBef>
              <a:buClr>
                <a:srgbClr val="0099CC"/>
              </a:buClr>
              <a:buSzPct val="65000"/>
              <a:buFont typeface="Wingdings" pitchFamily="2" charset="2"/>
              <a:buChar char="n"/>
              <a:defRPr kumimoji="1" sz="2400" b="1">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itchFamily="2" charset="2"/>
              <a:buChar char="n"/>
              <a:defRPr kumimoji="1" sz="2000" b="1">
                <a:solidFill>
                  <a:schemeClr val="tx1"/>
                </a:solidFill>
                <a:latin typeface="Arial" panose="020B0604020202020204" pitchFamily="34" charset="0"/>
                <a:ea typeface="楷体_GB2312" pitchFamily="49" charset="-122"/>
              </a:defRPr>
            </a:lvl4pPr>
            <a:lvl5pPr marL="2057400" indent="-228600">
              <a:spcBef>
                <a:spcPct val="20000"/>
              </a:spcBef>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9pPr>
          </a:lstStyle>
          <a:p>
            <a:pPr algn="ctr" eaLnBrk="1" hangingPunct="1">
              <a:buFont typeface="Wingdings" pitchFamily="2" charset="2"/>
              <a:buNone/>
            </a:pPr>
            <a:r>
              <a:rPr lang="en-US" altLang="zh-CN" sz="2800" dirty="0" err="1">
                <a:ea typeface="SimHei" panose="02010609060101010101" pitchFamily="49" charset="-122"/>
                <a:cs typeface="Arial" panose="020B0604020202020204" pitchFamily="34" charset="0"/>
              </a:rPr>
              <a:t>Pb</a:t>
            </a:r>
            <a:r>
              <a:rPr lang="zh-CN" altLang="en-US" sz="2800" dirty="0">
                <a:ea typeface="SimHei" panose="02010609060101010101" pitchFamily="49" charset="-122"/>
                <a:cs typeface="Arial" panose="020B0604020202020204" pitchFamily="34" charset="0"/>
              </a:rPr>
              <a:t> 的氧化物</a:t>
            </a:r>
          </a:p>
        </p:txBody>
      </p:sp>
    </p:spTree>
    <p:extLst>
      <p:ext uri="{BB962C8B-B14F-4D97-AF65-F5344CB8AC3E}">
        <p14:creationId xmlns:p14="http://schemas.microsoft.com/office/powerpoint/2010/main" val="150001531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BF50308-53A2-1442-A2DE-D6F0BC9C8887}"/>
              </a:ext>
            </a:extLst>
          </p:cNvPr>
          <p:cNvSpPr>
            <a:spLocks noGrp="1"/>
          </p:cNvSpPr>
          <p:nvPr>
            <p:ph type="sldNum" sz="quarter" idx="12"/>
          </p:nvPr>
        </p:nvSpPr>
        <p:spPr/>
        <p:txBody>
          <a:bodyPr/>
          <a:lstStyle/>
          <a:p>
            <a:fld id="{F32996CC-1D28-6241-8C6B-4A2C005E6D1D}" type="slidenum">
              <a:rPr lang="en-US" altLang="zh-CN" smtClean="0"/>
              <a:pPr/>
              <a:t>64</a:t>
            </a:fld>
            <a:endParaRPr lang="en-US" altLang="zh-CN"/>
          </a:p>
        </p:txBody>
      </p:sp>
      <p:sp>
        <p:nvSpPr>
          <p:cNvPr id="4" name="Rectangle 3">
            <a:extLst>
              <a:ext uri="{FF2B5EF4-FFF2-40B4-BE49-F238E27FC236}">
                <a16:creationId xmlns:a16="http://schemas.microsoft.com/office/drawing/2014/main" id="{9773F574-726C-1342-9DE5-4C37680F1D4B}"/>
              </a:ext>
            </a:extLst>
          </p:cNvPr>
          <p:cNvSpPr txBox="1">
            <a:spLocks noChangeArrowheads="1"/>
          </p:cNvSpPr>
          <p:nvPr/>
        </p:nvSpPr>
        <p:spPr>
          <a:xfrm>
            <a:off x="304800" y="1844824"/>
            <a:ext cx="8839200" cy="40324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50000"/>
              </a:lnSpc>
              <a:spcBef>
                <a:spcPct val="10000"/>
              </a:spcBef>
              <a:spcAft>
                <a:spcPct val="15000"/>
              </a:spcAft>
              <a:buFont typeface="Wingdings" pitchFamily="2" charset="2"/>
              <a:buNone/>
            </a:pPr>
            <a:r>
              <a:rPr kumimoji="0" lang="zh-CN" altLang="en-US" sz="2400" dirty="0">
                <a:latin typeface="楷体_GB2312" pitchFamily="49" charset="-122"/>
              </a:rPr>
              <a:t>⑴ </a:t>
            </a:r>
            <a:r>
              <a:rPr kumimoji="0" lang="en-US" altLang="zh-CN" sz="2400" dirty="0">
                <a:latin typeface="楷体_GB2312" pitchFamily="49" charset="-122"/>
              </a:rPr>
              <a:t>Sn</a:t>
            </a:r>
            <a:r>
              <a:rPr kumimoji="0" lang="en-US" altLang="zh-CN" sz="2400" baseline="30000" dirty="0">
                <a:latin typeface="楷体_GB2312" pitchFamily="49" charset="-122"/>
              </a:rPr>
              <a:t>2+</a:t>
            </a:r>
            <a:r>
              <a:rPr kumimoji="0" lang="en-US" altLang="zh-CN" sz="2400" dirty="0">
                <a:latin typeface="楷体_GB2312" pitchFamily="49" charset="-122"/>
              </a:rPr>
              <a:t>+2OH</a:t>
            </a:r>
            <a:r>
              <a:rPr kumimoji="0" lang="en-US" altLang="zh-CN" sz="2400" baseline="30000" dirty="0">
                <a:latin typeface="楷体_GB2312" pitchFamily="49" charset="-122"/>
              </a:rPr>
              <a:t>-</a:t>
            </a:r>
            <a:r>
              <a:rPr kumimoji="0" lang="en-US" altLang="zh-CN" sz="2400" dirty="0">
                <a:latin typeface="楷体_GB2312" pitchFamily="49" charset="-122"/>
              </a:rPr>
              <a:t>=Sn(OH)</a:t>
            </a:r>
            <a:r>
              <a:rPr kumimoji="0" lang="en-US" altLang="zh-CN" sz="2400" baseline="-25000" dirty="0">
                <a:latin typeface="楷体_GB2312" pitchFamily="49" charset="-122"/>
              </a:rPr>
              <a:t>2</a:t>
            </a:r>
            <a:r>
              <a:rPr kumimoji="0" lang="en-US" altLang="zh-CN" sz="2400" dirty="0">
                <a:latin typeface="楷体_GB2312" pitchFamily="49" charset="-122"/>
              </a:rPr>
              <a:t>↓</a:t>
            </a:r>
            <a:r>
              <a:rPr kumimoji="0" lang="zh-CN" altLang="en-US" sz="2400" dirty="0">
                <a:latin typeface="楷体_GB2312" pitchFamily="49" charset="-122"/>
              </a:rPr>
              <a:t>白，两性</a:t>
            </a:r>
          </a:p>
          <a:p>
            <a:pPr fontAlgn="auto">
              <a:lnSpc>
                <a:spcPct val="150000"/>
              </a:lnSpc>
              <a:spcBef>
                <a:spcPct val="10000"/>
              </a:spcBef>
              <a:spcAft>
                <a:spcPct val="15000"/>
              </a:spcAft>
              <a:buFont typeface="Wingdings" pitchFamily="2" charset="2"/>
              <a:buNone/>
            </a:pPr>
            <a:r>
              <a:rPr kumimoji="0" lang="en-US" altLang="zh-CN" sz="2400" dirty="0">
                <a:latin typeface="楷体_GB2312" pitchFamily="49" charset="-122"/>
              </a:rPr>
              <a:t>Sn(OH)</a:t>
            </a:r>
            <a:r>
              <a:rPr kumimoji="0" lang="en-US" altLang="zh-CN" sz="2400" baseline="-25000" dirty="0">
                <a:latin typeface="楷体_GB2312" pitchFamily="49" charset="-122"/>
              </a:rPr>
              <a:t>2</a:t>
            </a:r>
            <a:r>
              <a:rPr kumimoji="0" lang="en-US" altLang="zh-CN" sz="2400" dirty="0">
                <a:latin typeface="楷体_GB2312" pitchFamily="49" charset="-122"/>
              </a:rPr>
              <a:t>+2H</a:t>
            </a:r>
            <a:r>
              <a:rPr kumimoji="0" lang="en-US" altLang="zh-CN" sz="2400" baseline="30000" dirty="0">
                <a:latin typeface="楷体_GB2312" pitchFamily="49" charset="-122"/>
              </a:rPr>
              <a:t>+</a:t>
            </a:r>
            <a:r>
              <a:rPr kumimoji="0" lang="en-US" altLang="zh-CN" sz="2400" dirty="0">
                <a:latin typeface="楷体_GB2312" pitchFamily="49" charset="-122"/>
              </a:rPr>
              <a:t>= Sn</a:t>
            </a:r>
            <a:r>
              <a:rPr kumimoji="0" lang="en-US" altLang="zh-CN" sz="2400" baseline="30000" dirty="0">
                <a:latin typeface="楷体_GB2312" pitchFamily="49" charset="-122"/>
              </a:rPr>
              <a:t>2+</a:t>
            </a:r>
            <a:r>
              <a:rPr kumimoji="0" lang="en-US" altLang="zh-CN" sz="2400" dirty="0">
                <a:latin typeface="楷体_GB2312" pitchFamily="49" charset="-122"/>
              </a:rPr>
              <a:t>+2H</a:t>
            </a:r>
            <a:r>
              <a:rPr kumimoji="0" lang="en-US" altLang="zh-CN" sz="2400" baseline="-25000" dirty="0">
                <a:latin typeface="楷体_GB2312" pitchFamily="49" charset="-122"/>
              </a:rPr>
              <a:t>2</a:t>
            </a:r>
            <a:r>
              <a:rPr kumimoji="0" lang="en-US" altLang="zh-CN" sz="2400" dirty="0">
                <a:latin typeface="楷体_GB2312" pitchFamily="49" charset="-122"/>
              </a:rPr>
              <a:t>O</a:t>
            </a:r>
            <a:r>
              <a:rPr kumimoji="0" lang="zh-CN" altLang="en-US" sz="2400" dirty="0">
                <a:latin typeface="楷体_GB2312" pitchFamily="49" charset="-122"/>
              </a:rPr>
              <a:t>     </a:t>
            </a:r>
            <a:r>
              <a:rPr kumimoji="0" lang="en-US" altLang="zh-CN" sz="2400" dirty="0">
                <a:latin typeface="楷体_GB2312" pitchFamily="49" charset="-122"/>
              </a:rPr>
              <a:t>Sn(OH)</a:t>
            </a:r>
            <a:r>
              <a:rPr kumimoji="0" lang="en-US" altLang="zh-CN" sz="2400" baseline="-25000" dirty="0">
                <a:latin typeface="楷体_GB2312" pitchFamily="49" charset="-122"/>
              </a:rPr>
              <a:t>2</a:t>
            </a:r>
            <a:r>
              <a:rPr kumimoji="0" lang="en-US" altLang="zh-CN" sz="2400" dirty="0">
                <a:latin typeface="楷体_GB2312" pitchFamily="49" charset="-122"/>
              </a:rPr>
              <a:t>+2OH</a:t>
            </a:r>
            <a:r>
              <a:rPr kumimoji="0" lang="en-US" altLang="zh-CN" sz="2400" baseline="30000" dirty="0">
                <a:latin typeface="楷体_GB2312" pitchFamily="49" charset="-122"/>
              </a:rPr>
              <a:t>-</a:t>
            </a:r>
            <a:r>
              <a:rPr kumimoji="0" lang="en-US" altLang="zh-CN" sz="2400" dirty="0">
                <a:latin typeface="楷体_GB2312" pitchFamily="49" charset="-122"/>
              </a:rPr>
              <a:t>= Sn(OH)</a:t>
            </a:r>
            <a:r>
              <a:rPr kumimoji="0" lang="en-US" altLang="zh-CN" sz="2400" baseline="-25000" dirty="0">
                <a:latin typeface="楷体_GB2312" pitchFamily="49" charset="-122"/>
              </a:rPr>
              <a:t>4</a:t>
            </a:r>
            <a:r>
              <a:rPr kumimoji="0" lang="en-US" altLang="zh-CN" sz="2400" baseline="30000" dirty="0">
                <a:latin typeface="楷体_GB2312" pitchFamily="49" charset="-122"/>
              </a:rPr>
              <a:t>2-</a:t>
            </a:r>
            <a:endParaRPr kumimoji="0" lang="en-US" altLang="zh-CN" sz="2400" dirty="0">
              <a:latin typeface="楷体_GB2312" pitchFamily="49" charset="-122"/>
            </a:endParaRPr>
          </a:p>
          <a:p>
            <a:pPr fontAlgn="auto">
              <a:lnSpc>
                <a:spcPct val="150000"/>
              </a:lnSpc>
              <a:spcBef>
                <a:spcPct val="10000"/>
              </a:spcBef>
              <a:spcAft>
                <a:spcPct val="15000"/>
              </a:spcAft>
              <a:buFont typeface="Wingdings" pitchFamily="2" charset="2"/>
              <a:buNone/>
            </a:pPr>
            <a:r>
              <a:rPr kumimoji="0" lang="en-US" altLang="zh-CN" sz="2400" dirty="0">
                <a:latin typeface="楷体_GB2312" pitchFamily="49" charset="-122"/>
              </a:rPr>
              <a:t>Sn</a:t>
            </a:r>
            <a:r>
              <a:rPr kumimoji="0" lang="en-US" altLang="zh-CN" sz="2400" baseline="30000" dirty="0">
                <a:latin typeface="楷体_GB2312" pitchFamily="49" charset="-122"/>
              </a:rPr>
              <a:t>4+</a:t>
            </a:r>
            <a:r>
              <a:rPr kumimoji="0" lang="en-US" altLang="zh-CN" sz="2400" dirty="0">
                <a:latin typeface="楷体_GB2312" pitchFamily="49" charset="-122"/>
              </a:rPr>
              <a:t>+4NH</a:t>
            </a:r>
            <a:r>
              <a:rPr kumimoji="0" lang="en-US" altLang="zh-CN" sz="2400" baseline="-25000" dirty="0">
                <a:latin typeface="楷体_GB2312" pitchFamily="49" charset="-122"/>
              </a:rPr>
              <a:t>3</a:t>
            </a:r>
            <a:r>
              <a:rPr kumimoji="0" lang="en-US" altLang="zh-CN" sz="2400" dirty="0">
                <a:latin typeface="Times New Roman" panose="02020603050405020304" pitchFamily="18" charset="0"/>
              </a:rPr>
              <a:t>·</a:t>
            </a:r>
            <a:r>
              <a:rPr kumimoji="0" lang="en-US" altLang="zh-CN" sz="2400" dirty="0">
                <a:latin typeface="楷体_GB2312" pitchFamily="49" charset="-122"/>
              </a:rPr>
              <a:t>H</a:t>
            </a:r>
            <a:r>
              <a:rPr kumimoji="0" lang="en-US" altLang="zh-CN" sz="2400" baseline="-25000" dirty="0">
                <a:latin typeface="楷体_GB2312" pitchFamily="49" charset="-122"/>
              </a:rPr>
              <a:t>2</a:t>
            </a:r>
            <a:r>
              <a:rPr kumimoji="0" lang="en-US" altLang="zh-CN" sz="2400" dirty="0">
                <a:latin typeface="楷体_GB2312" pitchFamily="49" charset="-122"/>
              </a:rPr>
              <a:t>O</a:t>
            </a:r>
            <a:r>
              <a:rPr kumimoji="0" lang="zh-CN" altLang="en-US" sz="2400" dirty="0">
                <a:latin typeface="楷体_GB2312" pitchFamily="49" charset="-122"/>
              </a:rPr>
              <a:t>→</a:t>
            </a:r>
            <a:r>
              <a:rPr kumimoji="0" lang="en-US" altLang="zh-CN" sz="2400" dirty="0">
                <a:latin typeface="楷体_GB2312" pitchFamily="49" charset="-122"/>
              </a:rPr>
              <a:t>α-H</a:t>
            </a:r>
            <a:r>
              <a:rPr kumimoji="0" lang="en-US" altLang="zh-CN" sz="2400" baseline="-25000" dirty="0">
                <a:latin typeface="楷体_GB2312" pitchFamily="49" charset="-122"/>
              </a:rPr>
              <a:t>2</a:t>
            </a:r>
            <a:r>
              <a:rPr kumimoji="0" lang="en-US" altLang="zh-CN" sz="2400" dirty="0">
                <a:latin typeface="楷体_GB2312" pitchFamily="49" charset="-122"/>
              </a:rPr>
              <a:t>SnO</a:t>
            </a:r>
            <a:r>
              <a:rPr kumimoji="0" lang="en-US" altLang="zh-CN" sz="2400" baseline="-25000" dirty="0">
                <a:latin typeface="楷体_GB2312" pitchFamily="49" charset="-122"/>
              </a:rPr>
              <a:t>3</a:t>
            </a:r>
            <a:r>
              <a:rPr kumimoji="0" lang="en-US" altLang="zh-CN" sz="2400" dirty="0">
                <a:latin typeface="楷体_GB2312" pitchFamily="49" charset="-122"/>
              </a:rPr>
              <a:t>↓</a:t>
            </a:r>
            <a:r>
              <a:rPr kumimoji="0" lang="zh-CN" altLang="en-US" sz="2400" dirty="0">
                <a:latin typeface="楷体_GB2312" pitchFamily="49" charset="-122"/>
              </a:rPr>
              <a:t>白,两性偏酸</a:t>
            </a:r>
            <a:r>
              <a:rPr kumimoji="0" lang="en-US" altLang="zh-CN" sz="2400" dirty="0">
                <a:latin typeface="楷体_GB2312" pitchFamily="49" charset="-122"/>
              </a:rPr>
              <a:t>,</a:t>
            </a:r>
            <a:r>
              <a:rPr kumimoji="0" lang="zh-CN" altLang="en-US" sz="2400" dirty="0">
                <a:latin typeface="楷体_GB2312" pitchFamily="49" charset="-122"/>
              </a:rPr>
              <a:t>无定形体,溶于碱和</a:t>
            </a:r>
            <a:endParaRPr kumimoji="0" lang="en-US" altLang="zh-CN" sz="2400" dirty="0">
              <a:latin typeface="楷体_GB2312" pitchFamily="49" charset="-122"/>
            </a:endParaRPr>
          </a:p>
          <a:p>
            <a:pPr fontAlgn="auto">
              <a:lnSpc>
                <a:spcPct val="150000"/>
              </a:lnSpc>
              <a:spcBef>
                <a:spcPct val="10000"/>
              </a:spcBef>
              <a:spcAft>
                <a:spcPct val="15000"/>
              </a:spcAft>
              <a:buFont typeface="Wingdings" pitchFamily="2" charset="2"/>
              <a:buNone/>
            </a:pPr>
            <a:r>
              <a:rPr kumimoji="0" lang="zh-CN" altLang="en-US" sz="2400" dirty="0">
                <a:latin typeface="楷体_GB2312" pitchFamily="49" charset="-122"/>
              </a:rPr>
              <a:t>浓</a:t>
            </a:r>
            <a:r>
              <a:rPr kumimoji="0" lang="en-US" altLang="zh-CN" sz="2400" dirty="0" err="1">
                <a:latin typeface="楷体_GB2312" pitchFamily="49" charset="-122"/>
              </a:rPr>
              <a:t>HCl</a:t>
            </a:r>
            <a:r>
              <a:rPr kumimoji="0" lang="en-US" altLang="zh-CN" sz="2400" dirty="0">
                <a:latin typeface="楷体_GB2312" pitchFamily="49" charset="-122"/>
              </a:rPr>
              <a:t>: Sn(OH)</a:t>
            </a:r>
            <a:r>
              <a:rPr kumimoji="0" lang="en-US" altLang="zh-CN" sz="2400" baseline="-25000" dirty="0">
                <a:latin typeface="楷体_GB2312" pitchFamily="49" charset="-122"/>
              </a:rPr>
              <a:t>4</a:t>
            </a:r>
            <a:r>
              <a:rPr kumimoji="0" lang="en-US" altLang="zh-CN" sz="2400" dirty="0">
                <a:latin typeface="楷体_GB2312" pitchFamily="49" charset="-122"/>
              </a:rPr>
              <a:t>+2OH</a:t>
            </a:r>
            <a:r>
              <a:rPr kumimoji="0" lang="en-US" altLang="zh-CN" sz="2400" baseline="30000" dirty="0">
                <a:latin typeface="楷体_GB2312" pitchFamily="49" charset="-122"/>
              </a:rPr>
              <a:t>-</a:t>
            </a:r>
            <a:r>
              <a:rPr kumimoji="0" lang="en-US" altLang="zh-CN" sz="2400" dirty="0">
                <a:latin typeface="楷体_GB2312" pitchFamily="49" charset="-122"/>
              </a:rPr>
              <a:t>=Sn(OH)</a:t>
            </a:r>
            <a:r>
              <a:rPr kumimoji="0" lang="en-US" altLang="zh-CN" sz="2400" baseline="-25000" dirty="0">
                <a:latin typeface="楷体_GB2312" pitchFamily="49" charset="-122"/>
              </a:rPr>
              <a:t>6</a:t>
            </a:r>
            <a:r>
              <a:rPr kumimoji="0" lang="en-US" altLang="zh-CN" sz="2400" baseline="30000" dirty="0">
                <a:latin typeface="楷体_GB2312" pitchFamily="49" charset="-122"/>
              </a:rPr>
              <a:t>2</a:t>
            </a:r>
          </a:p>
          <a:p>
            <a:pPr fontAlgn="auto">
              <a:lnSpc>
                <a:spcPct val="150000"/>
              </a:lnSpc>
              <a:spcBef>
                <a:spcPct val="10000"/>
              </a:spcBef>
              <a:spcAft>
                <a:spcPct val="15000"/>
              </a:spcAft>
              <a:buFont typeface="Wingdings" pitchFamily="2" charset="2"/>
              <a:buNone/>
            </a:pPr>
            <a:r>
              <a:rPr kumimoji="0" lang="en-US" altLang="zh-CN" sz="2400" dirty="0">
                <a:latin typeface="楷体_GB2312" pitchFamily="49" charset="-122"/>
              </a:rPr>
              <a:t>Sn(OH)</a:t>
            </a:r>
            <a:r>
              <a:rPr kumimoji="0" lang="en-US" altLang="zh-CN" sz="2400" baseline="-25000" dirty="0">
                <a:latin typeface="楷体_GB2312" pitchFamily="49" charset="-122"/>
              </a:rPr>
              <a:t>4</a:t>
            </a:r>
            <a:r>
              <a:rPr kumimoji="0" lang="en-US" altLang="zh-CN" sz="2400" dirty="0">
                <a:latin typeface="楷体_GB2312" pitchFamily="49" charset="-122"/>
              </a:rPr>
              <a:t>+6HCl=H</a:t>
            </a:r>
            <a:r>
              <a:rPr kumimoji="0" lang="en-US" altLang="zh-CN" sz="2400" baseline="-25000" dirty="0">
                <a:latin typeface="楷体_GB2312" pitchFamily="49" charset="-122"/>
              </a:rPr>
              <a:t>2</a:t>
            </a:r>
            <a:r>
              <a:rPr kumimoji="0" lang="en-US" altLang="zh-CN" sz="2400" dirty="0">
                <a:latin typeface="楷体_GB2312" pitchFamily="49" charset="-122"/>
              </a:rPr>
              <a:t>[SnCl</a:t>
            </a:r>
            <a:r>
              <a:rPr kumimoji="0" lang="en-US" altLang="zh-CN" sz="2400" baseline="-25000" dirty="0">
                <a:latin typeface="楷体_GB2312" pitchFamily="49" charset="-122"/>
              </a:rPr>
              <a:t>6</a:t>
            </a:r>
            <a:r>
              <a:rPr kumimoji="0" lang="en-US" altLang="zh-CN" sz="2400" dirty="0">
                <a:latin typeface="楷体_GB2312" pitchFamily="49" charset="-122"/>
              </a:rPr>
              <a:t>]+4H</a:t>
            </a:r>
            <a:r>
              <a:rPr kumimoji="0" lang="en-US" altLang="zh-CN" sz="2400" baseline="-25000" dirty="0">
                <a:latin typeface="楷体_GB2312" pitchFamily="49" charset="-122"/>
              </a:rPr>
              <a:t>2</a:t>
            </a:r>
            <a:r>
              <a:rPr kumimoji="0" lang="en-US" altLang="zh-CN" sz="2400" dirty="0">
                <a:latin typeface="楷体_GB2312" pitchFamily="49" charset="-122"/>
              </a:rPr>
              <a:t>O</a:t>
            </a:r>
          </a:p>
          <a:p>
            <a:pPr fontAlgn="auto">
              <a:lnSpc>
                <a:spcPct val="150000"/>
              </a:lnSpc>
              <a:spcBef>
                <a:spcPct val="10000"/>
              </a:spcBef>
              <a:spcAft>
                <a:spcPct val="15000"/>
              </a:spcAft>
              <a:buFont typeface="Wingdings" pitchFamily="2" charset="2"/>
              <a:buNone/>
            </a:pPr>
            <a:r>
              <a:rPr kumimoji="0" lang="en-US" altLang="zh-CN" sz="2400" dirty="0">
                <a:latin typeface="楷体_GB2312" pitchFamily="49" charset="-122"/>
              </a:rPr>
              <a:t>Sn+HNO</a:t>
            </a:r>
            <a:r>
              <a:rPr kumimoji="0" lang="en-US" altLang="zh-CN" sz="2400" baseline="-25000" dirty="0">
                <a:latin typeface="楷体_GB2312" pitchFamily="49" charset="-122"/>
              </a:rPr>
              <a:t>3</a:t>
            </a:r>
            <a:r>
              <a:rPr kumimoji="0" lang="en-US" altLang="zh-CN" sz="2400" dirty="0">
                <a:latin typeface="楷体_GB2312" pitchFamily="49" charset="-122"/>
              </a:rPr>
              <a:t>(</a:t>
            </a:r>
            <a:r>
              <a:rPr kumimoji="0" lang="zh-CN" altLang="en-US" sz="2400" dirty="0">
                <a:latin typeface="楷体_GB2312" pitchFamily="49" charset="-122"/>
              </a:rPr>
              <a:t>浓)→</a:t>
            </a:r>
            <a:r>
              <a:rPr kumimoji="0" lang="en-US" altLang="zh-CN" sz="2400" dirty="0">
                <a:latin typeface="楷体_GB2312" pitchFamily="49" charset="-122"/>
              </a:rPr>
              <a:t>β-H</a:t>
            </a:r>
            <a:r>
              <a:rPr kumimoji="0" lang="en-US" altLang="zh-CN" sz="2400" baseline="-25000" dirty="0">
                <a:latin typeface="楷体_GB2312" pitchFamily="49" charset="-122"/>
              </a:rPr>
              <a:t>2</a:t>
            </a:r>
            <a:r>
              <a:rPr kumimoji="0" lang="en-US" altLang="zh-CN" sz="2400" dirty="0">
                <a:latin typeface="楷体_GB2312" pitchFamily="49" charset="-122"/>
              </a:rPr>
              <a:t>SnO</a:t>
            </a:r>
            <a:r>
              <a:rPr kumimoji="0" lang="en-US" altLang="zh-CN" sz="2400" baseline="-25000" dirty="0">
                <a:latin typeface="楷体_GB2312" pitchFamily="49" charset="-122"/>
              </a:rPr>
              <a:t>3 </a:t>
            </a:r>
            <a:r>
              <a:rPr kumimoji="0" lang="en-US" altLang="zh-CN" sz="2400" dirty="0">
                <a:latin typeface="楷体_GB2312" pitchFamily="49" charset="-122"/>
              </a:rPr>
              <a:t>↓</a:t>
            </a:r>
            <a:r>
              <a:rPr kumimoji="0" lang="zh-CN" altLang="en-US" sz="2400" dirty="0">
                <a:latin typeface="楷体_GB2312" pitchFamily="49" charset="-122"/>
              </a:rPr>
              <a:t>白色晶态</a:t>
            </a:r>
            <a:r>
              <a:rPr kumimoji="0" lang="en-US" altLang="zh-CN" sz="2400" dirty="0">
                <a:latin typeface="楷体_GB2312" pitchFamily="49" charset="-122"/>
              </a:rPr>
              <a:t>,</a:t>
            </a:r>
            <a:r>
              <a:rPr kumimoji="0" lang="zh-CN" altLang="en-US" sz="2400" dirty="0">
                <a:latin typeface="楷体_GB2312" pitchFamily="49" charset="-122"/>
              </a:rPr>
              <a:t>两性偏酸，难溶于酸碱。</a:t>
            </a:r>
          </a:p>
        </p:txBody>
      </p:sp>
      <p:sp>
        <p:nvSpPr>
          <p:cNvPr id="6" name="Rectangle 2">
            <a:extLst>
              <a:ext uri="{FF2B5EF4-FFF2-40B4-BE49-F238E27FC236}">
                <a16:creationId xmlns:a16="http://schemas.microsoft.com/office/drawing/2014/main" id="{4522AFF8-D824-304D-B89F-B54842554401}"/>
              </a:ext>
            </a:extLst>
          </p:cNvPr>
          <p:cNvSpPr txBox="1">
            <a:spLocks noChangeArrowheads="1"/>
          </p:cNvSpPr>
          <p:nvPr/>
        </p:nvSpPr>
        <p:spPr>
          <a:xfrm>
            <a:off x="827906" y="238125"/>
            <a:ext cx="7560518" cy="5794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kumimoji="0" lang="zh-CN" altLang="en-US" sz="3200" dirty="0">
                <a:solidFill>
                  <a:srgbClr val="C00000"/>
                </a:solidFill>
                <a:latin typeface="Arial" panose="020B0604020202020204" pitchFamily="34" charset="0"/>
                <a:ea typeface="SimHei" panose="02010609060101010101" pitchFamily="49" charset="-122"/>
                <a:cs typeface="Arial" panose="020B0604020202020204" pitchFamily="34" charset="0"/>
              </a:rPr>
              <a:t>锡铅的氢氧化物及含氧酸盐</a:t>
            </a:r>
          </a:p>
        </p:txBody>
      </p:sp>
      <p:sp>
        <p:nvSpPr>
          <p:cNvPr id="7" name="矩形 6">
            <a:extLst>
              <a:ext uri="{FF2B5EF4-FFF2-40B4-BE49-F238E27FC236}">
                <a16:creationId xmlns:a16="http://schemas.microsoft.com/office/drawing/2014/main" id="{6E8BCC19-25CB-DC46-9D3E-8EAD3BA2FA0C}"/>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8" name="Text Box 12">
            <a:extLst>
              <a:ext uri="{FF2B5EF4-FFF2-40B4-BE49-F238E27FC236}">
                <a16:creationId xmlns:a16="http://schemas.microsoft.com/office/drawing/2014/main" id="{8D7A8B96-80FF-1F48-BB79-ED2CA71D0745}"/>
              </a:ext>
            </a:extLst>
          </p:cNvPr>
          <p:cNvSpPr txBox="1">
            <a:spLocks noChangeArrowheads="1"/>
          </p:cNvSpPr>
          <p:nvPr/>
        </p:nvSpPr>
        <p:spPr bwMode="invGray">
          <a:xfrm>
            <a:off x="391543" y="1211140"/>
            <a:ext cx="1012105" cy="523220"/>
          </a:xfrm>
          <a:prstGeom prst="rect">
            <a:avLst/>
          </a:prstGeom>
          <a:solidFill>
            <a:schemeClr val="accent6">
              <a:lumMod val="60000"/>
              <a:lumOff val="40000"/>
            </a:schemeClr>
          </a:solidFill>
          <a:ln w="9525">
            <a:solidFill>
              <a:schemeClr val="accent6">
                <a:lumMod val="40000"/>
                <a:lumOff val="60000"/>
              </a:schemeClr>
            </a:solidFill>
            <a:miter lim="800000"/>
            <a:headEnd/>
            <a:tailEnd/>
          </a:ln>
        </p:spPr>
        <p:txBody>
          <a:bodyPr wrap="square">
            <a:spAutoFit/>
          </a:bodyPr>
          <a:lstStyle>
            <a:lvl1pPr>
              <a:spcBef>
                <a:spcPct val="20000"/>
              </a:spcBef>
              <a:buClr>
                <a:srgbClr val="CCFF33"/>
              </a:buClr>
              <a:buSzPct val="70000"/>
              <a:buFont typeface="Wingdings" pitchFamily="2" charset="2"/>
              <a:buChar char="n"/>
              <a:defRPr kumimoji="1" sz="3200" b="1">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65000"/>
              <a:buFont typeface="Wingdings" pitchFamily="2" charset="2"/>
              <a:buChar char="n"/>
              <a:defRPr kumimoji="1" sz="2800" b="1">
                <a:solidFill>
                  <a:schemeClr val="tx1"/>
                </a:solidFill>
                <a:latin typeface="Arial" panose="020B0604020202020204" pitchFamily="34" charset="0"/>
                <a:ea typeface="楷体_GB2312" pitchFamily="49" charset="-122"/>
              </a:defRPr>
            </a:lvl2pPr>
            <a:lvl3pPr marL="1143000" indent="-228600">
              <a:spcBef>
                <a:spcPct val="20000"/>
              </a:spcBef>
              <a:buClr>
                <a:srgbClr val="0099CC"/>
              </a:buClr>
              <a:buSzPct val="65000"/>
              <a:buFont typeface="Wingdings" pitchFamily="2" charset="2"/>
              <a:buChar char="n"/>
              <a:defRPr kumimoji="1" sz="2400" b="1">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itchFamily="2" charset="2"/>
              <a:buChar char="n"/>
              <a:defRPr kumimoji="1" sz="2000" b="1">
                <a:solidFill>
                  <a:schemeClr val="tx1"/>
                </a:solidFill>
                <a:latin typeface="Arial" panose="020B0604020202020204" pitchFamily="34" charset="0"/>
                <a:ea typeface="楷体_GB2312" pitchFamily="49" charset="-122"/>
              </a:defRPr>
            </a:lvl4pPr>
            <a:lvl5pPr marL="2057400" indent="-228600">
              <a:spcBef>
                <a:spcPct val="20000"/>
              </a:spcBef>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9pPr>
          </a:lstStyle>
          <a:p>
            <a:pPr algn="ctr" eaLnBrk="1" hangingPunct="1">
              <a:buFont typeface="Wingdings" pitchFamily="2" charset="2"/>
              <a:buNone/>
            </a:pPr>
            <a:r>
              <a:rPr lang="en-US" altLang="zh-CN" sz="2800" dirty="0">
                <a:ea typeface="SimHei" panose="02010609060101010101" pitchFamily="49" charset="-122"/>
                <a:cs typeface="Arial" panose="020B0604020202020204" pitchFamily="34" charset="0"/>
              </a:rPr>
              <a:t>Sn</a:t>
            </a:r>
            <a:endParaRPr lang="zh-CN" altLang="en-US" sz="2800" dirty="0">
              <a:ea typeface="SimHei" panose="02010609060101010101" pitchFamily="49" charset="-122"/>
              <a:cs typeface="Arial" panose="020B0604020202020204" pitchFamily="34" charset="0"/>
            </a:endParaRPr>
          </a:p>
        </p:txBody>
      </p:sp>
      <p:sp>
        <p:nvSpPr>
          <p:cNvPr id="3" name="文本框 2">
            <a:extLst>
              <a:ext uri="{FF2B5EF4-FFF2-40B4-BE49-F238E27FC236}">
                <a16:creationId xmlns:a16="http://schemas.microsoft.com/office/drawing/2014/main" id="{035CCE7C-180E-8684-FAF3-C01150E63B92}"/>
              </a:ext>
            </a:extLst>
          </p:cNvPr>
          <p:cNvSpPr txBox="1"/>
          <p:nvPr/>
        </p:nvSpPr>
        <p:spPr>
          <a:xfrm>
            <a:off x="7663795" y="148702"/>
            <a:ext cx="1304597" cy="646331"/>
          </a:xfrm>
          <a:prstGeom prst="rect">
            <a:avLst/>
          </a:prstGeom>
          <a:solidFill>
            <a:schemeClr val="accent6">
              <a:lumMod val="40000"/>
              <a:lumOff val="60000"/>
            </a:schemeClr>
          </a:solidFill>
        </p:spPr>
        <p:txBody>
          <a:bodyPr wrap="square" rtlCol="0">
            <a:spAutoFit/>
          </a:bodyPr>
          <a:lstStyle/>
          <a:p>
            <a:pPr algn="ctr"/>
            <a:r>
              <a:rPr lang="zh-CN" altLang="en-US" sz="3600" dirty="0">
                <a:solidFill>
                  <a:srgbClr val="0000CC"/>
                </a:solidFill>
              </a:rPr>
              <a:t>了解</a:t>
            </a:r>
            <a:endParaRPr kumimoji="1" lang="zh-CN" altLang="en-US" sz="3600" dirty="0">
              <a:solidFill>
                <a:srgbClr val="0000CC"/>
              </a:solidFill>
            </a:endParaRPr>
          </a:p>
        </p:txBody>
      </p:sp>
    </p:spTree>
    <p:extLst>
      <p:ext uri="{BB962C8B-B14F-4D97-AF65-F5344CB8AC3E}">
        <p14:creationId xmlns:p14="http://schemas.microsoft.com/office/powerpoint/2010/main" val="67272844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2CB286D-2A41-D147-8CBC-DF6308D42177}"/>
              </a:ext>
            </a:extLst>
          </p:cNvPr>
          <p:cNvSpPr>
            <a:spLocks noGrp="1"/>
          </p:cNvSpPr>
          <p:nvPr>
            <p:ph type="sldNum" sz="quarter" idx="12"/>
          </p:nvPr>
        </p:nvSpPr>
        <p:spPr/>
        <p:txBody>
          <a:bodyPr/>
          <a:lstStyle/>
          <a:p>
            <a:fld id="{F32996CC-1D28-6241-8C6B-4A2C005E6D1D}" type="slidenum">
              <a:rPr lang="en-US" altLang="zh-CN" smtClean="0"/>
              <a:pPr/>
              <a:t>65</a:t>
            </a:fld>
            <a:endParaRPr lang="en-US" altLang="zh-CN"/>
          </a:p>
        </p:txBody>
      </p:sp>
      <p:sp>
        <p:nvSpPr>
          <p:cNvPr id="3" name="Text Box 2">
            <a:extLst>
              <a:ext uri="{FF2B5EF4-FFF2-40B4-BE49-F238E27FC236}">
                <a16:creationId xmlns:a16="http://schemas.microsoft.com/office/drawing/2014/main" id="{4E93485F-F408-CE42-A637-7F905ED2ED17}"/>
              </a:ext>
            </a:extLst>
          </p:cNvPr>
          <p:cNvSpPr txBox="1">
            <a:spLocks noChangeArrowheads="1"/>
          </p:cNvSpPr>
          <p:nvPr/>
        </p:nvSpPr>
        <p:spPr bwMode="invGray">
          <a:xfrm>
            <a:off x="418307" y="1903427"/>
            <a:ext cx="8424863" cy="390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CCFF33"/>
              </a:buClr>
              <a:buSzPct val="70000"/>
              <a:buFont typeface="Wingdings" pitchFamily="2" charset="2"/>
              <a:buChar char="n"/>
              <a:defRPr kumimoji="1" sz="3200" b="1">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65000"/>
              <a:buFont typeface="Wingdings" pitchFamily="2" charset="2"/>
              <a:buChar char="n"/>
              <a:defRPr kumimoji="1" sz="2800" b="1">
                <a:solidFill>
                  <a:schemeClr val="tx1"/>
                </a:solidFill>
                <a:latin typeface="Arial" panose="020B0604020202020204" pitchFamily="34" charset="0"/>
                <a:ea typeface="楷体_GB2312" pitchFamily="49" charset="-122"/>
              </a:defRPr>
            </a:lvl2pPr>
            <a:lvl3pPr marL="1143000" indent="-228600">
              <a:spcBef>
                <a:spcPct val="20000"/>
              </a:spcBef>
              <a:buClr>
                <a:srgbClr val="0099CC"/>
              </a:buClr>
              <a:buSzPct val="65000"/>
              <a:buFont typeface="Wingdings" pitchFamily="2" charset="2"/>
              <a:buChar char="n"/>
              <a:defRPr kumimoji="1" sz="2400" b="1">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itchFamily="2" charset="2"/>
              <a:buChar char="n"/>
              <a:defRPr kumimoji="1" sz="2000" b="1">
                <a:solidFill>
                  <a:schemeClr val="tx1"/>
                </a:solidFill>
                <a:latin typeface="Arial" panose="020B0604020202020204" pitchFamily="34" charset="0"/>
                <a:ea typeface="楷体_GB2312" pitchFamily="49" charset="-122"/>
              </a:defRPr>
            </a:lvl4pPr>
            <a:lvl5pPr marL="2057400" indent="-228600">
              <a:spcBef>
                <a:spcPct val="20000"/>
              </a:spcBef>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9pPr>
          </a:lstStyle>
          <a:p>
            <a:pPr eaLnBrk="1" hangingPunct="1">
              <a:lnSpc>
                <a:spcPct val="150000"/>
              </a:lnSpc>
              <a:spcBef>
                <a:spcPct val="10000"/>
              </a:spcBef>
              <a:spcAft>
                <a:spcPct val="20000"/>
              </a:spcAft>
              <a:buFont typeface="Wingdings" pitchFamily="2" charset="2"/>
              <a:buNone/>
            </a:pPr>
            <a:r>
              <a:rPr lang="zh-CN" altLang="en-US" sz="2400" dirty="0">
                <a:ea typeface="SimHei" panose="02010609060101010101" pitchFamily="49" charset="-122"/>
                <a:cs typeface="Arial" panose="020B0604020202020204" pitchFamily="34" charset="0"/>
              </a:rPr>
              <a:t>亚锡酸根离子 </a:t>
            </a:r>
            <a:r>
              <a:rPr lang="en-US" altLang="zh-CN" sz="2400" dirty="0">
                <a:ea typeface="SimHei" panose="02010609060101010101" pitchFamily="49" charset="-122"/>
                <a:cs typeface="Arial" panose="020B0604020202020204" pitchFamily="34" charset="0"/>
              </a:rPr>
              <a:t>Sn(OH)</a:t>
            </a:r>
            <a:r>
              <a:rPr lang="en-US" altLang="zh-CN" sz="2400" baseline="-25000" dirty="0">
                <a:ea typeface="SimHei" panose="02010609060101010101" pitchFamily="49" charset="-122"/>
                <a:cs typeface="Arial" panose="020B0604020202020204" pitchFamily="34" charset="0"/>
              </a:rPr>
              <a:t>4</a:t>
            </a:r>
            <a:r>
              <a:rPr lang="en-US" altLang="zh-CN" sz="2400" baseline="30000" dirty="0">
                <a:ea typeface="SimHei" panose="02010609060101010101" pitchFamily="49" charset="-122"/>
                <a:cs typeface="Arial" panose="020B0604020202020204" pitchFamily="34" charset="0"/>
              </a:rPr>
              <a:t>2-</a:t>
            </a:r>
            <a:r>
              <a:rPr lang="zh-CN" altLang="en-US" sz="2400" dirty="0">
                <a:ea typeface="SimHei" panose="02010609060101010101" pitchFamily="49" charset="-122"/>
                <a:cs typeface="Arial" panose="020B0604020202020204" pitchFamily="34" charset="0"/>
              </a:rPr>
              <a:t>为强还原剂</a:t>
            </a:r>
          </a:p>
          <a:p>
            <a:pPr eaLnBrk="1" hangingPunct="1">
              <a:lnSpc>
                <a:spcPct val="150000"/>
              </a:lnSpc>
              <a:spcBef>
                <a:spcPct val="10000"/>
              </a:spcBef>
              <a:spcAft>
                <a:spcPct val="20000"/>
              </a:spcAft>
              <a:buFont typeface="Wingdings" pitchFamily="2" charset="2"/>
              <a:buNone/>
            </a:pPr>
            <a:r>
              <a:rPr lang="en-US" altLang="zh-CN" sz="2400" dirty="0">
                <a:ea typeface="SimHei" panose="02010609060101010101" pitchFamily="49" charset="-122"/>
                <a:cs typeface="Arial" panose="020B0604020202020204" pitchFamily="34" charset="0"/>
              </a:rPr>
              <a:t>  </a:t>
            </a:r>
            <a:r>
              <a:rPr lang="en-US" altLang="zh-CN" sz="2400" dirty="0" err="1">
                <a:ea typeface="SimHei" panose="02010609060101010101" pitchFamily="49" charset="-122"/>
                <a:cs typeface="Arial" panose="020B0604020202020204" pitchFamily="34" charset="0"/>
              </a:rPr>
              <a:t>E</a:t>
            </a:r>
            <a:r>
              <a:rPr lang="en-US" altLang="zh-CN" sz="2400" baseline="-25000" dirty="0" err="1">
                <a:ea typeface="SimHei" panose="02010609060101010101" pitchFamily="49" charset="-122"/>
                <a:cs typeface="Arial" panose="020B0604020202020204" pitchFamily="34" charset="0"/>
              </a:rPr>
              <a:t>B</a:t>
            </a:r>
            <a:r>
              <a:rPr lang="en-US" altLang="zh-CN" sz="2400" baseline="30000" dirty="0" err="1">
                <a:ea typeface="SimHei" panose="02010609060101010101" pitchFamily="49" charset="-122"/>
                <a:cs typeface="Arial" panose="020B0604020202020204" pitchFamily="34" charset="0"/>
              </a:rPr>
              <a:t>θ</a:t>
            </a:r>
            <a:r>
              <a:rPr lang="en-US" altLang="zh-CN" sz="2400" dirty="0">
                <a:ea typeface="SimHei" panose="02010609060101010101" pitchFamily="49" charset="-122"/>
                <a:cs typeface="Arial" panose="020B0604020202020204" pitchFamily="34" charset="0"/>
              </a:rPr>
              <a:t>[Sn(OH)</a:t>
            </a:r>
            <a:r>
              <a:rPr lang="en-US" altLang="zh-CN" sz="2400" baseline="-25000" dirty="0">
                <a:ea typeface="SimHei" panose="02010609060101010101" pitchFamily="49" charset="-122"/>
                <a:cs typeface="Arial" panose="020B0604020202020204" pitchFamily="34" charset="0"/>
              </a:rPr>
              <a:t>6</a:t>
            </a:r>
            <a:r>
              <a:rPr lang="en-US" altLang="zh-CN" sz="2400" baseline="30000" dirty="0">
                <a:ea typeface="SimHei" panose="02010609060101010101" pitchFamily="49" charset="-122"/>
                <a:cs typeface="Arial" panose="020B0604020202020204" pitchFamily="34" charset="0"/>
              </a:rPr>
              <a:t>2-</a:t>
            </a:r>
            <a:r>
              <a:rPr lang="en-US" altLang="zh-CN" sz="2400" dirty="0">
                <a:ea typeface="SimHei" panose="02010609060101010101" pitchFamily="49" charset="-122"/>
                <a:cs typeface="Arial" panose="020B0604020202020204" pitchFamily="34" charset="0"/>
              </a:rPr>
              <a:t>/Sn)OH)</a:t>
            </a:r>
            <a:r>
              <a:rPr lang="en-US" altLang="zh-CN" sz="2400" baseline="-25000" dirty="0">
                <a:ea typeface="SimHei" panose="02010609060101010101" pitchFamily="49" charset="-122"/>
                <a:cs typeface="Arial" panose="020B0604020202020204" pitchFamily="34" charset="0"/>
              </a:rPr>
              <a:t>4</a:t>
            </a:r>
            <a:r>
              <a:rPr lang="en-US" altLang="zh-CN" sz="2400" baseline="30000" dirty="0">
                <a:ea typeface="SimHei" panose="02010609060101010101" pitchFamily="49" charset="-122"/>
                <a:cs typeface="Arial" panose="020B0604020202020204" pitchFamily="34" charset="0"/>
              </a:rPr>
              <a:t>2-</a:t>
            </a:r>
            <a:r>
              <a:rPr lang="en-US" altLang="zh-CN" sz="2400" dirty="0">
                <a:ea typeface="SimHei" panose="02010609060101010101" pitchFamily="49" charset="-122"/>
                <a:cs typeface="Arial" panose="020B0604020202020204" pitchFamily="34" charset="0"/>
              </a:rPr>
              <a:t>]= -0.96V</a:t>
            </a:r>
          </a:p>
          <a:p>
            <a:pPr eaLnBrk="1" hangingPunct="1">
              <a:lnSpc>
                <a:spcPct val="150000"/>
              </a:lnSpc>
              <a:spcBef>
                <a:spcPct val="10000"/>
              </a:spcBef>
              <a:spcAft>
                <a:spcPct val="20000"/>
              </a:spcAft>
              <a:buFont typeface="Wingdings" pitchFamily="2" charset="2"/>
              <a:buNone/>
            </a:pPr>
            <a:r>
              <a:rPr lang="en-US" altLang="zh-CN" sz="2400" dirty="0">
                <a:ea typeface="SimHei" panose="02010609060101010101" pitchFamily="49" charset="-122"/>
                <a:cs typeface="Arial" panose="020B0604020202020204" pitchFamily="34" charset="0"/>
              </a:rPr>
              <a:t>Bi</a:t>
            </a:r>
            <a:r>
              <a:rPr lang="en-US" altLang="zh-CN" sz="2400" baseline="30000" dirty="0">
                <a:ea typeface="SimHei" panose="02010609060101010101" pitchFamily="49" charset="-122"/>
                <a:cs typeface="Arial" panose="020B0604020202020204" pitchFamily="34" charset="0"/>
              </a:rPr>
              <a:t>3+</a:t>
            </a:r>
            <a:r>
              <a:rPr lang="zh-CN" altLang="en-US" sz="2400" dirty="0">
                <a:ea typeface="SimHei" panose="02010609060101010101" pitchFamily="49" charset="-122"/>
                <a:cs typeface="Arial" panose="020B0604020202020204" pitchFamily="34" charset="0"/>
              </a:rPr>
              <a:t>的鉴定反应</a:t>
            </a:r>
          </a:p>
          <a:p>
            <a:pPr eaLnBrk="1" hangingPunct="1">
              <a:lnSpc>
                <a:spcPct val="150000"/>
              </a:lnSpc>
              <a:spcBef>
                <a:spcPct val="10000"/>
              </a:spcBef>
              <a:spcAft>
                <a:spcPct val="20000"/>
              </a:spcAft>
              <a:buFont typeface="Wingdings" pitchFamily="2" charset="2"/>
              <a:buNone/>
            </a:pPr>
            <a:r>
              <a:rPr lang="en-US" altLang="zh-CN" sz="2400" dirty="0">
                <a:ea typeface="SimHei" panose="02010609060101010101" pitchFamily="49" charset="-122"/>
                <a:cs typeface="Arial" panose="020B0604020202020204" pitchFamily="34" charset="0"/>
              </a:rPr>
              <a:t>3Sn(OH)</a:t>
            </a:r>
            <a:r>
              <a:rPr lang="en-US" altLang="zh-CN" sz="2400" baseline="-25000" dirty="0">
                <a:ea typeface="SimHei" panose="02010609060101010101" pitchFamily="49" charset="-122"/>
                <a:cs typeface="Arial" panose="020B0604020202020204" pitchFamily="34" charset="0"/>
              </a:rPr>
              <a:t>4</a:t>
            </a:r>
            <a:r>
              <a:rPr lang="en-US" altLang="zh-CN" sz="2400" baseline="30000" dirty="0">
                <a:ea typeface="SimHei" panose="02010609060101010101" pitchFamily="49" charset="-122"/>
                <a:cs typeface="Arial" panose="020B0604020202020204" pitchFamily="34" charset="0"/>
              </a:rPr>
              <a:t>2-</a:t>
            </a:r>
            <a:r>
              <a:rPr lang="en-US" altLang="zh-CN" sz="2400" dirty="0">
                <a:ea typeface="SimHei" panose="02010609060101010101" pitchFamily="49" charset="-122"/>
                <a:cs typeface="Arial" panose="020B0604020202020204" pitchFamily="34" charset="0"/>
              </a:rPr>
              <a:t>+2Bi</a:t>
            </a:r>
            <a:r>
              <a:rPr lang="en-US" altLang="zh-CN" sz="2400" baseline="30000" dirty="0">
                <a:ea typeface="SimHei" panose="02010609060101010101" pitchFamily="49" charset="-122"/>
                <a:cs typeface="Arial" panose="020B0604020202020204" pitchFamily="34" charset="0"/>
              </a:rPr>
              <a:t>3+</a:t>
            </a:r>
            <a:r>
              <a:rPr lang="en-US" altLang="zh-CN" sz="2400" dirty="0">
                <a:ea typeface="SimHei" panose="02010609060101010101" pitchFamily="49" charset="-122"/>
                <a:cs typeface="Arial" panose="020B0604020202020204" pitchFamily="34" charset="0"/>
              </a:rPr>
              <a:t>+6OH</a:t>
            </a:r>
            <a:r>
              <a:rPr lang="en-US" altLang="zh-CN" sz="2400" baseline="30000" dirty="0">
                <a:ea typeface="SimHei" panose="02010609060101010101" pitchFamily="49" charset="-122"/>
                <a:cs typeface="Arial" panose="020B0604020202020204" pitchFamily="34" charset="0"/>
              </a:rPr>
              <a:t>-</a:t>
            </a:r>
            <a:r>
              <a:rPr lang="en-US" altLang="zh-CN" sz="2400" dirty="0">
                <a:ea typeface="SimHei" panose="02010609060101010101" pitchFamily="49" charset="-122"/>
                <a:cs typeface="Arial" panose="020B0604020202020204" pitchFamily="34" charset="0"/>
              </a:rPr>
              <a:t>=2Bi↓(</a:t>
            </a:r>
            <a:r>
              <a:rPr lang="zh-CN" altLang="en-US" sz="2400" dirty="0">
                <a:ea typeface="SimHei" panose="02010609060101010101" pitchFamily="49" charset="-122"/>
                <a:cs typeface="Arial" panose="020B0604020202020204" pitchFamily="34" charset="0"/>
              </a:rPr>
              <a:t>黑)+3</a:t>
            </a:r>
            <a:r>
              <a:rPr lang="en-US" altLang="zh-CN" sz="2400" dirty="0">
                <a:ea typeface="SimHei" panose="02010609060101010101" pitchFamily="49" charset="-122"/>
                <a:cs typeface="Arial" panose="020B0604020202020204" pitchFamily="34" charset="0"/>
              </a:rPr>
              <a:t>Sn(OH)</a:t>
            </a:r>
            <a:r>
              <a:rPr lang="en-US" altLang="zh-CN" sz="2400" baseline="-25000" dirty="0">
                <a:ea typeface="SimHei" panose="02010609060101010101" pitchFamily="49" charset="-122"/>
                <a:cs typeface="Arial" panose="020B0604020202020204" pitchFamily="34" charset="0"/>
              </a:rPr>
              <a:t>6</a:t>
            </a:r>
            <a:r>
              <a:rPr lang="en-US" altLang="zh-CN" sz="2400" baseline="30000" dirty="0">
                <a:ea typeface="SimHei" panose="02010609060101010101" pitchFamily="49" charset="-122"/>
                <a:cs typeface="Arial" panose="020B0604020202020204" pitchFamily="34" charset="0"/>
              </a:rPr>
              <a:t>2-</a:t>
            </a:r>
            <a:endParaRPr lang="en-US" altLang="zh-CN" sz="2400" dirty="0">
              <a:ea typeface="SimHei" panose="02010609060101010101" pitchFamily="49" charset="-122"/>
              <a:cs typeface="Arial" panose="020B0604020202020204" pitchFamily="34" charset="0"/>
            </a:endParaRPr>
          </a:p>
          <a:p>
            <a:pPr eaLnBrk="1" hangingPunct="1">
              <a:lnSpc>
                <a:spcPct val="150000"/>
              </a:lnSpc>
              <a:spcBef>
                <a:spcPct val="10000"/>
              </a:spcBef>
              <a:spcAft>
                <a:spcPct val="20000"/>
              </a:spcAft>
              <a:buClrTx/>
              <a:buSzTx/>
              <a:buFontTx/>
              <a:buNone/>
            </a:pPr>
            <a:r>
              <a:rPr lang="zh-CN" altLang="en-US" sz="2400" dirty="0">
                <a:ea typeface="SimHei" panose="02010609060101010101" pitchFamily="49" charset="-122"/>
                <a:cs typeface="Arial" panose="020B0604020202020204" pitchFamily="34" charset="0"/>
              </a:rPr>
              <a:t>  </a:t>
            </a:r>
            <a:r>
              <a:rPr lang="en-US" altLang="zh-CN" sz="2400" dirty="0">
                <a:ea typeface="SimHei" panose="02010609060101010101" pitchFamily="49" charset="-122"/>
                <a:cs typeface="Arial" panose="020B0604020202020204" pitchFamily="34" charset="0"/>
              </a:rPr>
              <a:t>Bi(OH)</a:t>
            </a:r>
            <a:r>
              <a:rPr lang="en-US" altLang="zh-CN" sz="2400" baseline="-25000" dirty="0">
                <a:ea typeface="SimHei" panose="02010609060101010101" pitchFamily="49" charset="-122"/>
                <a:cs typeface="Arial" panose="020B0604020202020204" pitchFamily="34" charset="0"/>
              </a:rPr>
              <a:t>3</a:t>
            </a:r>
            <a:r>
              <a:rPr lang="en-US" altLang="zh-CN" sz="2400" dirty="0">
                <a:ea typeface="SimHei" panose="02010609060101010101" pitchFamily="49" charset="-122"/>
                <a:cs typeface="Arial" panose="020B0604020202020204" pitchFamily="34" charset="0"/>
              </a:rPr>
              <a:t>+Cl</a:t>
            </a:r>
            <a:r>
              <a:rPr lang="en-US" altLang="zh-CN" sz="2400" baseline="-25000" dirty="0">
                <a:ea typeface="SimHei" panose="02010609060101010101" pitchFamily="49" charset="-122"/>
                <a:cs typeface="Arial" panose="020B0604020202020204" pitchFamily="34" charset="0"/>
              </a:rPr>
              <a:t>2</a:t>
            </a:r>
            <a:r>
              <a:rPr lang="en-US" altLang="zh-CN" sz="2400" dirty="0">
                <a:ea typeface="SimHei" panose="02010609060101010101" pitchFamily="49" charset="-122"/>
                <a:cs typeface="Arial" panose="020B0604020202020204" pitchFamily="34" charset="0"/>
              </a:rPr>
              <a:t>+3NaOH=NaBiO</a:t>
            </a:r>
            <a:r>
              <a:rPr lang="en-US" altLang="zh-CN" sz="2400" baseline="-25000" dirty="0">
                <a:ea typeface="SimHei" panose="02010609060101010101" pitchFamily="49" charset="-122"/>
                <a:cs typeface="Arial" panose="020B0604020202020204" pitchFamily="34" charset="0"/>
              </a:rPr>
              <a:t>3</a:t>
            </a:r>
            <a:r>
              <a:rPr lang="en-US" altLang="zh-CN" sz="2400" dirty="0">
                <a:ea typeface="SimHei" panose="02010609060101010101" pitchFamily="49" charset="-122"/>
                <a:cs typeface="Arial" panose="020B0604020202020204" pitchFamily="34" charset="0"/>
              </a:rPr>
              <a:t>↓+2NaCl+3H</a:t>
            </a:r>
            <a:r>
              <a:rPr lang="en-US" altLang="zh-CN" sz="2400" baseline="-25000" dirty="0">
                <a:ea typeface="SimHei" panose="02010609060101010101" pitchFamily="49" charset="-122"/>
                <a:cs typeface="Arial" panose="020B0604020202020204" pitchFamily="34" charset="0"/>
              </a:rPr>
              <a:t>2</a:t>
            </a:r>
            <a:r>
              <a:rPr lang="en-US" altLang="zh-CN" sz="2400" dirty="0">
                <a:ea typeface="SimHei" panose="02010609060101010101" pitchFamily="49" charset="-122"/>
                <a:cs typeface="Arial" panose="020B0604020202020204" pitchFamily="34" charset="0"/>
              </a:rPr>
              <a:t>O</a:t>
            </a:r>
          </a:p>
          <a:p>
            <a:pPr eaLnBrk="1" hangingPunct="1">
              <a:lnSpc>
                <a:spcPct val="150000"/>
              </a:lnSpc>
              <a:spcBef>
                <a:spcPct val="10000"/>
              </a:spcBef>
              <a:spcAft>
                <a:spcPct val="20000"/>
              </a:spcAft>
              <a:buClrTx/>
              <a:buSzTx/>
              <a:buFontTx/>
              <a:buNone/>
            </a:pPr>
            <a:r>
              <a:rPr lang="en-US" altLang="zh-CN" sz="2400" dirty="0">
                <a:ea typeface="SimHei" panose="02010609060101010101" pitchFamily="49" charset="-122"/>
                <a:cs typeface="Arial" panose="020B0604020202020204" pitchFamily="34" charset="0"/>
              </a:rPr>
              <a:t>  2Bi</a:t>
            </a:r>
            <a:r>
              <a:rPr lang="en-US" altLang="zh-CN" sz="2400" baseline="30000" dirty="0">
                <a:ea typeface="SimHei" panose="02010609060101010101" pitchFamily="49" charset="-122"/>
                <a:cs typeface="Arial" panose="020B0604020202020204" pitchFamily="34" charset="0"/>
              </a:rPr>
              <a:t>3+</a:t>
            </a:r>
            <a:r>
              <a:rPr lang="en-US" altLang="zh-CN" sz="2400" dirty="0">
                <a:ea typeface="SimHei" panose="02010609060101010101" pitchFamily="49" charset="-122"/>
                <a:cs typeface="Arial" panose="020B0604020202020204" pitchFamily="34" charset="0"/>
              </a:rPr>
              <a:t>+3S</a:t>
            </a:r>
            <a:r>
              <a:rPr lang="en-US" altLang="zh-CN" sz="2400" baseline="30000" dirty="0">
                <a:ea typeface="SimHei" panose="02010609060101010101" pitchFamily="49" charset="-122"/>
                <a:cs typeface="Arial" panose="020B0604020202020204" pitchFamily="34" charset="0"/>
              </a:rPr>
              <a:t>2-</a:t>
            </a:r>
            <a:r>
              <a:rPr lang="en-US" altLang="zh-CN" sz="2400" dirty="0">
                <a:ea typeface="SimHei" panose="02010609060101010101" pitchFamily="49" charset="-122"/>
                <a:cs typeface="Arial" panose="020B0604020202020204" pitchFamily="34" charset="0"/>
              </a:rPr>
              <a:t>=Bi</a:t>
            </a:r>
            <a:r>
              <a:rPr lang="en-US" altLang="zh-CN" sz="2400" baseline="-25000" dirty="0">
                <a:ea typeface="SimHei" panose="02010609060101010101" pitchFamily="49" charset="-122"/>
                <a:cs typeface="Arial" panose="020B0604020202020204" pitchFamily="34" charset="0"/>
              </a:rPr>
              <a:t>2</a:t>
            </a:r>
            <a:r>
              <a:rPr lang="en-US" altLang="zh-CN" sz="2400" dirty="0">
                <a:ea typeface="SimHei" panose="02010609060101010101" pitchFamily="49" charset="-122"/>
                <a:cs typeface="Arial" panose="020B0604020202020204" pitchFamily="34" charset="0"/>
              </a:rPr>
              <a:t>S</a:t>
            </a:r>
            <a:r>
              <a:rPr lang="en-US" altLang="zh-CN" sz="2400" baseline="-25000" dirty="0">
                <a:ea typeface="SimHei" panose="02010609060101010101" pitchFamily="49" charset="-122"/>
                <a:cs typeface="Arial" panose="020B0604020202020204" pitchFamily="34" charset="0"/>
              </a:rPr>
              <a:t>3</a:t>
            </a:r>
            <a:r>
              <a:rPr lang="en-US" altLang="zh-CN" sz="2400" dirty="0">
                <a:ea typeface="SimHei" panose="02010609060101010101" pitchFamily="49" charset="-122"/>
                <a:cs typeface="Arial" panose="020B0604020202020204" pitchFamily="34" charset="0"/>
              </a:rPr>
              <a:t>↓</a:t>
            </a:r>
          </a:p>
        </p:txBody>
      </p:sp>
      <p:sp>
        <p:nvSpPr>
          <p:cNvPr id="4" name="Rectangle 2">
            <a:extLst>
              <a:ext uri="{FF2B5EF4-FFF2-40B4-BE49-F238E27FC236}">
                <a16:creationId xmlns:a16="http://schemas.microsoft.com/office/drawing/2014/main" id="{E578CEEE-9A9B-2E4A-84F1-83EB9731D055}"/>
              </a:ext>
            </a:extLst>
          </p:cNvPr>
          <p:cNvSpPr txBox="1">
            <a:spLocks noChangeArrowheads="1"/>
          </p:cNvSpPr>
          <p:nvPr/>
        </p:nvSpPr>
        <p:spPr>
          <a:xfrm>
            <a:off x="827906" y="238125"/>
            <a:ext cx="7560518" cy="5794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kumimoji="0" lang="zh-CN" altLang="en-US" sz="3200" dirty="0">
                <a:solidFill>
                  <a:srgbClr val="C00000"/>
                </a:solidFill>
                <a:latin typeface="Arial" panose="020B0604020202020204" pitchFamily="34" charset="0"/>
                <a:ea typeface="SimHei" panose="02010609060101010101" pitchFamily="49" charset="-122"/>
                <a:cs typeface="Arial" panose="020B0604020202020204" pitchFamily="34" charset="0"/>
              </a:rPr>
              <a:t>锡铅的氢氧化物及含氧酸盐</a:t>
            </a:r>
          </a:p>
        </p:txBody>
      </p:sp>
      <p:sp>
        <p:nvSpPr>
          <p:cNvPr id="5" name="矩形 4">
            <a:extLst>
              <a:ext uri="{FF2B5EF4-FFF2-40B4-BE49-F238E27FC236}">
                <a16:creationId xmlns:a16="http://schemas.microsoft.com/office/drawing/2014/main" id="{7810D5B0-2071-5945-89D4-B2F13CA6118C}"/>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6" name="Text Box 12">
            <a:extLst>
              <a:ext uri="{FF2B5EF4-FFF2-40B4-BE49-F238E27FC236}">
                <a16:creationId xmlns:a16="http://schemas.microsoft.com/office/drawing/2014/main" id="{5092ED3E-339F-9844-B3B9-493C20E2F753}"/>
              </a:ext>
            </a:extLst>
          </p:cNvPr>
          <p:cNvSpPr txBox="1">
            <a:spLocks noChangeArrowheads="1"/>
          </p:cNvSpPr>
          <p:nvPr/>
        </p:nvSpPr>
        <p:spPr bwMode="invGray">
          <a:xfrm>
            <a:off x="391543" y="1211140"/>
            <a:ext cx="1012105" cy="523220"/>
          </a:xfrm>
          <a:prstGeom prst="rect">
            <a:avLst/>
          </a:prstGeom>
          <a:solidFill>
            <a:schemeClr val="accent6">
              <a:lumMod val="60000"/>
              <a:lumOff val="40000"/>
            </a:schemeClr>
          </a:solidFill>
          <a:ln w="9525">
            <a:solidFill>
              <a:schemeClr val="accent6">
                <a:lumMod val="40000"/>
                <a:lumOff val="60000"/>
              </a:schemeClr>
            </a:solidFill>
            <a:miter lim="800000"/>
            <a:headEnd/>
            <a:tailEnd/>
          </a:ln>
        </p:spPr>
        <p:txBody>
          <a:bodyPr wrap="square">
            <a:spAutoFit/>
          </a:bodyPr>
          <a:lstStyle>
            <a:lvl1pPr>
              <a:spcBef>
                <a:spcPct val="20000"/>
              </a:spcBef>
              <a:buClr>
                <a:srgbClr val="CCFF33"/>
              </a:buClr>
              <a:buSzPct val="70000"/>
              <a:buFont typeface="Wingdings" pitchFamily="2" charset="2"/>
              <a:buChar char="n"/>
              <a:defRPr kumimoji="1" sz="3200" b="1">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65000"/>
              <a:buFont typeface="Wingdings" pitchFamily="2" charset="2"/>
              <a:buChar char="n"/>
              <a:defRPr kumimoji="1" sz="2800" b="1">
                <a:solidFill>
                  <a:schemeClr val="tx1"/>
                </a:solidFill>
                <a:latin typeface="Arial" panose="020B0604020202020204" pitchFamily="34" charset="0"/>
                <a:ea typeface="楷体_GB2312" pitchFamily="49" charset="-122"/>
              </a:defRPr>
            </a:lvl2pPr>
            <a:lvl3pPr marL="1143000" indent="-228600">
              <a:spcBef>
                <a:spcPct val="20000"/>
              </a:spcBef>
              <a:buClr>
                <a:srgbClr val="0099CC"/>
              </a:buClr>
              <a:buSzPct val="65000"/>
              <a:buFont typeface="Wingdings" pitchFamily="2" charset="2"/>
              <a:buChar char="n"/>
              <a:defRPr kumimoji="1" sz="2400" b="1">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itchFamily="2" charset="2"/>
              <a:buChar char="n"/>
              <a:defRPr kumimoji="1" sz="2000" b="1">
                <a:solidFill>
                  <a:schemeClr val="tx1"/>
                </a:solidFill>
                <a:latin typeface="Arial" panose="020B0604020202020204" pitchFamily="34" charset="0"/>
                <a:ea typeface="楷体_GB2312" pitchFamily="49" charset="-122"/>
              </a:defRPr>
            </a:lvl4pPr>
            <a:lvl5pPr marL="2057400" indent="-228600">
              <a:spcBef>
                <a:spcPct val="20000"/>
              </a:spcBef>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9pPr>
          </a:lstStyle>
          <a:p>
            <a:pPr algn="ctr" eaLnBrk="1" hangingPunct="1">
              <a:buFont typeface="Wingdings" pitchFamily="2" charset="2"/>
              <a:buNone/>
            </a:pPr>
            <a:r>
              <a:rPr lang="en-US" altLang="zh-CN" sz="2800" dirty="0">
                <a:ea typeface="SimHei" panose="02010609060101010101" pitchFamily="49" charset="-122"/>
                <a:cs typeface="Arial" panose="020B0604020202020204" pitchFamily="34" charset="0"/>
              </a:rPr>
              <a:t>Sn</a:t>
            </a:r>
            <a:endParaRPr lang="zh-CN" altLang="en-US" sz="2800" dirty="0">
              <a:ea typeface="SimHei" panose="02010609060101010101" pitchFamily="49" charset="-122"/>
              <a:cs typeface="Arial" panose="020B0604020202020204" pitchFamily="34" charset="0"/>
            </a:endParaRPr>
          </a:p>
        </p:txBody>
      </p:sp>
    </p:spTree>
    <p:extLst>
      <p:ext uri="{BB962C8B-B14F-4D97-AF65-F5344CB8AC3E}">
        <p14:creationId xmlns:p14="http://schemas.microsoft.com/office/powerpoint/2010/main" val="344266870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26917B51-F6F9-624B-9DC9-F08D87AE4665}"/>
              </a:ext>
            </a:extLst>
          </p:cNvPr>
          <p:cNvSpPr>
            <a:spLocks noGrp="1"/>
          </p:cNvSpPr>
          <p:nvPr>
            <p:ph type="sldNum" sz="quarter" idx="12"/>
          </p:nvPr>
        </p:nvSpPr>
        <p:spPr/>
        <p:txBody>
          <a:bodyPr/>
          <a:lstStyle/>
          <a:p>
            <a:fld id="{F32996CC-1D28-6241-8C6B-4A2C005E6D1D}" type="slidenum">
              <a:rPr lang="en-US" altLang="zh-CN" smtClean="0"/>
              <a:pPr/>
              <a:t>66</a:t>
            </a:fld>
            <a:endParaRPr lang="en-US" altLang="zh-CN"/>
          </a:p>
        </p:txBody>
      </p:sp>
      <p:sp>
        <p:nvSpPr>
          <p:cNvPr id="3" name="Text Box 2">
            <a:extLst>
              <a:ext uri="{FF2B5EF4-FFF2-40B4-BE49-F238E27FC236}">
                <a16:creationId xmlns:a16="http://schemas.microsoft.com/office/drawing/2014/main" id="{1C1A553D-48E1-D04C-B435-0A9475100EF0}"/>
              </a:ext>
            </a:extLst>
          </p:cNvPr>
          <p:cNvSpPr txBox="1">
            <a:spLocks noChangeArrowheads="1"/>
          </p:cNvSpPr>
          <p:nvPr/>
        </p:nvSpPr>
        <p:spPr bwMode="invGray">
          <a:xfrm>
            <a:off x="395536" y="2060848"/>
            <a:ext cx="8425060" cy="3178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CCFF33"/>
              </a:buClr>
              <a:buSzPct val="70000"/>
              <a:buFont typeface="Wingdings" pitchFamily="2" charset="2"/>
              <a:buChar char="n"/>
              <a:defRPr kumimoji="1" sz="3200" b="1">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65000"/>
              <a:buFont typeface="Wingdings" pitchFamily="2" charset="2"/>
              <a:buChar char="n"/>
              <a:defRPr kumimoji="1" sz="2800" b="1">
                <a:solidFill>
                  <a:schemeClr val="tx1"/>
                </a:solidFill>
                <a:latin typeface="Arial" panose="020B0604020202020204" pitchFamily="34" charset="0"/>
                <a:ea typeface="楷体_GB2312" pitchFamily="49" charset="-122"/>
              </a:defRPr>
            </a:lvl2pPr>
            <a:lvl3pPr marL="1143000" indent="-228600">
              <a:spcBef>
                <a:spcPct val="20000"/>
              </a:spcBef>
              <a:buClr>
                <a:srgbClr val="0099CC"/>
              </a:buClr>
              <a:buSzPct val="65000"/>
              <a:buFont typeface="Wingdings" pitchFamily="2" charset="2"/>
              <a:buChar char="n"/>
              <a:defRPr kumimoji="1" sz="2400" b="1">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itchFamily="2" charset="2"/>
              <a:buChar char="n"/>
              <a:defRPr kumimoji="1" sz="2000" b="1">
                <a:solidFill>
                  <a:schemeClr val="tx1"/>
                </a:solidFill>
                <a:latin typeface="Arial" panose="020B0604020202020204" pitchFamily="34" charset="0"/>
                <a:ea typeface="楷体_GB2312" pitchFamily="49" charset="-122"/>
              </a:defRPr>
            </a:lvl4pPr>
            <a:lvl5pPr marL="2057400" indent="-228600">
              <a:spcBef>
                <a:spcPct val="20000"/>
              </a:spcBef>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9pPr>
          </a:lstStyle>
          <a:p>
            <a:pPr eaLnBrk="1" hangingPunct="1">
              <a:lnSpc>
                <a:spcPct val="150000"/>
              </a:lnSpc>
              <a:spcBef>
                <a:spcPct val="10000"/>
              </a:spcBef>
              <a:spcAft>
                <a:spcPct val="25000"/>
              </a:spcAft>
              <a:buClrTx/>
              <a:buSzTx/>
              <a:buFontTx/>
              <a:buNone/>
            </a:pPr>
            <a:r>
              <a:rPr lang="zh-CN" altLang="en-US" sz="2400" dirty="0">
                <a:ea typeface="SimHei" panose="02010609060101010101" pitchFamily="49" charset="-122"/>
                <a:cs typeface="Arial" panose="020B0604020202020204" pitchFamily="34" charset="0"/>
              </a:rPr>
              <a:t>⑵ </a:t>
            </a:r>
            <a:r>
              <a:rPr lang="en-US" altLang="zh-CN" sz="2400" dirty="0">
                <a:ea typeface="SimHei" panose="02010609060101010101" pitchFamily="49" charset="-122"/>
                <a:cs typeface="Arial" panose="020B0604020202020204" pitchFamily="34" charset="0"/>
              </a:rPr>
              <a:t>Pb</a:t>
            </a:r>
            <a:r>
              <a:rPr lang="en-US" altLang="zh-CN" sz="2400" baseline="30000" dirty="0">
                <a:ea typeface="SimHei" panose="02010609060101010101" pitchFamily="49" charset="-122"/>
                <a:cs typeface="Arial" panose="020B0604020202020204" pitchFamily="34" charset="0"/>
              </a:rPr>
              <a:t>2+</a:t>
            </a:r>
            <a:r>
              <a:rPr lang="en-US" altLang="zh-CN" sz="2400" dirty="0">
                <a:ea typeface="SimHei" panose="02010609060101010101" pitchFamily="49" charset="-122"/>
                <a:cs typeface="Arial" panose="020B0604020202020204" pitchFamily="34" charset="0"/>
              </a:rPr>
              <a:t>+2OH</a:t>
            </a:r>
            <a:r>
              <a:rPr lang="en-US" altLang="zh-CN" sz="2400" baseline="30000" dirty="0">
                <a:ea typeface="SimHei" panose="02010609060101010101" pitchFamily="49" charset="-122"/>
                <a:cs typeface="Arial" panose="020B0604020202020204" pitchFamily="34" charset="0"/>
              </a:rPr>
              <a:t>-</a:t>
            </a:r>
            <a:r>
              <a:rPr lang="en-US" altLang="zh-CN" sz="2400" dirty="0">
                <a:ea typeface="SimHei" panose="02010609060101010101" pitchFamily="49" charset="-122"/>
                <a:cs typeface="Arial" panose="020B0604020202020204" pitchFamily="34" charset="0"/>
              </a:rPr>
              <a:t>=</a:t>
            </a:r>
            <a:r>
              <a:rPr lang="en-US" altLang="zh-CN" sz="2400" dirty="0" err="1">
                <a:ea typeface="SimHei" panose="02010609060101010101" pitchFamily="49" charset="-122"/>
                <a:cs typeface="Arial" panose="020B0604020202020204" pitchFamily="34" charset="0"/>
              </a:rPr>
              <a:t>Pb</a:t>
            </a:r>
            <a:r>
              <a:rPr lang="en-US" altLang="zh-CN" sz="2400" dirty="0">
                <a:ea typeface="SimHei" panose="02010609060101010101" pitchFamily="49" charset="-122"/>
                <a:cs typeface="Arial" panose="020B0604020202020204" pitchFamily="34" charset="0"/>
              </a:rPr>
              <a:t>(OH)</a:t>
            </a:r>
            <a:r>
              <a:rPr lang="en-US" altLang="zh-CN" sz="2400" baseline="-25000" dirty="0">
                <a:ea typeface="SimHei" panose="02010609060101010101" pitchFamily="49" charset="-122"/>
                <a:cs typeface="Arial" panose="020B0604020202020204" pitchFamily="34" charset="0"/>
              </a:rPr>
              <a:t>2</a:t>
            </a:r>
            <a:r>
              <a:rPr lang="en-US" altLang="zh-CN" sz="2400" dirty="0">
                <a:ea typeface="SimHei" panose="02010609060101010101" pitchFamily="49" charset="-122"/>
                <a:cs typeface="Arial" panose="020B0604020202020204" pitchFamily="34" charset="0"/>
              </a:rPr>
              <a:t>↓</a:t>
            </a:r>
            <a:r>
              <a:rPr lang="zh-CN" altLang="en-US" sz="2400" dirty="0">
                <a:ea typeface="SimHei" panose="02010609060101010101" pitchFamily="49" charset="-122"/>
                <a:cs typeface="Arial" panose="020B0604020202020204" pitchFamily="34" charset="0"/>
              </a:rPr>
              <a:t>白色，两性偏碱</a:t>
            </a:r>
            <a:r>
              <a:rPr lang="en-US" altLang="zh-CN" sz="2400" dirty="0">
                <a:ea typeface="SimHei" panose="02010609060101010101" pitchFamily="49" charset="-122"/>
                <a:cs typeface="Arial" panose="020B0604020202020204" pitchFamily="34" charset="0"/>
              </a:rPr>
              <a:t>    </a:t>
            </a:r>
            <a:r>
              <a:rPr lang="en-US" altLang="zh-CN" sz="2400" dirty="0" err="1">
                <a:ea typeface="SimHei" panose="02010609060101010101" pitchFamily="49" charset="-122"/>
                <a:cs typeface="Arial" panose="020B0604020202020204" pitchFamily="34" charset="0"/>
              </a:rPr>
              <a:t>Pb</a:t>
            </a:r>
            <a:r>
              <a:rPr lang="en-US" altLang="zh-CN" sz="2400" dirty="0">
                <a:ea typeface="SimHei" panose="02010609060101010101" pitchFamily="49" charset="-122"/>
                <a:cs typeface="Arial" panose="020B0604020202020204" pitchFamily="34" charset="0"/>
              </a:rPr>
              <a:t>(OH)</a:t>
            </a:r>
            <a:r>
              <a:rPr lang="en-US" altLang="zh-CN" sz="2400" baseline="-25000" dirty="0">
                <a:ea typeface="SimHei" panose="02010609060101010101" pitchFamily="49" charset="-122"/>
                <a:cs typeface="Arial" panose="020B0604020202020204" pitchFamily="34" charset="0"/>
              </a:rPr>
              <a:t>2</a:t>
            </a:r>
            <a:r>
              <a:rPr lang="en-US" altLang="zh-CN" sz="2400" dirty="0">
                <a:ea typeface="SimHei" panose="02010609060101010101" pitchFamily="49" charset="-122"/>
                <a:cs typeface="Arial" panose="020B0604020202020204" pitchFamily="34" charset="0"/>
              </a:rPr>
              <a:t>+2HNO</a:t>
            </a:r>
            <a:r>
              <a:rPr lang="en-US" altLang="zh-CN" sz="2400" baseline="-25000" dirty="0">
                <a:ea typeface="SimHei" panose="02010609060101010101" pitchFamily="49" charset="-122"/>
                <a:cs typeface="Arial" panose="020B0604020202020204" pitchFamily="34" charset="0"/>
              </a:rPr>
              <a:t>3</a:t>
            </a:r>
            <a:r>
              <a:rPr lang="en-US" altLang="zh-CN" sz="2400" dirty="0">
                <a:ea typeface="SimHei" panose="02010609060101010101" pitchFamily="49" charset="-122"/>
                <a:cs typeface="Arial" panose="020B0604020202020204" pitchFamily="34" charset="0"/>
              </a:rPr>
              <a:t>=</a:t>
            </a:r>
            <a:r>
              <a:rPr lang="en-US" altLang="zh-CN" sz="2400" dirty="0" err="1">
                <a:ea typeface="SimHei" panose="02010609060101010101" pitchFamily="49" charset="-122"/>
                <a:cs typeface="Arial" panose="020B0604020202020204" pitchFamily="34" charset="0"/>
              </a:rPr>
              <a:t>Pb</a:t>
            </a:r>
            <a:r>
              <a:rPr lang="en-US" altLang="zh-CN" sz="2400" dirty="0">
                <a:ea typeface="SimHei" panose="02010609060101010101" pitchFamily="49" charset="-122"/>
                <a:cs typeface="Arial" panose="020B0604020202020204" pitchFamily="34" charset="0"/>
              </a:rPr>
              <a:t>(NO</a:t>
            </a:r>
            <a:r>
              <a:rPr lang="en-US" altLang="zh-CN" sz="2400" baseline="-25000" dirty="0">
                <a:ea typeface="SimHei" panose="02010609060101010101" pitchFamily="49" charset="-122"/>
                <a:cs typeface="Arial" panose="020B0604020202020204" pitchFamily="34" charset="0"/>
              </a:rPr>
              <a:t>3</a:t>
            </a:r>
            <a:r>
              <a:rPr lang="en-US" altLang="zh-CN" sz="2400" dirty="0">
                <a:ea typeface="SimHei" panose="02010609060101010101" pitchFamily="49" charset="-122"/>
                <a:cs typeface="Arial" panose="020B0604020202020204" pitchFamily="34" charset="0"/>
              </a:rPr>
              <a:t>)</a:t>
            </a:r>
            <a:r>
              <a:rPr lang="en-US" altLang="zh-CN" sz="2400" baseline="-25000" dirty="0">
                <a:ea typeface="SimHei" panose="02010609060101010101" pitchFamily="49" charset="-122"/>
                <a:cs typeface="Arial" panose="020B0604020202020204" pitchFamily="34" charset="0"/>
              </a:rPr>
              <a:t>2</a:t>
            </a:r>
            <a:r>
              <a:rPr lang="en-US" altLang="zh-CN" sz="2400" dirty="0">
                <a:ea typeface="SimHei" panose="02010609060101010101" pitchFamily="49" charset="-122"/>
                <a:cs typeface="Arial" panose="020B0604020202020204" pitchFamily="34" charset="0"/>
              </a:rPr>
              <a:t>+2H</a:t>
            </a:r>
            <a:r>
              <a:rPr lang="en-US" altLang="zh-CN" sz="2400" baseline="-25000" dirty="0">
                <a:ea typeface="SimHei" panose="02010609060101010101" pitchFamily="49" charset="-122"/>
                <a:cs typeface="Arial" panose="020B0604020202020204" pitchFamily="34" charset="0"/>
              </a:rPr>
              <a:t>2</a:t>
            </a:r>
            <a:r>
              <a:rPr lang="en-US" altLang="zh-CN" sz="2400" dirty="0">
                <a:ea typeface="SimHei" panose="02010609060101010101" pitchFamily="49" charset="-122"/>
                <a:cs typeface="Arial" panose="020B0604020202020204" pitchFamily="34" charset="0"/>
              </a:rPr>
              <a:t>O     </a:t>
            </a:r>
          </a:p>
          <a:p>
            <a:pPr eaLnBrk="1" hangingPunct="1">
              <a:lnSpc>
                <a:spcPct val="150000"/>
              </a:lnSpc>
              <a:spcBef>
                <a:spcPct val="10000"/>
              </a:spcBef>
              <a:spcAft>
                <a:spcPct val="25000"/>
              </a:spcAft>
              <a:buClrTx/>
              <a:buSzTx/>
              <a:buFontTx/>
              <a:buNone/>
            </a:pPr>
            <a:r>
              <a:rPr lang="en-US" altLang="zh-CN" sz="2400" dirty="0" err="1">
                <a:ea typeface="SimHei" panose="02010609060101010101" pitchFamily="49" charset="-122"/>
                <a:cs typeface="Arial" panose="020B0604020202020204" pitchFamily="34" charset="0"/>
              </a:rPr>
              <a:t>Pb</a:t>
            </a:r>
            <a:r>
              <a:rPr lang="en-US" altLang="zh-CN" sz="2400" dirty="0">
                <a:ea typeface="SimHei" panose="02010609060101010101" pitchFamily="49" charset="-122"/>
                <a:cs typeface="Arial" panose="020B0604020202020204" pitchFamily="34" charset="0"/>
              </a:rPr>
              <a:t>(OH)</a:t>
            </a:r>
            <a:r>
              <a:rPr lang="en-US" altLang="zh-CN" sz="2400" baseline="-25000" dirty="0">
                <a:ea typeface="SimHei" panose="02010609060101010101" pitchFamily="49" charset="-122"/>
                <a:cs typeface="Arial" panose="020B0604020202020204" pitchFamily="34" charset="0"/>
              </a:rPr>
              <a:t>2</a:t>
            </a:r>
            <a:r>
              <a:rPr lang="en-US" altLang="zh-CN" sz="2400" dirty="0">
                <a:ea typeface="SimHei" panose="02010609060101010101" pitchFamily="49" charset="-122"/>
                <a:cs typeface="Arial" panose="020B0604020202020204" pitchFamily="34" charset="0"/>
              </a:rPr>
              <a:t>+OH</a:t>
            </a:r>
            <a:r>
              <a:rPr lang="en-US" altLang="zh-CN" sz="2400" baseline="30000" dirty="0">
                <a:ea typeface="SimHei" panose="02010609060101010101" pitchFamily="49" charset="-122"/>
                <a:cs typeface="Arial" panose="020B0604020202020204" pitchFamily="34" charset="0"/>
              </a:rPr>
              <a:t>-</a:t>
            </a:r>
            <a:r>
              <a:rPr lang="en-US" altLang="zh-CN" sz="2400" dirty="0">
                <a:ea typeface="SimHei" panose="02010609060101010101" pitchFamily="49" charset="-122"/>
                <a:cs typeface="Arial" panose="020B0604020202020204" pitchFamily="34" charset="0"/>
              </a:rPr>
              <a:t>=</a:t>
            </a:r>
            <a:r>
              <a:rPr lang="en-US" altLang="zh-CN" sz="2400" dirty="0" err="1">
                <a:ea typeface="SimHei" panose="02010609060101010101" pitchFamily="49" charset="-122"/>
                <a:cs typeface="Arial" panose="020B0604020202020204" pitchFamily="34" charset="0"/>
              </a:rPr>
              <a:t>Pb</a:t>
            </a:r>
            <a:r>
              <a:rPr lang="en-US" altLang="zh-CN" sz="2400" dirty="0">
                <a:ea typeface="SimHei" panose="02010609060101010101" pitchFamily="49" charset="-122"/>
                <a:cs typeface="Arial" panose="020B0604020202020204" pitchFamily="34" charset="0"/>
              </a:rPr>
              <a:t>(OH)</a:t>
            </a:r>
            <a:r>
              <a:rPr lang="en-US" altLang="zh-CN" sz="2400" baseline="-25000" dirty="0">
                <a:ea typeface="SimHei" panose="02010609060101010101" pitchFamily="49" charset="-122"/>
                <a:cs typeface="Arial" panose="020B0604020202020204" pitchFamily="34" charset="0"/>
              </a:rPr>
              <a:t>3</a:t>
            </a:r>
            <a:r>
              <a:rPr lang="en-US" altLang="zh-CN" sz="2400" baseline="30000" dirty="0">
                <a:ea typeface="SimHei" panose="02010609060101010101" pitchFamily="49" charset="-122"/>
                <a:cs typeface="Arial" panose="020B0604020202020204" pitchFamily="34" charset="0"/>
              </a:rPr>
              <a:t>-</a:t>
            </a:r>
            <a:endParaRPr lang="en-US" altLang="zh-CN" sz="2400" dirty="0">
              <a:ea typeface="SimHei" panose="02010609060101010101" pitchFamily="49" charset="-122"/>
              <a:cs typeface="Arial" panose="020B0604020202020204" pitchFamily="34" charset="0"/>
            </a:endParaRPr>
          </a:p>
          <a:p>
            <a:pPr eaLnBrk="1" hangingPunct="1">
              <a:lnSpc>
                <a:spcPct val="150000"/>
              </a:lnSpc>
              <a:spcBef>
                <a:spcPct val="10000"/>
              </a:spcBef>
              <a:spcAft>
                <a:spcPct val="25000"/>
              </a:spcAft>
              <a:buClrTx/>
              <a:buSzTx/>
              <a:buFontTx/>
              <a:buNone/>
            </a:pPr>
            <a:r>
              <a:rPr lang="en-US" altLang="zh-CN" sz="2400" dirty="0" err="1">
                <a:ea typeface="SimHei" panose="02010609060101010101" pitchFamily="49" charset="-122"/>
                <a:cs typeface="Arial" panose="020B0604020202020204" pitchFamily="34" charset="0"/>
              </a:rPr>
              <a:t>Pb</a:t>
            </a:r>
            <a:r>
              <a:rPr lang="en-US" altLang="zh-CN" sz="2400" dirty="0">
                <a:ea typeface="SimHei" panose="02010609060101010101" pitchFamily="49" charset="-122"/>
                <a:cs typeface="Arial" panose="020B0604020202020204" pitchFamily="34" charset="0"/>
              </a:rPr>
              <a:t>(OH)</a:t>
            </a:r>
            <a:r>
              <a:rPr lang="en-US" altLang="zh-CN" sz="2400" baseline="-25000" dirty="0">
                <a:ea typeface="SimHei" panose="02010609060101010101" pitchFamily="49" charset="-122"/>
                <a:cs typeface="Arial" panose="020B0604020202020204" pitchFamily="34" charset="0"/>
              </a:rPr>
              <a:t>3</a:t>
            </a:r>
            <a:r>
              <a:rPr lang="en-US" altLang="zh-CN" sz="2400" baseline="30000" dirty="0">
                <a:ea typeface="SimHei" panose="02010609060101010101" pitchFamily="49" charset="-122"/>
                <a:cs typeface="Arial" panose="020B0604020202020204" pitchFamily="34" charset="0"/>
              </a:rPr>
              <a:t>-</a:t>
            </a:r>
            <a:r>
              <a:rPr lang="en-US" altLang="zh-CN" sz="2400" dirty="0">
                <a:ea typeface="SimHei" panose="02010609060101010101" pitchFamily="49" charset="-122"/>
                <a:cs typeface="Arial" panose="020B0604020202020204" pitchFamily="34" charset="0"/>
              </a:rPr>
              <a:t>+</a:t>
            </a:r>
            <a:r>
              <a:rPr lang="en-US" altLang="zh-CN" sz="2400" dirty="0" err="1">
                <a:ea typeface="SimHei" panose="02010609060101010101" pitchFamily="49" charset="-122"/>
                <a:cs typeface="Arial" panose="020B0604020202020204" pitchFamily="34" charset="0"/>
              </a:rPr>
              <a:t>ClO</a:t>
            </a:r>
            <a:r>
              <a:rPr lang="en-US" altLang="zh-CN" sz="2400" baseline="30000" dirty="0">
                <a:ea typeface="SimHei" panose="02010609060101010101" pitchFamily="49" charset="-122"/>
                <a:cs typeface="Arial" panose="020B0604020202020204" pitchFamily="34" charset="0"/>
              </a:rPr>
              <a:t>-</a:t>
            </a:r>
            <a:r>
              <a:rPr lang="en-US" altLang="zh-CN" sz="2400" dirty="0">
                <a:ea typeface="SimHei" panose="02010609060101010101" pitchFamily="49" charset="-122"/>
                <a:cs typeface="Arial" panose="020B0604020202020204" pitchFamily="34" charset="0"/>
              </a:rPr>
              <a:t>→PbO</a:t>
            </a:r>
            <a:r>
              <a:rPr lang="en-US" altLang="zh-CN" sz="2400" baseline="-25000" dirty="0">
                <a:ea typeface="SimHei" panose="02010609060101010101" pitchFamily="49" charset="-122"/>
                <a:cs typeface="Arial" panose="020B0604020202020204" pitchFamily="34" charset="0"/>
              </a:rPr>
              <a:t>2</a:t>
            </a:r>
            <a:r>
              <a:rPr lang="en-US" altLang="zh-CN" sz="2400" dirty="0">
                <a:ea typeface="SimHei" panose="02010609060101010101" pitchFamily="49" charset="-122"/>
                <a:cs typeface="Arial" panose="020B0604020202020204" pitchFamily="34" charset="0"/>
              </a:rPr>
              <a:t>↓+Cl</a:t>
            </a:r>
            <a:r>
              <a:rPr lang="en-US" altLang="zh-CN" sz="2400" baseline="30000" dirty="0">
                <a:ea typeface="SimHei" panose="02010609060101010101" pitchFamily="49" charset="-122"/>
                <a:cs typeface="Arial" panose="020B0604020202020204" pitchFamily="34" charset="0"/>
              </a:rPr>
              <a:t>-</a:t>
            </a:r>
            <a:r>
              <a:rPr lang="en-US" altLang="zh-CN" sz="2400" dirty="0">
                <a:ea typeface="SimHei" panose="02010609060101010101" pitchFamily="49" charset="-122"/>
                <a:cs typeface="Arial" panose="020B0604020202020204" pitchFamily="34" charset="0"/>
              </a:rPr>
              <a:t>+H</a:t>
            </a:r>
            <a:r>
              <a:rPr lang="en-US" altLang="zh-CN" sz="2400" baseline="-25000" dirty="0">
                <a:ea typeface="SimHei" panose="02010609060101010101" pitchFamily="49" charset="-122"/>
                <a:cs typeface="Arial" panose="020B0604020202020204" pitchFamily="34" charset="0"/>
              </a:rPr>
              <a:t>2</a:t>
            </a:r>
            <a:r>
              <a:rPr lang="en-US" altLang="zh-CN" sz="2400" dirty="0">
                <a:ea typeface="SimHei" panose="02010609060101010101" pitchFamily="49" charset="-122"/>
                <a:cs typeface="Arial" panose="020B0604020202020204" pitchFamily="34" charset="0"/>
              </a:rPr>
              <a:t>O+OH</a:t>
            </a:r>
            <a:r>
              <a:rPr lang="en-US" altLang="zh-CN" sz="2400" baseline="30000" dirty="0">
                <a:ea typeface="SimHei" panose="02010609060101010101" pitchFamily="49" charset="-122"/>
                <a:cs typeface="Arial" panose="020B0604020202020204" pitchFamily="34" charset="0"/>
              </a:rPr>
              <a:t>-</a:t>
            </a:r>
            <a:endParaRPr lang="en-US" altLang="zh-CN" sz="2400" dirty="0">
              <a:ea typeface="SimHei" panose="02010609060101010101" pitchFamily="49" charset="-122"/>
              <a:cs typeface="Arial" panose="020B0604020202020204" pitchFamily="34" charset="0"/>
            </a:endParaRPr>
          </a:p>
          <a:p>
            <a:pPr eaLnBrk="1" hangingPunct="1">
              <a:lnSpc>
                <a:spcPct val="150000"/>
              </a:lnSpc>
              <a:spcBef>
                <a:spcPct val="10000"/>
              </a:spcBef>
              <a:spcAft>
                <a:spcPct val="25000"/>
              </a:spcAft>
              <a:buClrTx/>
              <a:buSzTx/>
              <a:buFontTx/>
              <a:buNone/>
            </a:pPr>
            <a:r>
              <a:rPr lang="en-US" altLang="zh-CN" sz="2400" dirty="0" err="1">
                <a:ea typeface="SimHei" panose="02010609060101010101" pitchFamily="49" charset="-122"/>
                <a:cs typeface="Arial" panose="020B0604020202020204" pitchFamily="34" charset="0"/>
              </a:rPr>
              <a:t>Pb</a:t>
            </a:r>
            <a:r>
              <a:rPr lang="en-US" altLang="zh-CN" sz="2400" dirty="0">
                <a:ea typeface="SimHei" panose="02010609060101010101" pitchFamily="49" charset="-122"/>
                <a:cs typeface="Arial" panose="020B0604020202020204" pitchFamily="34" charset="0"/>
              </a:rPr>
              <a:t>(OH)</a:t>
            </a:r>
            <a:r>
              <a:rPr lang="en-US" altLang="zh-CN" sz="2400" baseline="-25000" dirty="0">
                <a:ea typeface="SimHei" panose="02010609060101010101" pitchFamily="49" charset="-122"/>
                <a:cs typeface="Arial" panose="020B0604020202020204" pitchFamily="34" charset="0"/>
              </a:rPr>
              <a:t>4 </a:t>
            </a:r>
            <a:r>
              <a:rPr lang="en-US" altLang="zh-CN" sz="2400" dirty="0">
                <a:ea typeface="SimHei" panose="02010609060101010101" pitchFamily="49" charset="-122"/>
                <a:cs typeface="Arial" panose="020B0604020202020204" pitchFamily="34" charset="0"/>
              </a:rPr>
              <a:t>↓</a:t>
            </a:r>
            <a:r>
              <a:rPr lang="zh-CN" altLang="en-US" sz="2400" dirty="0">
                <a:ea typeface="SimHei" panose="02010609060101010101" pitchFamily="49" charset="-122"/>
                <a:cs typeface="Arial" panose="020B0604020202020204" pitchFamily="34" charset="0"/>
              </a:rPr>
              <a:t>棕色，两性，不稳定</a:t>
            </a:r>
            <a:endParaRPr lang="en-US" altLang="zh-CN" sz="2400" dirty="0">
              <a:ea typeface="SimHei" panose="02010609060101010101" pitchFamily="49" charset="-122"/>
              <a:cs typeface="Arial" panose="020B0604020202020204" pitchFamily="34" charset="0"/>
            </a:endParaRPr>
          </a:p>
        </p:txBody>
      </p:sp>
      <p:sp>
        <p:nvSpPr>
          <p:cNvPr id="14" name="Rectangle 2">
            <a:extLst>
              <a:ext uri="{FF2B5EF4-FFF2-40B4-BE49-F238E27FC236}">
                <a16:creationId xmlns:a16="http://schemas.microsoft.com/office/drawing/2014/main" id="{2A81FC15-826C-2940-B779-1586FF28123D}"/>
              </a:ext>
            </a:extLst>
          </p:cNvPr>
          <p:cNvSpPr txBox="1">
            <a:spLocks noChangeArrowheads="1"/>
          </p:cNvSpPr>
          <p:nvPr/>
        </p:nvSpPr>
        <p:spPr>
          <a:xfrm>
            <a:off x="827906" y="238125"/>
            <a:ext cx="7560518" cy="5794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kumimoji="0" lang="zh-CN" altLang="en-US" sz="3200" dirty="0">
                <a:solidFill>
                  <a:srgbClr val="C00000"/>
                </a:solidFill>
                <a:latin typeface="Arial" panose="020B0604020202020204" pitchFamily="34" charset="0"/>
                <a:ea typeface="SimHei" panose="02010609060101010101" pitchFamily="49" charset="-122"/>
                <a:cs typeface="Arial" panose="020B0604020202020204" pitchFamily="34" charset="0"/>
              </a:rPr>
              <a:t>锡铅的氢氧化物及含氧酸盐</a:t>
            </a:r>
          </a:p>
        </p:txBody>
      </p:sp>
      <p:sp>
        <p:nvSpPr>
          <p:cNvPr id="15" name="矩形 14">
            <a:extLst>
              <a:ext uri="{FF2B5EF4-FFF2-40B4-BE49-F238E27FC236}">
                <a16:creationId xmlns:a16="http://schemas.microsoft.com/office/drawing/2014/main" id="{59A81991-9E11-0246-8CE3-CFBCD2F73869}"/>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16" name="Text Box 12">
            <a:extLst>
              <a:ext uri="{FF2B5EF4-FFF2-40B4-BE49-F238E27FC236}">
                <a16:creationId xmlns:a16="http://schemas.microsoft.com/office/drawing/2014/main" id="{72DB1197-C37D-4242-BCBD-D80713ED815A}"/>
              </a:ext>
            </a:extLst>
          </p:cNvPr>
          <p:cNvSpPr txBox="1">
            <a:spLocks noChangeArrowheads="1"/>
          </p:cNvSpPr>
          <p:nvPr/>
        </p:nvSpPr>
        <p:spPr bwMode="invGray">
          <a:xfrm>
            <a:off x="391543" y="1211140"/>
            <a:ext cx="1012105" cy="523220"/>
          </a:xfrm>
          <a:prstGeom prst="rect">
            <a:avLst/>
          </a:prstGeom>
          <a:solidFill>
            <a:schemeClr val="accent6">
              <a:lumMod val="60000"/>
              <a:lumOff val="40000"/>
            </a:schemeClr>
          </a:solidFill>
          <a:ln w="9525">
            <a:solidFill>
              <a:schemeClr val="accent6">
                <a:lumMod val="40000"/>
                <a:lumOff val="60000"/>
              </a:schemeClr>
            </a:solidFill>
            <a:miter lim="800000"/>
            <a:headEnd/>
            <a:tailEnd/>
          </a:ln>
        </p:spPr>
        <p:txBody>
          <a:bodyPr wrap="square">
            <a:spAutoFit/>
          </a:bodyPr>
          <a:lstStyle>
            <a:lvl1pPr>
              <a:spcBef>
                <a:spcPct val="20000"/>
              </a:spcBef>
              <a:buClr>
                <a:srgbClr val="CCFF33"/>
              </a:buClr>
              <a:buSzPct val="70000"/>
              <a:buFont typeface="Wingdings" pitchFamily="2" charset="2"/>
              <a:buChar char="n"/>
              <a:defRPr kumimoji="1" sz="3200" b="1">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65000"/>
              <a:buFont typeface="Wingdings" pitchFamily="2" charset="2"/>
              <a:buChar char="n"/>
              <a:defRPr kumimoji="1" sz="2800" b="1">
                <a:solidFill>
                  <a:schemeClr val="tx1"/>
                </a:solidFill>
                <a:latin typeface="Arial" panose="020B0604020202020204" pitchFamily="34" charset="0"/>
                <a:ea typeface="楷体_GB2312" pitchFamily="49" charset="-122"/>
              </a:defRPr>
            </a:lvl2pPr>
            <a:lvl3pPr marL="1143000" indent="-228600">
              <a:spcBef>
                <a:spcPct val="20000"/>
              </a:spcBef>
              <a:buClr>
                <a:srgbClr val="0099CC"/>
              </a:buClr>
              <a:buSzPct val="65000"/>
              <a:buFont typeface="Wingdings" pitchFamily="2" charset="2"/>
              <a:buChar char="n"/>
              <a:defRPr kumimoji="1" sz="2400" b="1">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itchFamily="2" charset="2"/>
              <a:buChar char="n"/>
              <a:defRPr kumimoji="1" sz="2000" b="1">
                <a:solidFill>
                  <a:schemeClr val="tx1"/>
                </a:solidFill>
                <a:latin typeface="Arial" panose="020B0604020202020204" pitchFamily="34" charset="0"/>
                <a:ea typeface="楷体_GB2312" pitchFamily="49" charset="-122"/>
              </a:defRPr>
            </a:lvl4pPr>
            <a:lvl5pPr marL="2057400" indent="-228600">
              <a:spcBef>
                <a:spcPct val="20000"/>
              </a:spcBef>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9pPr>
          </a:lstStyle>
          <a:p>
            <a:pPr algn="ctr" eaLnBrk="1" hangingPunct="1">
              <a:buFont typeface="Wingdings" pitchFamily="2" charset="2"/>
              <a:buNone/>
            </a:pPr>
            <a:r>
              <a:rPr lang="en-US" altLang="zh-CN" sz="2800" dirty="0" err="1">
                <a:ea typeface="SimHei" panose="02010609060101010101" pitchFamily="49" charset="-122"/>
                <a:cs typeface="Arial" panose="020B0604020202020204" pitchFamily="34" charset="0"/>
              </a:rPr>
              <a:t>Pb</a:t>
            </a:r>
            <a:endParaRPr lang="zh-CN" altLang="en-US" sz="2800" dirty="0">
              <a:ea typeface="SimHei" panose="02010609060101010101" pitchFamily="49" charset="-122"/>
              <a:cs typeface="Arial" panose="020B0604020202020204" pitchFamily="34" charset="0"/>
            </a:endParaRPr>
          </a:p>
        </p:txBody>
      </p:sp>
      <p:sp>
        <p:nvSpPr>
          <p:cNvPr id="4" name="文本框 3">
            <a:extLst>
              <a:ext uri="{FF2B5EF4-FFF2-40B4-BE49-F238E27FC236}">
                <a16:creationId xmlns:a16="http://schemas.microsoft.com/office/drawing/2014/main" id="{7968FD7D-09FB-85B2-6C7A-ECAD5CD55644}"/>
              </a:ext>
            </a:extLst>
          </p:cNvPr>
          <p:cNvSpPr txBox="1"/>
          <p:nvPr/>
        </p:nvSpPr>
        <p:spPr>
          <a:xfrm>
            <a:off x="7663795" y="148702"/>
            <a:ext cx="1304597" cy="646331"/>
          </a:xfrm>
          <a:prstGeom prst="rect">
            <a:avLst/>
          </a:prstGeom>
          <a:solidFill>
            <a:schemeClr val="accent6">
              <a:lumMod val="40000"/>
              <a:lumOff val="60000"/>
            </a:schemeClr>
          </a:solidFill>
        </p:spPr>
        <p:txBody>
          <a:bodyPr wrap="square" rtlCol="0">
            <a:spAutoFit/>
          </a:bodyPr>
          <a:lstStyle/>
          <a:p>
            <a:pPr algn="ctr"/>
            <a:r>
              <a:rPr lang="zh-CN" altLang="en-US" sz="3600" dirty="0">
                <a:solidFill>
                  <a:srgbClr val="0000CC"/>
                </a:solidFill>
              </a:rPr>
              <a:t>了解</a:t>
            </a:r>
            <a:endParaRPr kumimoji="1" lang="zh-CN" altLang="en-US" sz="3600" dirty="0">
              <a:solidFill>
                <a:srgbClr val="0000CC"/>
              </a:solidFill>
            </a:endParaRPr>
          </a:p>
        </p:txBody>
      </p:sp>
    </p:spTree>
    <p:extLst>
      <p:ext uri="{BB962C8B-B14F-4D97-AF65-F5344CB8AC3E}">
        <p14:creationId xmlns:p14="http://schemas.microsoft.com/office/powerpoint/2010/main" val="37802655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93E6638-C853-6A4A-923F-2FEEFE21F024}"/>
              </a:ext>
            </a:extLst>
          </p:cNvPr>
          <p:cNvSpPr>
            <a:spLocks noGrp="1"/>
          </p:cNvSpPr>
          <p:nvPr>
            <p:ph type="sldNum" sz="quarter" idx="12"/>
          </p:nvPr>
        </p:nvSpPr>
        <p:spPr/>
        <p:txBody>
          <a:bodyPr/>
          <a:lstStyle/>
          <a:p>
            <a:fld id="{F32996CC-1D28-6241-8C6B-4A2C005E6D1D}" type="slidenum">
              <a:rPr lang="en-US" altLang="zh-CN" smtClean="0"/>
              <a:pPr/>
              <a:t>67</a:t>
            </a:fld>
            <a:endParaRPr lang="en-US" altLang="zh-CN"/>
          </a:p>
        </p:txBody>
      </p:sp>
      <p:sp>
        <p:nvSpPr>
          <p:cNvPr id="3" name="Text Box 11">
            <a:extLst>
              <a:ext uri="{FF2B5EF4-FFF2-40B4-BE49-F238E27FC236}">
                <a16:creationId xmlns:a16="http://schemas.microsoft.com/office/drawing/2014/main" id="{B215F6FD-4E3E-054B-BB9A-7622E3C3BBF0}"/>
              </a:ext>
            </a:extLst>
          </p:cNvPr>
          <p:cNvSpPr txBox="1">
            <a:spLocks noChangeArrowheads="1"/>
          </p:cNvSpPr>
          <p:nvPr/>
        </p:nvSpPr>
        <p:spPr bwMode="auto">
          <a:xfrm>
            <a:off x="256282" y="1224558"/>
            <a:ext cx="5638800" cy="476250"/>
          </a:xfrm>
          <a:prstGeom prst="rect">
            <a:avLst/>
          </a:prstGeom>
          <a:solidFill>
            <a:schemeClr val="accent6">
              <a:lumMod val="60000"/>
              <a:lumOff val="40000"/>
            </a:schemeClr>
          </a:solidFill>
          <a:ln>
            <a:noFill/>
          </a:ln>
        </p:spPr>
        <p:txBody>
          <a:bodyPr>
            <a:spAutoFit/>
          </a:bodyPr>
          <a:lstStyle>
            <a:lvl1pPr>
              <a:spcBef>
                <a:spcPct val="20000"/>
              </a:spcBef>
              <a:buClr>
                <a:srgbClr val="CCFF33"/>
              </a:buClr>
              <a:buSzPct val="70000"/>
              <a:buFont typeface="Wingdings" pitchFamily="2" charset="2"/>
              <a:buChar char="n"/>
              <a:defRPr kumimoji="1" sz="3200" b="1">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65000"/>
              <a:buFont typeface="Wingdings" pitchFamily="2" charset="2"/>
              <a:buChar char="n"/>
              <a:defRPr kumimoji="1" sz="2800" b="1">
                <a:solidFill>
                  <a:schemeClr val="tx1"/>
                </a:solidFill>
                <a:latin typeface="Arial" panose="020B0604020202020204" pitchFamily="34" charset="0"/>
                <a:ea typeface="楷体_GB2312" pitchFamily="49" charset="-122"/>
              </a:defRPr>
            </a:lvl2pPr>
            <a:lvl3pPr marL="1143000" indent="-228600">
              <a:spcBef>
                <a:spcPct val="20000"/>
              </a:spcBef>
              <a:buClr>
                <a:srgbClr val="0099CC"/>
              </a:buClr>
              <a:buSzPct val="65000"/>
              <a:buFont typeface="Wingdings" pitchFamily="2" charset="2"/>
              <a:buChar char="n"/>
              <a:defRPr kumimoji="1" sz="2400" b="1">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itchFamily="2" charset="2"/>
              <a:buChar char="n"/>
              <a:defRPr kumimoji="1" sz="2000" b="1">
                <a:solidFill>
                  <a:schemeClr val="tx1"/>
                </a:solidFill>
                <a:latin typeface="Arial" panose="020B0604020202020204" pitchFamily="34" charset="0"/>
                <a:ea typeface="楷体_GB2312" pitchFamily="49" charset="-122"/>
              </a:defRPr>
            </a:lvl4pPr>
            <a:lvl5pPr marL="2057400" indent="-228600">
              <a:spcBef>
                <a:spcPct val="20000"/>
              </a:spcBef>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9pPr>
          </a:lstStyle>
          <a:p>
            <a:pPr eaLnBrk="1" hangingPunct="1">
              <a:lnSpc>
                <a:spcPct val="90000"/>
              </a:lnSpc>
              <a:spcBef>
                <a:spcPct val="50000"/>
              </a:spcBef>
              <a:spcAft>
                <a:spcPct val="20000"/>
              </a:spcAft>
              <a:buFont typeface="Wingdings" pitchFamily="2" charset="2"/>
              <a:buNone/>
            </a:pPr>
            <a:r>
              <a:rPr lang="en-US" altLang="zh-CN" sz="2800" b="0" dirty="0" err="1">
                <a:ea typeface="SimHei" panose="02010609060101010101" pitchFamily="49" charset="-122"/>
                <a:cs typeface="Arial" panose="020B0604020202020204" pitchFamily="34" charset="0"/>
              </a:rPr>
              <a:t>Ge、Sn、Pb</a:t>
            </a:r>
            <a:r>
              <a:rPr lang="zh-CN" altLang="en-US" sz="2800" b="0" dirty="0">
                <a:ea typeface="SimHei" panose="02010609060101010101" pitchFamily="49" charset="-122"/>
                <a:cs typeface="Arial" panose="020B0604020202020204" pitchFamily="34" charset="0"/>
              </a:rPr>
              <a:t>氢氧化物的酸碱性</a:t>
            </a:r>
          </a:p>
        </p:txBody>
      </p:sp>
      <p:sp>
        <p:nvSpPr>
          <p:cNvPr id="4" name="Text Box 12">
            <a:extLst>
              <a:ext uri="{FF2B5EF4-FFF2-40B4-BE49-F238E27FC236}">
                <a16:creationId xmlns:a16="http://schemas.microsoft.com/office/drawing/2014/main" id="{439D5586-3C0C-7E47-809F-D811F7619E66}"/>
              </a:ext>
            </a:extLst>
          </p:cNvPr>
          <p:cNvSpPr txBox="1">
            <a:spLocks noChangeArrowheads="1"/>
          </p:cNvSpPr>
          <p:nvPr/>
        </p:nvSpPr>
        <p:spPr bwMode="invGray">
          <a:xfrm>
            <a:off x="1780282" y="2776562"/>
            <a:ext cx="5562600" cy="1902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CCFF33"/>
              </a:buClr>
              <a:buSzPct val="70000"/>
              <a:buFont typeface="Wingdings" pitchFamily="2" charset="2"/>
              <a:buChar char="n"/>
              <a:defRPr kumimoji="1" sz="3200" b="1">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65000"/>
              <a:buFont typeface="Wingdings" pitchFamily="2" charset="2"/>
              <a:buChar char="n"/>
              <a:defRPr kumimoji="1" sz="2800" b="1">
                <a:solidFill>
                  <a:schemeClr val="tx1"/>
                </a:solidFill>
                <a:latin typeface="Arial" panose="020B0604020202020204" pitchFamily="34" charset="0"/>
                <a:ea typeface="楷体_GB2312" pitchFamily="49" charset="-122"/>
              </a:defRPr>
            </a:lvl2pPr>
            <a:lvl3pPr marL="1143000" indent="-228600">
              <a:spcBef>
                <a:spcPct val="20000"/>
              </a:spcBef>
              <a:buClr>
                <a:srgbClr val="0099CC"/>
              </a:buClr>
              <a:buSzPct val="65000"/>
              <a:buFont typeface="Wingdings" pitchFamily="2" charset="2"/>
              <a:buChar char="n"/>
              <a:defRPr kumimoji="1" sz="2400" b="1">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itchFamily="2" charset="2"/>
              <a:buChar char="n"/>
              <a:defRPr kumimoji="1" sz="2000" b="1">
                <a:solidFill>
                  <a:schemeClr val="tx1"/>
                </a:solidFill>
                <a:latin typeface="Arial" panose="020B0604020202020204" pitchFamily="34" charset="0"/>
                <a:ea typeface="楷体_GB2312" pitchFamily="49" charset="-122"/>
              </a:defRPr>
            </a:lvl4pPr>
            <a:lvl5pPr marL="2057400" indent="-228600">
              <a:spcBef>
                <a:spcPct val="20000"/>
              </a:spcBef>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9pPr>
          </a:lstStyle>
          <a:p>
            <a:pPr algn="ctr" eaLnBrk="1" hangingPunct="1">
              <a:spcBef>
                <a:spcPct val="10000"/>
              </a:spcBef>
              <a:spcAft>
                <a:spcPct val="20000"/>
              </a:spcAft>
              <a:buClrTx/>
              <a:buSzTx/>
              <a:buFontTx/>
              <a:buNone/>
            </a:pPr>
            <a:r>
              <a:rPr lang="en-US" altLang="zh-CN" sz="2400">
                <a:ea typeface="SimHei" panose="02010609060101010101" pitchFamily="49" charset="-122"/>
                <a:cs typeface="Arial" panose="020B0604020202020204" pitchFamily="34" charset="0"/>
              </a:rPr>
              <a:t>Ge(OH)</a:t>
            </a:r>
            <a:r>
              <a:rPr lang="en-US" altLang="zh-CN" sz="2400" baseline="-25000">
                <a:ea typeface="SimHei" panose="02010609060101010101" pitchFamily="49" charset="-122"/>
                <a:cs typeface="Arial" panose="020B0604020202020204" pitchFamily="34" charset="0"/>
              </a:rPr>
              <a:t>4</a:t>
            </a:r>
            <a:r>
              <a:rPr lang="en-US" altLang="zh-CN" sz="2400">
                <a:ea typeface="SimHei" panose="02010609060101010101" pitchFamily="49" charset="-122"/>
                <a:cs typeface="Arial" panose="020B0604020202020204" pitchFamily="34" charset="0"/>
              </a:rPr>
              <a:t>   Sn(OH)</a:t>
            </a:r>
            <a:r>
              <a:rPr lang="en-US" altLang="zh-CN" sz="2400" baseline="-25000">
                <a:ea typeface="SimHei" panose="02010609060101010101" pitchFamily="49" charset="-122"/>
                <a:cs typeface="Arial" panose="020B0604020202020204" pitchFamily="34" charset="0"/>
              </a:rPr>
              <a:t>4</a:t>
            </a:r>
            <a:r>
              <a:rPr lang="en-US" altLang="zh-CN" sz="2400">
                <a:ea typeface="SimHei" panose="02010609060101010101" pitchFamily="49" charset="-122"/>
                <a:cs typeface="Arial" panose="020B0604020202020204" pitchFamily="34" charset="0"/>
              </a:rPr>
              <a:t>   Pb(OH)</a:t>
            </a:r>
            <a:r>
              <a:rPr lang="en-US" altLang="zh-CN" sz="2400" baseline="-25000">
                <a:ea typeface="SimHei" panose="02010609060101010101" pitchFamily="49" charset="-122"/>
                <a:cs typeface="Arial" panose="020B0604020202020204" pitchFamily="34" charset="0"/>
              </a:rPr>
              <a:t>4</a:t>
            </a:r>
            <a:endParaRPr lang="en-US" altLang="zh-CN" sz="2400">
              <a:ea typeface="SimHei" panose="02010609060101010101" pitchFamily="49" charset="-122"/>
              <a:cs typeface="Arial" panose="020B0604020202020204" pitchFamily="34" charset="0"/>
            </a:endParaRPr>
          </a:p>
          <a:p>
            <a:pPr algn="ctr" eaLnBrk="1" hangingPunct="1">
              <a:spcBef>
                <a:spcPct val="10000"/>
              </a:spcBef>
              <a:spcAft>
                <a:spcPct val="20000"/>
              </a:spcAft>
              <a:buClrTx/>
              <a:buSzTx/>
              <a:buFontTx/>
              <a:buNone/>
            </a:pPr>
            <a:r>
              <a:rPr lang="zh-CN" altLang="en-US" sz="2400">
                <a:ea typeface="SimHei" panose="02010609060101010101" pitchFamily="49" charset="-122"/>
                <a:cs typeface="Arial" panose="020B0604020202020204" pitchFamily="34" charset="0"/>
              </a:rPr>
              <a:t>    棕                白                棕</a:t>
            </a:r>
          </a:p>
          <a:p>
            <a:pPr algn="ctr" eaLnBrk="1" hangingPunct="1">
              <a:spcBef>
                <a:spcPct val="10000"/>
              </a:spcBef>
              <a:spcAft>
                <a:spcPct val="20000"/>
              </a:spcAft>
              <a:buClrTx/>
              <a:buSzTx/>
              <a:buFontTx/>
              <a:buNone/>
            </a:pPr>
            <a:r>
              <a:rPr lang="en-US" altLang="zh-CN" sz="2400">
                <a:ea typeface="SimHei" panose="02010609060101010101" pitchFamily="49" charset="-122"/>
                <a:cs typeface="Arial" panose="020B0604020202020204" pitchFamily="34" charset="0"/>
              </a:rPr>
              <a:t>Ge(OH)</a:t>
            </a:r>
            <a:r>
              <a:rPr lang="en-US" altLang="zh-CN" sz="2400" baseline="-25000">
                <a:ea typeface="SimHei" panose="02010609060101010101" pitchFamily="49" charset="-122"/>
                <a:cs typeface="Arial" panose="020B0604020202020204" pitchFamily="34" charset="0"/>
              </a:rPr>
              <a:t>2</a:t>
            </a:r>
            <a:r>
              <a:rPr lang="en-US" altLang="zh-CN" sz="2400">
                <a:ea typeface="SimHei" panose="02010609060101010101" pitchFamily="49" charset="-122"/>
                <a:cs typeface="Arial" panose="020B0604020202020204" pitchFamily="34" charset="0"/>
              </a:rPr>
              <a:t>   Sn(OH)</a:t>
            </a:r>
            <a:r>
              <a:rPr lang="en-US" altLang="zh-CN" sz="2400" baseline="-25000">
                <a:ea typeface="SimHei" panose="02010609060101010101" pitchFamily="49" charset="-122"/>
                <a:cs typeface="Arial" panose="020B0604020202020204" pitchFamily="34" charset="0"/>
              </a:rPr>
              <a:t>2</a:t>
            </a:r>
            <a:r>
              <a:rPr lang="en-US" altLang="zh-CN" sz="2400">
                <a:ea typeface="SimHei" panose="02010609060101010101" pitchFamily="49" charset="-122"/>
                <a:cs typeface="Arial" panose="020B0604020202020204" pitchFamily="34" charset="0"/>
              </a:rPr>
              <a:t>   Pb(OH)</a:t>
            </a:r>
            <a:r>
              <a:rPr lang="en-US" altLang="zh-CN" sz="2400" baseline="-25000">
                <a:ea typeface="SimHei" panose="02010609060101010101" pitchFamily="49" charset="-122"/>
                <a:cs typeface="Arial" panose="020B0604020202020204" pitchFamily="34" charset="0"/>
              </a:rPr>
              <a:t>2</a:t>
            </a:r>
            <a:endParaRPr lang="zh-CN" altLang="en-US" sz="2400">
              <a:ea typeface="SimHei" panose="02010609060101010101" pitchFamily="49" charset="-122"/>
              <a:cs typeface="Arial" panose="020B0604020202020204" pitchFamily="34" charset="0"/>
            </a:endParaRPr>
          </a:p>
          <a:p>
            <a:pPr algn="ctr" eaLnBrk="1" hangingPunct="1">
              <a:spcBef>
                <a:spcPct val="10000"/>
              </a:spcBef>
              <a:spcAft>
                <a:spcPct val="20000"/>
              </a:spcAft>
              <a:buClrTx/>
              <a:buSzTx/>
              <a:buFontTx/>
              <a:buNone/>
            </a:pPr>
            <a:r>
              <a:rPr lang="zh-CN" altLang="en-US" sz="2400">
                <a:ea typeface="SimHei" panose="02010609060101010101" pitchFamily="49" charset="-122"/>
                <a:cs typeface="Arial" panose="020B0604020202020204" pitchFamily="34" charset="0"/>
              </a:rPr>
              <a:t>     白              白                白</a:t>
            </a:r>
          </a:p>
        </p:txBody>
      </p:sp>
      <p:sp>
        <p:nvSpPr>
          <p:cNvPr id="5" name="Line 13">
            <a:extLst>
              <a:ext uri="{FF2B5EF4-FFF2-40B4-BE49-F238E27FC236}">
                <a16:creationId xmlns:a16="http://schemas.microsoft.com/office/drawing/2014/main" id="{DBAAC839-4A4B-B44F-B699-3EA99862C0E1}"/>
              </a:ext>
            </a:extLst>
          </p:cNvPr>
          <p:cNvSpPr>
            <a:spLocks noChangeShapeType="1"/>
          </p:cNvSpPr>
          <p:nvPr/>
        </p:nvSpPr>
        <p:spPr bwMode="invGray">
          <a:xfrm flipH="1" flipV="1">
            <a:off x="1475655" y="2618983"/>
            <a:ext cx="7764" cy="2314997"/>
          </a:xfrm>
          <a:prstGeom prst="line">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6" name="Line 14">
            <a:extLst>
              <a:ext uri="{FF2B5EF4-FFF2-40B4-BE49-F238E27FC236}">
                <a16:creationId xmlns:a16="http://schemas.microsoft.com/office/drawing/2014/main" id="{FACA5F7D-B50E-9F45-BDC1-B7CD9C37CE8E}"/>
              </a:ext>
            </a:extLst>
          </p:cNvPr>
          <p:cNvSpPr>
            <a:spLocks noChangeShapeType="1"/>
          </p:cNvSpPr>
          <p:nvPr/>
        </p:nvSpPr>
        <p:spPr bwMode="invGray">
          <a:xfrm>
            <a:off x="1627882" y="4984806"/>
            <a:ext cx="5715000" cy="0"/>
          </a:xfrm>
          <a:prstGeom prst="line">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7" name="Line 15">
            <a:extLst>
              <a:ext uri="{FF2B5EF4-FFF2-40B4-BE49-F238E27FC236}">
                <a16:creationId xmlns:a16="http://schemas.microsoft.com/office/drawing/2014/main" id="{0A884FE2-6E9C-4D44-92B4-C0F5FE786F29}"/>
              </a:ext>
            </a:extLst>
          </p:cNvPr>
          <p:cNvSpPr>
            <a:spLocks noChangeShapeType="1"/>
          </p:cNvSpPr>
          <p:nvPr/>
        </p:nvSpPr>
        <p:spPr bwMode="invGray">
          <a:xfrm flipH="1">
            <a:off x="1627882" y="2547962"/>
            <a:ext cx="5791200" cy="0"/>
          </a:xfrm>
          <a:prstGeom prst="line">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8" name="Line 16">
            <a:extLst>
              <a:ext uri="{FF2B5EF4-FFF2-40B4-BE49-F238E27FC236}">
                <a16:creationId xmlns:a16="http://schemas.microsoft.com/office/drawing/2014/main" id="{5C5A6236-BE4C-944A-93BE-4AE3CBD321C6}"/>
              </a:ext>
            </a:extLst>
          </p:cNvPr>
          <p:cNvSpPr>
            <a:spLocks noChangeShapeType="1"/>
          </p:cNvSpPr>
          <p:nvPr/>
        </p:nvSpPr>
        <p:spPr bwMode="invGray">
          <a:xfrm>
            <a:off x="7503067" y="2618984"/>
            <a:ext cx="1689" cy="2382838"/>
          </a:xfrm>
          <a:prstGeom prst="line">
            <a:avLst/>
          </a:prstGeom>
          <a:noFill/>
          <a:ln w="38100">
            <a:solidFill>
              <a:srgbClr val="0070C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9" name="Text Box 17">
            <a:extLst>
              <a:ext uri="{FF2B5EF4-FFF2-40B4-BE49-F238E27FC236}">
                <a16:creationId xmlns:a16="http://schemas.microsoft.com/office/drawing/2014/main" id="{41E284DD-8033-804B-ADE4-E9C415E96AA8}"/>
              </a:ext>
            </a:extLst>
          </p:cNvPr>
          <p:cNvSpPr txBox="1">
            <a:spLocks noChangeArrowheads="1"/>
          </p:cNvSpPr>
          <p:nvPr/>
        </p:nvSpPr>
        <p:spPr bwMode="invGray">
          <a:xfrm>
            <a:off x="865881" y="2924200"/>
            <a:ext cx="735115" cy="2009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CCFF33"/>
              </a:buClr>
              <a:buSzPct val="70000"/>
              <a:buFont typeface="Wingdings" pitchFamily="2" charset="2"/>
              <a:buChar char="n"/>
              <a:defRPr kumimoji="1" sz="3200" b="1">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65000"/>
              <a:buFont typeface="Wingdings" pitchFamily="2" charset="2"/>
              <a:buChar char="n"/>
              <a:defRPr kumimoji="1" sz="2800" b="1">
                <a:solidFill>
                  <a:schemeClr val="tx1"/>
                </a:solidFill>
                <a:latin typeface="Arial" panose="020B0604020202020204" pitchFamily="34" charset="0"/>
                <a:ea typeface="楷体_GB2312" pitchFamily="49" charset="-122"/>
              </a:defRPr>
            </a:lvl2pPr>
            <a:lvl3pPr marL="1143000" indent="-228600">
              <a:spcBef>
                <a:spcPct val="20000"/>
              </a:spcBef>
              <a:buClr>
                <a:srgbClr val="0099CC"/>
              </a:buClr>
              <a:buSzPct val="65000"/>
              <a:buFont typeface="Wingdings" pitchFamily="2" charset="2"/>
              <a:buChar char="n"/>
              <a:defRPr kumimoji="1" sz="2400" b="1">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itchFamily="2" charset="2"/>
              <a:buChar char="n"/>
              <a:defRPr kumimoji="1" sz="2000" b="1">
                <a:solidFill>
                  <a:schemeClr val="tx1"/>
                </a:solidFill>
                <a:latin typeface="Arial" panose="020B0604020202020204" pitchFamily="34" charset="0"/>
                <a:ea typeface="楷体_GB2312" pitchFamily="49" charset="-122"/>
              </a:defRPr>
            </a:lvl4pPr>
            <a:lvl5pPr marL="2057400" indent="-228600">
              <a:spcBef>
                <a:spcPct val="20000"/>
              </a:spcBef>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9pPr>
          </a:lstStyle>
          <a:p>
            <a:pPr eaLnBrk="1" hangingPunct="1">
              <a:spcBef>
                <a:spcPct val="5000"/>
              </a:spcBef>
              <a:spcAft>
                <a:spcPct val="10000"/>
              </a:spcAft>
              <a:buClrTx/>
              <a:buSzTx/>
              <a:buFontTx/>
              <a:buNone/>
            </a:pPr>
            <a:r>
              <a:rPr lang="zh-CN" altLang="en-US" sz="2800" b="0">
                <a:latin typeface="SimHei" panose="02010609060101010101" pitchFamily="49" charset="-122"/>
                <a:ea typeface="SimHei" panose="02010609060101010101" pitchFamily="49" charset="-122"/>
              </a:rPr>
              <a:t>酸</a:t>
            </a:r>
          </a:p>
          <a:p>
            <a:pPr eaLnBrk="1" hangingPunct="1">
              <a:spcBef>
                <a:spcPct val="5000"/>
              </a:spcBef>
              <a:spcAft>
                <a:spcPct val="10000"/>
              </a:spcAft>
              <a:buClrTx/>
              <a:buSzTx/>
              <a:buFontTx/>
              <a:buNone/>
            </a:pPr>
            <a:r>
              <a:rPr lang="zh-CN" altLang="en-US" sz="2800" b="0">
                <a:latin typeface="SimHei" panose="02010609060101010101" pitchFamily="49" charset="-122"/>
                <a:ea typeface="SimHei" panose="02010609060101010101" pitchFamily="49" charset="-122"/>
              </a:rPr>
              <a:t>性</a:t>
            </a:r>
          </a:p>
          <a:p>
            <a:pPr eaLnBrk="1" hangingPunct="1">
              <a:spcBef>
                <a:spcPct val="5000"/>
              </a:spcBef>
              <a:spcAft>
                <a:spcPct val="10000"/>
              </a:spcAft>
              <a:buClrTx/>
              <a:buSzTx/>
              <a:buFontTx/>
              <a:buNone/>
            </a:pPr>
            <a:r>
              <a:rPr lang="zh-CN" altLang="en-US" sz="2800" b="0">
                <a:latin typeface="SimHei" panose="02010609060101010101" pitchFamily="49" charset="-122"/>
                <a:ea typeface="SimHei" panose="02010609060101010101" pitchFamily="49" charset="-122"/>
              </a:rPr>
              <a:t>增</a:t>
            </a:r>
          </a:p>
          <a:p>
            <a:pPr eaLnBrk="1" hangingPunct="1">
              <a:spcBef>
                <a:spcPct val="5000"/>
              </a:spcBef>
              <a:spcAft>
                <a:spcPct val="10000"/>
              </a:spcAft>
              <a:buClrTx/>
              <a:buSzTx/>
              <a:buFontTx/>
              <a:buNone/>
            </a:pPr>
            <a:r>
              <a:rPr lang="zh-CN" altLang="en-US" sz="2800" b="0">
                <a:latin typeface="SimHei" panose="02010609060101010101" pitchFamily="49" charset="-122"/>
                <a:ea typeface="SimHei" panose="02010609060101010101" pitchFamily="49" charset="-122"/>
              </a:rPr>
              <a:t>强</a:t>
            </a:r>
          </a:p>
        </p:txBody>
      </p:sp>
      <p:sp>
        <p:nvSpPr>
          <p:cNvPr id="10" name="Text Box 18">
            <a:extLst>
              <a:ext uri="{FF2B5EF4-FFF2-40B4-BE49-F238E27FC236}">
                <a16:creationId xmlns:a16="http://schemas.microsoft.com/office/drawing/2014/main" id="{AFBDA6AA-1682-E242-ADC4-E1D6582AE27C}"/>
              </a:ext>
            </a:extLst>
          </p:cNvPr>
          <p:cNvSpPr txBox="1">
            <a:spLocks noChangeArrowheads="1"/>
          </p:cNvSpPr>
          <p:nvPr/>
        </p:nvSpPr>
        <p:spPr bwMode="invGray">
          <a:xfrm>
            <a:off x="3228082" y="2035200"/>
            <a:ext cx="321612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CCFF33"/>
              </a:buClr>
              <a:buSzPct val="70000"/>
              <a:buFont typeface="Wingdings" pitchFamily="2" charset="2"/>
              <a:buChar char="n"/>
              <a:defRPr kumimoji="1" sz="3200" b="1">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65000"/>
              <a:buFont typeface="Wingdings" pitchFamily="2" charset="2"/>
              <a:buChar char="n"/>
              <a:defRPr kumimoji="1" sz="2800" b="1">
                <a:solidFill>
                  <a:schemeClr val="tx1"/>
                </a:solidFill>
                <a:latin typeface="Arial" panose="020B0604020202020204" pitchFamily="34" charset="0"/>
                <a:ea typeface="楷体_GB2312" pitchFamily="49" charset="-122"/>
              </a:defRPr>
            </a:lvl2pPr>
            <a:lvl3pPr marL="1143000" indent="-228600">
              <a:spcBef>
                <a:spcPct val="20000"/>
              </a:spcBef>
              <a:buClr>
                <a:srgbClr val="0099CC"/>
              </a:buClr>
              <a:buSzPct val="65000"/>
              <a:buFont typeface="Wingdings" pitchFamily="2" charset="2"/>
              <a:buChar char="n"/>
              <a:defRPr kumimoji="1" sz="2400" b="1">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itchFamily="2" charset="2"/>
              <a:buChar char="n"/>
              <a:defRPr kumimoji="1" sz="2000" b="1">
                <a:solidFill>
                  <a:schemeClr val="tx1"/>
                </a:solidFill>
                <a:latin typeface="Arial" panose="020B0604020202020204" pitchFamily="34" charset="0"/>
                <a:ea typeface="楷体_GB2312" pitchFamily="49" charset="-122"/>
              </a:defRPr>
            </a:lvl4pPr>
            <a:lvl5pPr marL="2057400" indent="-228600">
              <a:spcBef>
                <a:spcPct val="20000"/>
              </a:spcBef>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9pPr>
          </a:lstStyle>
          <a:p>
            <a:pPr eaLnBrk="1" hangingPunct="1">
              <a:spcBef>
                <a:spcPct val="50000"/>
              </a:spcBef>
              <a:buClrTx/>
              <a:buSzTx/>
              <a:buFontTx/>
              <a:buNone/>
            </a:pPr>
            <a:r>
              <a:rPr lang="zh-CN" altLang="en-US" sz="2800" b="0" dirty="0">
                <a:latin typeface="SimHei" panose="02010609060101010101" pitchFamily="49" charset="-122"/>
                <a:ea typeface="SimHei" panose="02010609060101010101" pitchFamily="49" charset="-122"/>
              </a:rPr>
              <a:t>酸 性 增 强</a:t>
            </a:r>
          </a:p>
        </p:txBody>
      </p:sp>
      <p:sp>
        <p:nvSpPr>
          <p:cNvPr id="11" name="Text Box 19">
            <a:extLst>
              <a:ext uri="{FF2B5EF4-FFF2-40B4-BE49-F238E27FC236}">
                <a16:creationId xmlns:a16="http://schemas.microsoft.com/office/drawing/2014/main" id="{06FF8EF4-6D15-7C4F-9074-867B2849B74A}"/>
              </a:ext>
            </a:extLst>
          </p:cNvPr>
          <p:cNvSpPr txBox="1">
            <a:spLocks noChangeArrowheads="1"/>
          </p:cNvSpPr>
          <p:nvPr/>
        </p:nvSpPr>
        <p:spPr bwMode="invGray">
          <a:xfrm>
            <a:off x="3228082" y="5084787"/>
            <a:ext cx="349179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CCFF33"/>
              </a:buClr>
              <a:buSzPct val="70000"/>
              <a:buFont typeface="Wingdings" pitchFamily="2" charset="2"/>
              <a:buChar char="n"/>
              <a:defRPr kumimoji="1" sz="3200" b="1">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65000"/>
              <a:buFont typeface="Wingdings" pitchFamily="2" charset="2"/>
              <a:buChar char="n"/>
              <a:defRPr kumimoji="1" sz="2800" b="1">
                <a:solidFill>
                  <a:schemeClr val="tx1"/>
                </a:solidFill>
                <a:latin typeface="Arial" panose="020B0604020202020204" pitchFamily="34" charset="0"/>
                <a:ea typeface="楷体_GB2312" pitchFamily="49" charset="-122"/>
              </a:defRPr>
            </a:lvl2pPr>
            <a:lvl3pPr marL="1143000" indent="-228600">
              <a:spcBef>
                <a:spcPct val="20000"/>
              </a:spcBef>
              <a:buClr>
                <a:srgbClr val="0099CC"/>
              </a:buClr>
              <a:buSzPct val="65000"/>
              <a:buFont typeface="Wingdings" pitchFamily="2" charset="2"/>
              <a:buChar char="n"/>
              <a:defRPr kumimoji="1" sz="2400" b="1">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itchFamily="2" charset="2"/>
              <a:buChar char="n"/>
              <a:defRPr kumimoji="1" sz="2000" b="1">
                <a:solidFill>
                  <a:schemeClr val="tx1"/>
                </a:solidFill>
                <a:latin typeface="Arial" panose="020B0604020202020204" pitchFamily="34" charset="0"/>
                <a:ea typeface="楷体_GB2312" pitchFamily="49" charset="-122"/>
              </a:defRPr>
            </a:lvl4pPr>
            <a:lvl5pPr marL="2057400" indent="-228600">
              <a:spcBef>
                <a:spcPct val="20000"/>
              </a:spcBef>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9pPr>
          </a:lstStyle>
          <a:p>
            <a:pPr eaLnBrk="1" hangingPunct="1">
              <a:spcBef>
                <a:spcPct val="50000"/>
              </a:spcBef>
              <a:buClrTx/>
              <a:buSzTx/>
              <a:buFontTx/>
              <a:buNone/>
            </a:pPr>
            <a:r>
              <a:rPr lang="zh-CN" altLang="en-US" sz="2800" b="0" dirty="0">
                <a:latin typeface="SimHei" panose="02010609060101010101" pitchFamily="49" charset="-122"/>
                <a:ea typeface="SimHei" panose="02010609060101010101" pitchFamily="49" charset="-122"/>
              </a:rPr>
              <a:t>碱 性 增 强</a:t>
            </a:r>
          </a:p>
        </p:txBody>
      </p:sp>
      <p:sp>
        <p:nvSpPr>
          <p:cNvPr id="12" name="Text Box 20">
            <a:extLst>
              <a:ext uri="{FF2B5EF4-FFF2-40B4-BE49-F238E27FC236}">
                <a16:creationId xmlns:a16="http://schemas.microsoft.com/office/drawing/2014/main" id="{59F6C0D4-CFFD-6C46-A1DB-B84271D96B8D}"/>
              </a:ext>
            </a:extLst>
          </p:cNvPr>
          <p:cNvSpPr txBox="1">
            <a:spLocks noChangeArrowheads="1"/>
          </p:cNvSpPr>
          <p:nvPr/>
        </p:nvSpPr>
        <p:spPr bwMode="invGray">
          <a:xfrm>
            <a:off x="7668319" y="2852762"/>
            <a:ext cx="735115" cy="20744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CCFF33"/>
              </a:buClr>
              <a:buSzPct val="70000"/>
              <a:buFont typeface="Wingdings" pitchFamily="2" charset="2"/>
              <a:buChar char="n"/>
              <a:defRPr kumimoji="1" sz="3200" b="1">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65000"/>
              <a:buFont typeface="Wingdings" pitchFamily="2" charset="2"/>
              <a:buChar char="n"/>
              <a:defRPr kumimoji="1" sz="2800" b="1">
                <a:solidFill>
                  <a:schemeClr val="tx1"/>
                </a:solidFill>
                <a:latin typeface="Arial" panose="020B0604020202020204" pitchFamily="34" charset="0"/>
                <a:ea typeface="楷体_GB2312" pitchFamily="49" charset="-122"/>
              </a:defRPr>
            </a:lvl2pPr>
            <a:lvl3pPr marL="1143000" indent="-228600">
              <a:spcBef>
                <a:spcPct val="20000"/>
              </a:spcBef>
              <a:buClr>
                <a:srgbClr val="0099CC"/>
              </a:buClr>
              <a:buSzPct val="65000"/>
              <a:buFont typeface="Wingdings" pitchFamily="2" charset="2"/>
              <a:buChar char="n"/>
              <a:defRPr kumimoji="1" sz="2400" b="1">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itchFamily="2" charset="2"/>
              <a:buChar char="n"/>
              <a:defRPr kumimoji="1" sz="2000" b="1">
                <a:solidFill>
                  <a:schemeClr val="tx1"/>
                </a:solidFill>
                <a:latin typeface="Arial" panose="020B0604020202020204" pitchFamily="34" charset="0"/>
                <a:ea typeface="楷体_GB2312" pitchFamily="49" charset="-122"/>
              </a:defRPr>
            </a:lvl4pPr>
            <a:lvl5pPr marL="2057400" indent="-228600">
              <a:spcBef>
                <a:spcPct val="20000"/>
              </a:spcBef>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9pPr>
          </a:lstStyle>
          <a:p>
            <a:pPr eaLnBrk="1" hangingPunct="1">
              <a:spcBef>
                <a:spcPct val="5000"/>
              </a:spcBef>
              <a:spcAft>
                <a:spcPct val="15000"/>
              </a:spcAft>
              <a:buClrTx/>
              <a:buSzTx/>
              <a:buFontTx/>
              <a:buNone/>
            </a:pPr>
            <a:r>
              <a:rPr lang="zh-CN" altLang="en-US" sz="2800" b="0" dirty="0">
                <a:latin typeface="SimHei" panose="02010609060101010101" pitchFamily="49" charset="-122"/>
                <a:ea typeface="SimHei" panose="02010609060101010101" pitchFamily="49" charset="-122"/>
              </a:rPr>
              <a:t>碱</a:t>
            </a:r>
          </a:p>
          <a:p>
            <a:pPr eaLnBrk="1" hangingPunct="1">
              <a:spcBef>
                <a:spcPct val="5000"/>
              </a:spcBef>
              <a:spcAft>
                <a:spcPct val="15000"/>
              </a:spcAft>
              <a:buClrTx/>
              <a:buSzTx/>
              <a:buFontTx/>
              <a:buNone/>
            </a:pPr>
            <a:r>
              <a:rPr lang="zh-CN" altLang="en-US" sz="2800" b="0" dirty="0">
                <a:latin typeface="SimHei" panose="02010609060101010101" pitchFamily="49" charset="-122"/>
                <a:ea typeface="SimHei" panose="02010609060101010101" pitchFamily="49" charset="-122"/>
              </a:rPr>
              <a:t>性</a:t>
            </a:r>
          </a:p>
          <a:p>
            <a:pPr eaLnBrk="1" hangingPunct="1">
              <a:spcBef>
                <a:spcPct val="5000"/>
              </a:spcBef>
              <a:spcAft>
                <a:spcPct val="15000"/>
              </a:spcAft>
              <a:buClrTx/>
              <a:buSzTx/>
              <a:buFontTx/>
              <a:buNone/>
            </a:pPr>
            <a:r>
              <a:rPr lang="zh-CN" altLang="en-US" sz="2800" b="0" dirty="0">
                <a:latin typeface="SimHei" panose="02010609060101010101" pitchFamily="49" charset="-122"/>
                <a:ea typeface="SimHei" panose="02010609060101010101" pitchFamily="49" charset="-122"/>
              </a:rPr>
              <a:t>增</a:t>
            </a:r>
          </a:p>
          <a:p>
            <a:pPr eaLnBrk="1" hangingPunct="1">
              <a:spcBef>
                <a:spcPct val="5000"/>
              </a:spcBef>
              <a:spcAft>
                <a:spcPct val="15000"/>
              </a:spcAft>
              <a:buClrTx/>
              <a:buSzTx/>
              <a:buFontTx/>
              <a:buNone/>
            </a:pPr>
            <a:r>
              <a:rPr lang="zh-CN" altLang="en-US" sz="2800" b="0" dirty="0">
                <a:latin typeface="SimHei" panose="02010609060101010101" pitchFamily="49" charset="-122"/>
                <a:ea typeface="SimHei" panose="02010609060101010101" pitchFamily="49" charset="-122"/>
              </a:rPr>
              <a:t>强</a:t>
            </a:r>
          </a:p>
        </p:txBody>
      </p:sp>
      <p:sp>
        <p:nvSpPr>
          <p:cNvPr id="13" name="Rectangle 2">
            <a:extLst>
              <a:ext uri="{FF2B5EF4-FFF2-40B4-BE49-F238E27FC236}">
                <a16:creationId xmlns:a16="http://schemas.microsoft.com/office/drawing/2014/main" id="{C280A222-AFFD-DB46-A081-E9D1005C16C5}"/>
              </a:ext>
            </a:extLst>
          </p:cNvPr>
          <p:cNvSpPr txBox="1">
            <a:spLocks noChangeArrowheads="1"/>
          </p:cNvSpPr>
          <p:nvPr/>
        </p:nvSpPr>
        <p:spPr>
          <a:xfrm>
            <a:off x="827906" y="238125"/>
            <a:ext cx="7560518" cy="5794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kumimoji="0" lang="zh-CN" altLang="en-US" sz="3200" dirty="0">
                <a:solidFill>
                  <a:srgbClr val="C00000"/>
                </a:solidFill>
                <a:latin typeface="Arial" panose="020B0604020202020204" pitchFamily="34" charset="0"/>
                <a:ea typeface="SimHei" panose="02010609060101010101" pitchFamily="49" charset="-122"/>
                <a:cs typeface="Arial" panose="020B0604020202020204" pitchFamily="34" charset="0"/>
              </a:rPr>
              <a:t>锡铅的氢氧化物及含氧酸盐</a:t>
            </a:r>
          </a:p>
        </p:txBody>
      </p:sp>
      <p:sp>
        <p:nvSpPr>
          <p:cNvPr id="14" name="矩形 13">
            <a:extLst>
              <a:ext uri="{FF2B5EF4-FFF2-40B4-BE49-F238E27FC236}">
                <a16:creationId xmlns:a16="http://schemas.microsoft.com/office/drawing/2014/main" id="{47D3081F-3942-A841-9808-876D7F00D675}"/>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15" name="文本框 14">
            <a:extLst>
              <a:ext uri="{FF2B5EF4-FFF2-40B4-BE49-F238E27FC236}">
                <a16:creationId xmlns:a16="http://schemas.microsoft.com/office/drawing/2014/main" id="{CDF856A8-03BD-7D80-0FFA-6B11DA3FDEFF}"/>
              </a:ext>
            </a:extLst>
          </p:cNvPr>
          <p:cNvSpPr txBox="1"/>
          <p:nvPr/>
        </p:nvSpPr>
        <p:spPr>
          <a:xfrm>
            <a:off x="7663795" y="148702"/>
            <a:ext cx="1304597" cy="646331"/>
          </a:xfrm>
          <a:prstGeom prst="rect">
            <a:avLst/>
          </a:prstGeom>
          <a:solidFill>
            <a:schemeClr val="accent6">
              <a:lumMod val="40000"/>
              <a:lumOff val="60000"/>
            </a:schemeClr>
          </a:solidFill>
        </p:spPr>
        <p:txBody>
          <a:bodyPr wrap="square" rtlCol="0">
            <a:spAutoFit/>
          </a:bodyPr>
          <a:lstStyle/>
          <a:p>
            <a:pPr algn="ctr"/>
            <a:r>
              <a:rPr lang="zh-CN" altLang="en-US" sz="3600" dirty="0">
                <a:solidFill>
                  <a:srgbClr val="0000CC"/>
                </a:solidFill>
              </a:rPr>
              <a:t>了解</a:t>
            </a:r>
            <a:endParaRPr kumimoji="1" lang="zh-CN" altLang="en-US" sz="3600" dirty="0">
              <a:solidFill>
                <a:srgbClr val="0000CC"/>
              </a:solidFill>
            </a:endParaRPr>
          </a:p>
        </p:txBody>
      </p:sp>
    </p:spTree>
    <p:extLst>
      <p:ext uri="{BB962C8B-B14F-4D97-AF65-F5344CB8AC3E}">
        <p14:creationId xmlns:p14="http://schemas.microsoft.com/office/powerpoint/2010/main" val="37277106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F926D3F-3D56-6C47-A4AD-1A45FD84F37D}"/>
              </a:ext>
            </a:extLst>
          </p:cNvPr>
          <p:cNvSpPr>
            <a:spLocks noGrp="1"/>
          </p:cNvSpPr>
          <p:nvPr>
            <p:ph type="sldNum" sz="quarter" idx="12"/>
          </p:nvPr>
        </p:nvSpPr>
        <p:spPr/>
        <p:txBody>
          <a:bodyPr/>
          <a:lstStyle/>
          <a:p>
            <a:fld id="{F32996CC-1D28-6241-8C6B-4A2C005E6D1D}" type="slidenum">
              <a:rPr lang="en-US" altLang="zh-CN" smtClean="0"/>
              <a:pPr/>
              <a:t>68</a:t>
            </a:fld>
            <a:endParaRPr lang="en-US" altLang="zh-CN"/>
          </a:p>
        </p:txBody>
      </p:sp>
      <p:sp>
        <p:nvSpPr>
          <p:cNvPr id="4" name="Rectangle 3">
            <a:extLst>
              <a:ext uri="{FF2B5EF4-FFF2-40B4-BE49-F238E27FC236}">
                <a16:creationId xmlns:a16="http://schemas.microsoft.com/office/drawing/2014/main" id="{FE0CDA31-753D-F949-9650-FD38AD0BAC55}"/>
              </a:ext>
            </a:extLst>
          </p:cNvPr>
          <p:cNvSpPr txBox="1">
            <a:spLocks noChangeArrowheads="1"/>
          </p:cNvSpPr>
          <p:nvPr/>
        </p:nvSpPr>
        <p:spPr>
          <a:xfrm>
            <a:off x="302865" y="2996952"/>
            <a:ext cx="8610600" cy="30932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120000"/>
              </a:lnSpc>
              <a:spcBef>
                <a:spcPts val="0"/>
              </a:spcBef>
              <a:spcAft>
                <a:spcPts val="0"/>
              </a:spcAft>
              <a:buFont typeface="Wingdings" pitchFamily="2" charset="2"/>
              <a:buNone/>
            </a:pPr>
            <a:r>
              <a:rPr kumimoji="0" lang="zh-CN" altLang="en-US" dirty="0">
                <a:latin typeface="Arial" panose="020B0604020202020204" pitchFamily="34" charset="0"/>
                <a:ea typeface="SimHei" panose="02010609060101010101" pitchFamily="49" charset="-122"/>
                <a:cs typeface="Arial" panose="020B0604020202020204" pitchFamily="34" charset="0"/>
              </a:rPr>
              <a:t>   无色液体，四面体型非极性分子，难溶于水，易溶于有机溶剂。</a:t>
            </a:r>
          </a:p>
          <a:p>
            <a:pPr marL="0" indent="0" fontAlgn="auto">
              <a:lnSpc>
                <a:spcPct val="120000"/>
              </a:lnSpc>
              <a:spcBef>
                <a:spcPts val="0"/>
              </a:spcBef>
              <a:spcAft>
                <a:spcPts val="0"/>
              </a:spcAft>
              <a:buFont typeface="Wingdings" pitchFamily="2" charset="2"/>
              <a:buNone/>
            </a:pPr>
            <a:r>
              <a:rPr kumimoji="0" lang="zh-CN" altLang="en-US" dirty="0">
                <a:latin typeface="Arial" panose="020B0604020202020204" pitchFamily="34" charset="0"/>
                <a:ea typeface="SimHei" panose="02010609060101010101" pitchFamily="49" charset="-122"/>
                <a:cs typeface="Arial" panose="020B0604020202020204" pitchFamily="34" charset="0"/>
              </a:rPr>
              <a:t>   由于分子轨道全被电子填满，所以不活泼，常温下不与酸碱反应，不水解。</a:t>
            </a:r>
          </a:p>
          <a:p>
            <a:pPr marL="0" indent="0" fontAlgn="auto">
              <a:lnSpc>
                <a:spcPct val="120000"/>
              </a:lnSpc>
              <a:spcBef>
                <a:spcPts val="0"/>
              </a:spcBef>
              <a:spcAft>
                <a:spcPts val="0"/>
              </a:spcAft>
              <a:buFont typeface="Wingdings" pitchFamily="2" charset="2"/>
              <a:buNone/>
            </a:pPr>
            <a:r>
              <a:rPr kumimoji="0" lang="zh-CN" altLang="en-US" dirty="0">
                <a:latin typeface="Arial" panose="020B0604020202020204" pitchFamily="34" charset="0"/>
                <a:ea typeface="SimHei" panose="02010609060101010101" pitchFamily="49" charset="-122"/>
                <a:cs typeface="Arial" panose="020B0604020202020204" pitchFamily="34" charset="0"/>
              </a:rPr>
              <a:t>用途：有机溶剂，灭火剂（如：电器火灾）</a:t>
            </a:r>
          </a:p>
        </p:txBody>
      </p:sp>
      <p:sp>
        <p:nvSpPr>
          <p:cNvPr id="5" name="Rectangle 2">
            <a:extLst>
              <a:ext uri="{FF2B5EF4-FFF2-40B4-BE49-F238E27FC236}">
                <a16:creationId xmlns:a16="http://schemas.microsoft.com/office/drawing/2014/main" id="{A3F7EE88-A8C8-774E-B6AF-347352C28E23}"/>
              </a:ext>
            </a:extLst>
          </p:cNvPr>
          <p:cNvSpPr txBox="1">
            <a:spLocks noChangeArrowheads="1"/>
          </p:cNvSpPr>
          <p:nvPr/>
        </p:nvSpPr>
        <p:spPr>
          <a:xfrm>
            <a:off x="827906" y="238125"/>
            <a:ext cx="7560518" cy="5794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fontAlgn="auto">
              <a:spcAft>
                <a:spcPts val="0"/>
              </a:spcAft>
            </a:pPr>
            <a:r>
              <a:rPr kumimoji="0" lang="zh-CN" altLang="en-US" sz="3200" dirty="0">
                <a:solidFill>
                  <a:srgbClr val="C00000"/>
                </a:solidFill>
                <a:latin typeface="Arial" panose="020B0604020202020204" pitchFamily="34" charset="0"/>
                <a:ea typeface="SimHei" panose="02010609060101010101" pitchFamily="49" charset="-122"/>
                <a:cs typeface="Arial" panose="020B0604020202020204" pitchFamily="34" charset="0"/>
              </a:rPr>
              <a:t>卤化物</a:t>
            </a:r>
          </a:p>
        </p:txBody>
      </p:sp>
      <p:sp>
        <p:nvSpPr>
          <p:cNvPr id="6" name="矩形 5">
            <a:extLst>
              <a:ext uri="{FF2B5EF4-FFF2-40B4-BE49-F238E27FC236}">
                <a16:creationId xmlns:a16="http://schemas.microsoft.com/office/drawing/2014/main" id="{6C56CCCA-67A6-A940-9452-81DA0E9FA876}"/>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7" name="矩形 6">
            <a:extLst>
              <a:ext uri="{FF2B5EF4-FFF2-40B4-BE49-F238E27FC236}">
                <a16:creationId xmlns:a16="http://schemas.microsoft.com/office/drawing/2014/main" id="{3FF48943-27EC-C54D-BAB9-9FB9DA2169FA}"/>
              </a:ext>
            </a:extLst>
          </p:cNvPr>
          <p:cNvSpPr/>
          <p:nvPr/>
        </p:nvSpPr>
        <p:spPr>
          <a:xfrm>
            <a:off x="539552" y="1168345"/>
            <a:ext cx="6912768" cy="523220"/>
          </a:xfrm>
          <a:prstGeom prst="rect">
            <a:avLst/>
          </a:prstGeom>
          <a:solidFill>
            <a:schemeClr val="accent6">
              <a:lumMod val="60000"/>
              <a:lumOff val="40000"/>
            </a:schemeClr>
          </a:solidFill>
        </p:spPr>
        <p:txBody>
          <a:bodyPr wrap="square">
            <a:spAutoFit/>
          </a:bodyPr>
          <a:lstStyle/>
          <a:p>
            <a:pPr marL="0" indent="0" fontAlgn="auto">
              <a:spcAft>
                <a:spcPts val="0"/>
              </a:spcAft>
              <a:buFont typeface="Wingdings" pitchFamily="2" charset="2"/>
              <a:buNone/>
            </a:pPr>
            <a:r>
              <a:rPr kumimoji="0" lang="en-US" altLang="zh-CN" sz="2800" dirty="0">
                <a:latin typeface="Arial" panose="020B0604020202020204" pitchFamily="34" charset="0"/>
                <a:ea typeface="SimHei" panose="02010609060101010101" pitchFamily="49" charset="-122"/>
                <a:cs typeface="Arial" panose="020B0604020202020204" pitchFamily="34" charset="0"/>
              </a:rPr>
              <a:t>C, Si — MX</a:t>
            </a:r>
            <a:r>
              <a:rPr kumimoji="0" lang="en-US" altLang="zh-CN" sz="2800" baseline="-25000" dirty="0">
                <a:latin typeface="Arial" panose="020B0604020202020204" pitchFamily="34" charset="0"/>
                <a:ea typeface="SimHei" panose="02010609060101010101" pitchFamily="49" charset="-122"/>
                <a:cs typeface="Arial" panose="020B0604020202020204" pitchFamily="34" charset="0"/>
              </a:rPr>
              <a:t>4</a:t>
            </a:r>
            <a:r>
              <a:rPr kumimoji="0" lang="en-US" altLang="zh-CN" sz="2800" dirty="0">
                <a:latin typeface="Arial" panose="020B0604020202020204" pitchFamily="34" charset="0"/>
                <a:ea typeface="SimHei" panose="02010609060101010101" pitchFamily="49" charset="-122"/>
                <a:cs typeface="Arial" panose="020B0604020202020204" pitchFamily="34" charset="0"/>
              </a:rPr>
              <a:t> ; Ge, Sn, </a:t>
            </a:r>
            <a:r>
              <a:rPr kumimoji="0" lang="en-US" altLang="zh-CN" sz="2800" dirty="0" err="1">
                <a:latin typeface="Arial" panose="020B0604020202020204" pitchFamily="34" charset="0"/>
                <a:ea typeface="SimHei" panose="02010609060101010101" pitchFamily="49" charset="-122"/>
                <a:cs typeface="Arial" panose="020B0604020202020204" pitchFamily="34" charset="0"/>
              </a:rPr>
              <a:t>Pb</a:t>
            </a:r>
            <a:r>
              <a:rPr kumimoji="0" lang="en-US" altLang="zh-CN" sz="2800" dirty="0">
                <a:latin typeface="Arial" panose="020B0604020202020204" pitchFamily="34" charset="0"/>
                <a:ea typeface="SimHei" panose="02010609060101010101" pitchFamily="49" charset="-122"/>
                <a:cs typeface="Arial" panose="020B0604020202020204" pitchFamily="34" charset="0"/>
              </a:rPr>
              <a:t> — MX</a:t>
            </a:r>
            <a:r>
              <a:rPr kumimoji="0" lang="en-US" altLang="zh-CN" sz="2800" baseline="-25000" dirty="0">
                <a:latin typeface="Arial" panose="020B0604020202020204" pitchFamily="34" charset="0"/>
                <a:ea typeface="SimHei" panose="02010609060101010101" pitchFamily="49" charset="-122"/>
                <a:cs typeface="Arial" panose="020B0604020202020204" pitchFamily="34" charset="0"/>
              </a:rPr>
              <a:t>2</a:t>
            </a:r>
            <a:r>
              <a:rPr kumimoji="0" lang="en-US" altLang="zh-CN" sz="2800" dirty="0">
                <a:latin typeface="Arial" panose="020B0604020202020204" pitchFamily="34" charset="0"/>
                <a:ea typeface="SimHei" panose="02010609060101010101" pitchFamily="49" charset="-122"/>
                <a:cs typeface="Arial" panose="020B0604020202020204" pitchFamily="34" charset="0"/>
              </a:rPr>
              <a:t>, MX</a:t>
            </a:r>
            <a:r>
              <a:rPr kumimoji="0" lang="en-US" altLang="zh-CN" sz="2800" baseline="-25000" dirty="0">
                <a:latin typeface="Arial" panose="020B0604020202020204" pitchFamily="34" charset="0"/>
                <a:ea typeface="SimHei" panose="02010609060101010101" pitchFamily="49" charset="-122"/>
                <a:cs typeface="Arial" panose="020B0604020202020204" pitchFamily="34" charset="0"/>
              </a:rPr>
              <a:t>4</a:t>
            </a:r>
            <a:endParaRPr kumimoji="0" lang="en-US" altLang="zh-CN" sz="2800" dirty="0">
              <a:latin typeface="Arial" panose="020B0604020202020204" pitchFamily="34" charset="0"/>
              <a:ea typeface="SimHei" panose="02010609060101010101" pitchFamily="49" charset="-122"/>
              <a:cs typeface="Arial" panose="020B0604020202020204" pitchFamily="34" charset="0"/>
            </a:endParaRPr>
          </a:p>
        </p:txBody>
      </p:sp>
      <p:sp>
        <p:nvSpPr>
          <p:cNvPr id="8" name="矩形 7">
            <a:extLst>
              <a:ext uri="{FF2B5EF4-FFF2-40B4-BE49-F238E27FC236}">
                <a16:creationId xmlns:a16="http://schemas.microsoft.com/office/drawing/2014/main" id="{119C94FF-25E6-6945-95A0-643DCC83D822}"/>
              </a:ext>
            </a:extLst>
          </p:cNvPr>
          <p:cNvSpPr/>
          <p:nvPr/>
        </p:nvSpPr>
        <p:spPr>
          <a:xfrm>
            <a:off x="539552" y="1979441"/>
            <a:ext cx="1217000" cy="561820"/>
          </a:xfrm>
          <a:prstGeom prst="rect">
            <a:avLst/>
          </a:prstGeom>
          <a:solidFill>
            <a:schemeClr val="accent6">
              <a:lumMod val="60000"/>
              <a:lumOff val="40000"/>
            </a:schemeClr>
          </a:solidFill>
        </p:spPr>
        <p:txBody>
          <a:bodyPr wrap="none">
            <a:spAutoFit/>
          </a:bodyPr>
          <a:lstStyle/>
          <a:p>
            <a:pPr marL="0" indent="0" fontAlgn="auto">
              <a:lnSpc>
                <a:spcPct val="120000"/>
              </a:lnSpc>
              <a:spcBef>
                <a:spcPts val="0"/>
              </a:spcBef>
              <a:spcAft>
                <a:spcPts val="0"/>
              </a:spcAft>
              <a:buFont typeface="Wingdings" pitchFamily="2" charset="2"/>
              <a:buNone/>
            </a:pPr>
            <a:r>
              <a:rPr kumimoji="0" lang="en-US" altLang="zh-CN" sz="2800" dirty="0">
                <a:latin typeface="Arial" panose="020B0604020202020204" pitchFamily="34" charset="0"/>
                <a:ea typeface="SimHei" panose="02010609060101010101" pitchFamily="49" charset="-122"/>
                <a:cs typeface="Arial" panose="020B0604020202020204" pitchFamily="34" charset="0"/>
              </a:rPr>
              <a:t>1.CCl</a:t>
            </a:r>
            <a:r>
              <a:rPr kumimoji="0" lang="en-US" altLang="zh-CN" sz="2800" baseline="-25000" dirty="0">
                <a:latin typeface="Arial" panose="020B0604020202020204" pitchFamily="34" charset="0"/>
                <a:ea typeface="SimHei" panose="02010609060101010101" pitchFamily="49" charset="-122"/>
                <a:cs typeface="Arial" panose="020B0604020202020204" pitchFamily="34" charset="0"/>
              </a:rPr>
              <a:t>4</a:t>
            </a:r>
            <a:endParaRPr kumimoji="0" lang="en-US" altLang="zh-CN" sz="2800" dirty="0">
              <a:latin typeface="Arial" panose="020B0604020202020204" pitchFamily="34" charset="0"/>
              <a:ea typeface="SimHei" panose="02010609060101010101" pitchFamily="49" charset="-122"/>
              <a:cs typeface="Arial" panose="020B0604020202020204" pitchFamily="34" charset="0"/>
            </a:endParaRPr>
          </a:p>
        </p:txBody>
      </p:sp>
      <p:sp>
        <p:nvSpPr>
          <p:cNvPr id="3" name="文本框 2">
            <a:extLst>
              <a:ext uri="{FF2B5EF4-FFF2-40B4-BE49-F238E27FC236}">
                <a16:creationId xmlns:a16="http://schemas.microsoft.com/office/drawing/2014/main" id="{1772742B-583E-E94D-5CA6-DF2D2C7FC999}"/>
              </a:ext>
            </a:extLst>
          </p:cNvPr>
          <p:cNvSpPr txBox="1"/>
          <p:nvPr/>
        </p:nvSpPr>
        <p:spPr>
          <a:xfrm>
            <a:off x="7663795" y="148702"/>
            <a:ext cx="1304597" cy="646331"/>
          </a:xfrm>
          <a:prstGeom prst="rect">
            <a:avLst/>
          </a:prstGeom>
          <a:solidFill>
            <a:schemeClr val="accent6">
              <a:lumMod val="40000"/>
              <a:lumOff val="60000"/>
            </a:schemeClr>
          </a:solidFill>
        </p:spPr>
        <p:txBody>
          <a:bodyPr wrap="square" rtlCol="0">
            <a:spAutoFit/>
          </a:bodyPr>
          <a:lstStyle/>
          <a:p>
            <a:pPr algn="ctr"/>
            <a:r>
              <a:rPr lang="zh-CN" altLang="en-US" sz="3600" dirty="0">
                <a:solidFill>
                  <a:srgbClr val="0000CC"/>
                </a:solidFill>
              </a:rPr>
              <a:t>了解</a:t>
            </a:r>
            <a:endParaRPr kumimoji="1" lang="zh-CN" altLang="en-US" sz="3600" dirty="0">
              <a:solidFill>
                <a:srgbClr val="0000CC"/>
              </a:solidFill>
            </a:endParaRPr>
          </a:p>
        </p:txBody>
      </p:sp>
    </p:spTree>
    <p:extLst>
      <p:ext uri="{BB962C8B-B14F-4D97-AF65-F5344CB8AC3E}">
        <p14:creationId xmlns:p14="http://schemas.microsoft.com/office/powerpoint/2010/main" val="13343032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A034185E-687C-DA40-9285-2EB7ADE1E616}"/>
              </a:ext>
            </a:extLst>
          </p:cNvPr>
          <p:cNvSpPr>
            <a:spLocks noGrp="1"/>
          </p:cNvSpPr>
          <p:nvPr>
            <p:ph type="sldNum" sz="quarter" idx="12"/>
          </p:nvPr>
        </p:nvSpPr>
        <p:spPr/>
        <p:txBody>
          <a:bodyPr/>
          <a:lstStyle/>
          <a:p>
            <a:fld id="{F32996CC-1D28-6241-8C6B-4A2C005E6D1D}" type="slidenum">
              <a:rPr lang="en-US" altLang="zh-CN" smtClean="0"/>
              <a:pPr/>
              <a:t>69</a:t>
            </a:fld>
            <a:endParaRPr lang="en-US" altLang="zh-CN"/>
          </a:p>
        </p:txBody>
      </p:sp>
      <p:sp>
        <p:nvSpPr>
          <p:cNvPr id="3" name="Rectangle 3">
            <a:extLst>
              <a:ext uri="{FF2B5EF4-FFF2-40B4-BE49-F238E27FC236}">
                <a16:creationId xmlns:a16="http://schemas.microsoft.com/office/drawing/2014/main" id="{909664DC-4217-FE47-9253-8DD491114CD2}"/>
              </a:ext>
            </a:extLst>
          </p:cNvPr>
          <p:cNvSpPr txBox="1">
            <a:spLocks noChangeArrowheads="1"/>
          </p:cNvSpPr>
          <p:nvPr/>
        </p:nvSpPr>
        <p:spPr>
          <a:xfrm>
            <a:off x="371673" y="1268760"/>
            <a:ext cx="8232775" cy="1656184"/>
          </a:xfrm>
          <a:prstGeom prst="rect">
            <a:avLst/>
          </a:prstGeom>
        </p:spPr>
        <p:txBody>
          <a:bodyPr lIns="18000" tIns="10800" rIns="18000" bIns="1080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Bef>
                <a:spcPct val="10000"/>
              </a:spcBef>
              <a:spcAft>
                <a:spcPct val="20000"/>
              </a:spcAft>
              <a:buFont typeface="Wingdings" pitchFamily="2" charset="2"/>
              <a:buNone/>
            </a:pPr>
            <a:r>
              <a:rPr kumimoji="0" lang="en-US" altLang="zh-CN" dirty="0">
                <a:latin typeface="Arial" panose="020B0604020202020204" pitchFamily="34" charset="0"/>
                <a:ea typeface="SimHei" panose="02010609060101010101" pitchFamily="49" charset="-122"/>
                <a:cs typeface="Arial" panose="020B0604020202020204" pitchFamily="34" charset="0"/>
              </a:rPr>
              <a:t>SiO</a:t>
            </a:r>
            <a:r>
              <a:rPr kumimoji="0" lang="en-US" altLang="zh-CN" baseline="-25000" dirty="0">
                <a:latin typeface="Arial" panose="020B0604020202020204" pitchFamily="34" charset="0"/>
                <a:ea typeface="SimHei" panose="02010609060101010101" pitchFamily="49" charset="-122"/>
                <a:cs typeface="Arial" panose="020B0604020202020204" pitchFamily="34" charset="0"/>
              </a:rPr>
              <a:t>2</a:t>
            </a:r>
            <a:r>
              <a:rPr kumimoji="0" lang="en-US" altLang="zh-CN" dirty="0">
                <a:latin typeface="Arial" panose="020B0604020202020204" pitchFamily="34" charset="0"/>
                <a:ea typeface="SimHei" panose="02010609060101010101" pitchFamily="49" charset="-122"/>
                <a:cs typeface="Arial" panose="020B0604020202020204" pitchFamily="34" charset="0"/>
              </a:rPr>
              <a:t>+4HF=SiF</a:t>
            </a:r>
            <a:r>
              <a:rPr kumimoji="0" lang="en-US" altLang="zh-CN" baseline="-25000" dirty="0">
                <a:latin typeface="Arial" panose="020B0604020202020204" pitchFamily="34" charset="0"/>
                <a:ea typeface="SimHei" panose="02010609060101010101" pitchFamily="49" charset="-122"/>
                <a:cs typeface="Arial" panose="020B0604020202020204" pitchFamily="34" charset="0"/>
              </a:rPr>
              <a:t>4</a:t>
            </a:r>
            <a:r>
              <a:rPr kumimoji="0" lang="en-US" altLang="zh-CN" dirty="0">
                <a:latin typeface="Arial" panose="020B0604020202020204" pitchFamily="34" charset="0"/>
                <a:ea typeface="SimHei" panose="02010609060101010101" pitchFamily="49" charset="-122"/>
                <a:cs typeface="Arial" panose="020B0604020202020204" pitchFamily="34" charset="0"/>
              </a:rPr>
              <a:t>↑+2H</a:t>
            </a:r>
            <a:r>
              <a:rPr kumimoji="0" lang="en-US" altLang="zh-CN" baseline="-25000" dirty="0">
                <a:latin typeface="Arial" panose="020B0604020202020204" pitchFamily="34" charset="0"/>
                <a:ea typeface="SimHei" panose="02010609060101010101" pitchFamily="49" charset="-122"/>
                <a:cs typeface="Arial" panose="020B0604020202020204" pitchFamily="34" charset="0"/>
              </a:rPr>
              <a:t>2</a:t>
            </a:r>
            <a:r>
              <a:rPr kumimoji="0" lang="en-US" altLang="zh-CN" dirty="0">
                <a:latin typeface="Arial" panose="020B0604020202020204" pitchFamily="34" charset="0"/>
                <a:ea typeface="SimHei" panose="02010609060101010101" pitchFamily="49" charset="-122"/>
                <a:cs typeface="Arial" panose="020B0604020202020204" pitchFamily="34" charset="0"/>
              </a:rPr>
              <a:t>O</a:t>
            </a:r>
          </a:p>
          <a:p>
            <a:pPr fontAlgn="auto">
              <a:spcBef>
                <a:spcPct val="10000"/>
              </a:spcBef>
              <a:spcAft>
                <a:spcPct val="20000"/>
              </a:spcAft>
              <a:buFont typeface="Wingdings" pitchFamily="2" charset="2"/>
              <a:buNone/>
            </a:pPr>
            <a:r>
              <a:rPr kumimoji="0" lang="zh-CN" altLang="en-US" dirty="0">
                <a:latin typeface="Arial" panose="020B0604020202020204" pitchFamily="34" charset="0"/>
                <a:ea typeface="SimHei" panose="02010609060101010101" pitchFamily="49" charset="-122"/>
                <a:cs typeface="Arial" panose="020B0604020202020204" pitchFamily="34" charset="0"/>
              </a:rPr>
              <a:t>无色带刺激性臭味的气体，易溶于水并水解。</a:t>
            </a:r>
          </a:p>
          <a:p>
            <a:pPr fontAlgn="auto">
              <a:spcBef>
                <a:spcPct val="10000"/>
              </a:spcBef>
              <a:spcAft>
                <a:spcPct val="20000"/>
              </a:spcAft>
              <a:buFont typeface="Wingdings" pitchFamily="2" charset="2"/>
              <a:buNone/>
            </a:pPr>
            <a:r>
              <a:rPr kumimoji="0" lang="en-US" altLang="zh-CN" dirty="0">
                <a:latin typeface="Arial" panose="020B0604020202020204" pitchFamily="34" charset="0"/>
                <a:ea typeface="SimHei" panose="02010609060101010101" pitchFamily="49" charset="-122"/>
                <a:cs typeface="Arial" panose="020B0604020202020204" pitchFamily="34" charset="0"/>
              </a:rPr>
              <a:t>3SiF</a:t>
            </a:r>
            <a:r>
              <a:rPr kumimoji="0" lang="en-US" altLang="zh-CN" baseline="-25000" dirty="0">
                <a:latin typeface="Arial" panose="020B0604020202020204" pitchFamily="34" charset="0"/>
                <a:ea typeface="SimHei" panose="02010609060101010101" pitchFamily="49" charset="-122"/>
                <a:cs typeface="Arial" panose="020B0604020202020204" pitchFamily="34" charset="0"/>
              </a:rPr>
              <a:t>4</a:t>
            </a:r>
            <a:r>
              <a:rPr kumimoji="0" lang="en-US" altLang="zh-CN" dirty="0">
                <a:latin typeface="Arial" panose="020B0604020202020204" pitchFamily="34" charset="0"/>
                <a:ea typeface="SimHei" panose="02010609060101010101" pitchFamily="49" charset="-122"/>
                <a:cs typeface="Arial" panose="020B0604020202020204" pitchFamily="34" charset="0"/>
              </a:rPr>
              <a:t>+4H</a:t>
            </a:r>
            <a:r>
              <a:rPr kumimoji="0" lang="en-US" altLang="zh-CN" baseline="-25000" dirty="0">
                <a:latin typeface="Arial" panose="020B0604020202020204" pitchFamily="34" charset="0"/>
                <a:ea typeface="SimHei" panose="02010609060101010101" pitchFamily="49" charset="-122"/>
                <a:cs typeface="Arial" panose="020B0604020202020204" pitchFamily="34" charset="0"/>
              </a:rPr>
              <a:t>2</a:t>
            </a:r>
            <a:r>
              <a:rPr kumimoji="0" lang="en-US" altLang="zh-CN" dirty="0">
                <a:latin typeface="Arial" panose="020B0604020202020204" pitchFamily="34" charset="0"/>
                <a:ea typeface="SimHei" panose="02010609060101010101" pitchFamily="49" charset="-122"/>
                <a:cs typeface="Arial" panose="020B0604020202020204" pitchFamily="34" charset="0"/>
              </a:rPr>
              <a:t>O=H</a:t>
            </a:r>
            <a:r>
              <a:rPr kumimoji="0" lang="en-US" altLang="zh-CN" baseline="-25000" dirty="0">
                <a:latin typeface="Arial" panose="020B0604020202020204" pitchFamily="34" charset="0"/>
                <a:ea typeface="SimHei" panose="02010609060101010101" pitchFamily="49" charset="-122"/>
                <a:cs typeface="Arial" panose="020B0604020202020204" pitchFamily="34" charset="0"/>
              </a:rPr>
              <a:t>4</a:t>
            </a:r>
            <a:r>
              <a:rPr kumimoji="0" lang="en-US" altLang="zh-CN" dirty="0">
                <a:latin typeface="Arial" panose="020B0604020202020204" pitchFamily="34" charset="0"/>
                <a:ea typeface="SimHei" panose="02010609060101010101" pitchFamily="49" charset="-122"/>
                <a:cs typeface="Arial" panose="020B0604020202020204" pitchFamily="34" charset="0"/>
              </a:rPr>
              <a:t>SiO</a:t>
            </a:r>
            <a:r>
              <a:rPr kumimoji="0" lang="en-US" altLang="zh-CN" baseline="-25000" dirty="0">
                <a:latin typeface="Arial" panose="020B0604020202020204" pitchFamily="34" charset="0"/>
                <a:ea typeface="SimHei" panose="02010609060101010101" pitchFamily="49" charset="-122"/>
                <a:cs typeface="Arial" panose="020B0604020202020204" pitchFamily="34" charset="0"/>
              </a:rPr>
              <a:t>4</a:t>
            </a:r>
            <a:r>
              <a:rPr kumimoji="0" lang="en-US" altLang="zh-CN" dirty="0">
                <a:latin typeface="Arial" panose="020B0604020202020204" pitchFamily="34" charset="0"/>
                <a:ea typeface="SimHei" panose="02010609060101010101" pitchFamily="49" charset="-122"/>
                <a:cs typeface="Arial" panose="020B0604020202020204" pitchFamily="34" charset="0"/>
              </a:rPr>
              <a:t>+2H</a:t>
            </a:r>
            <a:r>
              <a:rPr kumimoji="0" lang="en-US" altLang="zh-CN" baseline="-25000" dirty="0">
                <a:latin typeface="Arial" panose="020B0604020202020204" pitchFamily="34" charset="0"/>
                <a:ea typeface="SimHei" panose="02010609060101010101" pitchFamily="49" charset="-122"/>
                <a:cs typeface="Arial" panose="020B0604020202020204" pitchFamily="34" charset="0"/>
              </a:rPr>
              <a:t>2</a:t>
            </a:r>
            <a:r>
              <a:rPr kumimoji="0" lang="en-US" altLang="zh-CN" dirty="0">
                <a:latin typeface="Arial" panose="020B0604020202020204" pitchFamily="34" charset="0"/>
                <a:ea typeface="SimHei" panose="02010609060101010101" pitchFamily="49" charset="-122"/>
                <a:cs typeface="Arial" panose="020B0604020202020204" pitchFamily="34" charset="0"/>
              </a:rPr>
              <a:t>[SiF</a:t>
            </a:r>
            <a:r>
              <a:rPr kumimoji="0" lang="en-US" altLang="zh-CN" baseline="-25000" dirty="0">
                <a:latin typeface="Arial" panose="020B0604020202020204" pitchFamily="34" charset="0"/>
                <a:ea typeface="SimHei" panose="02010609060101010101" pitchFamily="49" charset="-122"/>
                <a:cs typeface="Arial" panose="020B0604020202020204" pitchFamily="34" charset="0"/>
              </a:rPr>
              <a:t>6</a:t>
            </a:r>
            <a:r>
              <a:rPr kumimoji="0" lang="en-US" altLang="zh-CN" dirty="0">
                <a:latin typeface="Arial" panose="020B0604020202020204" pitchFamily="34" charset="0"/>
                <a:ea typeface="SimHei" panose="02010609060101010101" pitchFamily="49" charset="-122"/>
                <a:cs typeface="Arial" panose="020B0604020202020204" pitchFamily="34" charset="0"/>
              </a:rPr>
              <a:t>]（</a:t>
            </a:r>
            <a:r>
              <a:rPr kumimoji="0" lang="zh-CN" altLang="en-US" dirty="0">
                <a:latin typeface="Arial" panose="020B0604020202020204" pitchFamily="34" charset="0"/>
                <a:ea typeface="SimHei" panose="02010609060101010101" pitchFamily="49" charset="-122"/>
                <a:cs typeface="Arial" panose="020B0604020202020204" pitchFamily="34" charset="0"/>
              </a:rPr>
              <a:t>酸性&gt;</a:t>
            </a:r>
            <a:r>
              <a:rPr kumimoji="0" lang="en-US" altLang="zh-CN" dirty="0">
                <a:latin typeface="Arial" panose="020B0604020202020204" pitchFamily="34" charset="0"/>
                <a:ea typeface="SimHei" panose="02010609060101010101" pitchFamily="49" charset="-122"/>
                <a:cs typeface="Arial" panose="020B0604020202020204" pitchFamily="34" charset="0"/>
              </a:rPr>
              <a:t>H</a:t>
            </a:r>
            <a:r>
              <a:rPr kumimoji="0" lang="en-US" altLang="zh-CN" baseline="-25000" dirty="0">
                <a:latin typeface="Arial" panose="020B0604020202020204" pitchFamily="34" charset="0"/>
                <a:ea typeface="SimHei" panose="02010609060101010101" pitchFamily="49" charset="-122"/>
                <a:cs typeface="Arial" panose="020B0604020202020204" pitchFamily="34" charset="0"/>
              </a:rPr>
              <a:t>2</a:t>
            </a:r>
            <a:r>
              <a:rPr kumimoji="0" lang="en-US" altLang="zh-CN" dirty="0">
                <a:latin typeface="Arial" panose="020B0604020202020204" pitchFamily="34" charset="0"/>
                <a:ea typeface="SimHei" panose="02010609060101010101" pitchFamily="49" charset="-122"/>
                <a:cs typeface="Arial" panose="020B0604020202020204" pitchFamily="34" charset="0"/>
              </a:rPr>
              <a:t>SO</a:t>
            </a:r>
            <a:r>
              <a:rPr kumimoji="0" lang="en-US" altLang="zh-CN" baseline="-25000" dirty="0">
                <a:latin typeface="Arial" panose="020B0604020202020204" pitchFamily="34" charset="0"/>
                <a:ea typeface="SimHei" panose="02010609060101010101" pitchFamily="49" charset="-122"/>
                <a:cs typeface="Arial" panose="020B0604020202020204" pitchFamily="34" charset="0"/>
              </a:rPr>
              <a:t>4</a:t>
            </a:r>
            <a:r>
              <a:rPr kumimoji="0" lang="en-US" altLang="zh-CN" dirty="0">
                <a:latin typeface="Arial" panose="020B0604020202020204" pitchFamily="34" charset="0"/>
                <a:ea typeface="SimHei" panose="02010609060101010101" pitchFamily="49" charset="-122"/>
                <a:cs typeface="Arial" panose="020B0604020202020204" pitchFamily="34" charset="0"/>
              </a:rPr>
              <a:t>)</a:t>
            </a:r>
            <a:endParaRPr kumimoji="0" lang="zh-CN" altLang="en-US" dirty="0">
              <a:latin typeface="Arial" panose="020B0604020202020204" pitchFamily="34" charset="0"/>
              <a:ea typeface="SimHei" panose="02010609060101010101" pitchFamily="49" charset="-122"/>
              <a:cs typeface="Arial" panose="020B0604020202020204" pitchFamily="34" charset="0"/>
            </a:endParaRPr>
          </a:p>
        </p:txBody>
      </p:sp>
      <p:sp>
        <p:nvSpPr>
          <p:cNvPr id="4" name="AutoShape 5">
            <a:extLst>
              <a:ext uri="{FF2B5EF4-FFF2-40B4-BE49-F238E27FC236}">
                <a16:creationId xmlns:a16="http://schemas.microsoft.com/office/drawing/2014/main" id="{D0A900E1-EE46-054D-80D4-FC3D83741EC7}"/>
              </a:ext>
            </a:extLst>
          </p:cNvPr>
          <p:cNvSpPr>
            <a:spLocks noChangeArrowheads="1"/>
          </p:cNvSpPr>
          <p:nvPr/>
        </p:nvSpPr>
        <p:spPr bwMode="invGray">
          <a:xfrm>
            <a:off x="3419872" y="2872607"/>
            <a:ext cx="216024" cy="912428"/>
          </a:xfrm>
          <a:prstGeom prst="downArrow">
            <a:avLst>
              <a:gd name="adj1" fmla="val 50000"/>
              <a:gd name="adj2" fmla="val 75000"/>
            </a:avLst>
          </a:prstGeom>
          <a:solidFill>
            <a:schemeClr val="accent1"/>
          </a:solidFill>
          <a:ln w="9525">
            <a:solidFill>
              <a:schemeClr val="tx1"/>
            </a:solidFill>
            <a:miter lim="800000"/>
            <a:headEnd/>
            <a:tailEnd/>
          </a:ln>
        </p:spPr>
        <p:txBody>
          <a:bodyPr wrap="none" anchor="ctr"/>
          <a:lstStyle>
            <a:lvl1pPr>
              <a:spcBef>
                <a:spcPct val="20000"/>
              </a:spcBef>
              <a:buClr>
                <a:srgbClr val="CCFF33"/>
              </a:buClr>
              <a:buSzPct val="70000"/>
              <a:buFont typeface="Wingdings" pitchFamily="2" charset="2"/>
              <a:buChar char="n"/>
              <a:defRPr kumimoji="1" sz="3200" b="1">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65000"/>
              <a:buFont typeface="Wingdings" pitchFamily="2" charset="2"/>
              <a:buChar char="n"/>
              <a:defRPr kumimoji="1" sz="2800" b="1">
                <a:solidFill>
                  <a:schemeClr val="tx1"/>
                </a:solidFill>
                <a:latin typeface="Arial" panose="020B0604020202020204" pitchFamily="34" charset="0"/>
                <a:ea typeface="楷体_GB2312" pitchFamily="49" charset="-122"/>
              </a:defRPr>
            </a:lvl2pPr>
            <a:lvl3pPr marL="1143000" indent="-228600">
              <a:spcBef>
                <a:spcPct val="20000"/>
              </a:spcBef>
              <a:buClr>
                <a:srgbClr val="0099CC"/>
              </a:buClr>
              <a:buSzPct val="65000"/>
              <a:buFont typeface="Wingdings" pitchFamily="2" charset="2"/>
              <a:buChar char="n"/>
              <a:defRPr kumimoji="1" sz="2400" b="1">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itchFamily="2" charset="2"/>
              <a:buChar char="n"/>
              <a:defRPr kumimoji="1" sz="2000" b="1">
                <a:solidFill>
                  <a:schemeClr val="tx1"/>
                </a:solidFill>
                <a:latin typeface="Arial" panose="020B0604020202020204" pitchFamily="34" charset="0"/>
                <a:ea typeface="楷体_GB2312" pitchFamily="49" charset="-122"/>
              </a:defRPr>
            </a:lvl4pPr>
            <a:lvl5pPr marL="2057400" indent="-228600">
              <a:spcBef>
                <a:spcPct val="20000"/>
              </a:spcBef>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9pPr>
          </a:lstStyle>
          <a:p>
            <a:pPr eaLnBrk="1" hangingPunct="1">
              <a:lnSpc>
                <a:spcPct val="90000"/>
              </a:lnSpc>
              <a:spcBef>
                <a:spcPct val="10000"/>
              </a:spcBef>
              <a:spcAft>
                <a:spcPct val="20000"/>
              </a:spcAft>
              <a:buFont typeface="Wingdings" pitchFamily="2" charset="2"/>
              <a:buNone/>
            </a:pPr>
            <a:endParaRPr lang="zh-CN" altLang="en-US" sz="2400">
              <a:latin typeface="楷体_GB2312" pitchFamily="49" charset="-122"/>
            </a:endParaRPr>
          </a:p>
        </p:txBody>
      </p:sp>
      <p:sp>
        <p:nvSpPr>
          <p:cNvPr id="5" name="Text Box 7">
            <a:extLst>
              <a:ext uri="{FF2B5EF4-FFF2-40B4-BE49-F238E27FC236}">
                <a16:creationId xmlns:a16="http://schemas.microsoft.com/office/drawing/2014/main" id="{8CABF911-C196-4949-90ED-AA016F63455B}"/>
              </a:ext>
            </a:extLst>
          </p:cNvPr>
          <p:cNvSpPr txBox="1">
            <a:spLocks noChangeArrowheads="1"/>
          </p:cNvSpPr>
          <p:nvPr/>
        </p:nvSpPr>
        <p:spPr bwMode="auto">
          <a:xfrm>
            <a:off x="3635896" y="3088755"/>
            <a:ext cx="3699519" cy="480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CCFF33"/>
              </a:buClr>
              <a:buSzPct val="70000"/>
              <a:buFont typeface="Wingdings" pitchFamily="2" charset="2"/>
              <a:buChar char="n"/>
              <a:defRPr kumimoji="1" sz="3200" b="1">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65000"/>
              <a:buFont typeface="Wingdings" pitchFamily="2" charset="2"/>
              <a:buChar char="n"/>
              <a:defRPr kumimoji="1" sz="2800" b="1">
                <a:solidFill>
                  <a:schemeClr val="tx1"/>
                </a:solidFill>
                <a:latin typeface="Arial" panose="020B0604020202020204" pitchFamily="34" charset="0"/>
                <a:ea typeface="楷体_GB2312" pitchFamily="49" charset="-122"/>
              </a:defRPr>
            </a:lvl2pPr>
            <a:lvl3pPr marL="1143000" indent="-228600">
              <a:spcBef>
                <a:spcPct val="20000"/>
              </a:spcBef>
              <a:buClr>
                <a:srgbClr val="0099CC"/>
              </a:buClr>
              <a:buSzPct val="65000"/>
              <a:buFont typeface="Wingdings" pitchFamily="2" charset="2"/>
              <a:buChar char="n"/>
              <a:defRPr kumimoji="1" sz="2400" b="1">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itchFamily="2" charset="2"/>
              <a:buChar char="n"/>
              <a:defRPr kumimoji="1" sz="2000" b="1">
                <a:solidFill>
                  <a:schemeClr val="tx1"/>
                </a:solidFill>
                <a:latin typeface="Arial" panose="020B0604020202020204" pitchFamily="34" charset="0"/>
                <a:ea typeface="楷体_GB2312" pitchFamily="49" charset="-122"/>
              </a:defRPr>
            </a:lvl4pPr>
            <a:lvl5pPr marL="2057400" indent="-228600">
              <a:spcBef>
                <a:spcPct val="20000"/>
              </a:spcBef>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9pPr>
          </a:lstStyle>
          <a:p>
            <a:pPr eaLnBrk="1" hangingPunct="1">
              <a:lnSpc>
                <a:spcPct val="90000"/>
              </a:lnSpc>
              <a:spcBef>
                <a:spcPct val="50000"/>
              </a:spcBef>
              <a:spcAft>
                <a:spcPct val="20000"/>
              </a:spcAft>
              <a:buFont typeface="Wingdings" pitchFamily="2" charset="2"/>
              <a:buNone/>
            </a:pPr>
            <a:r>
              <a:rPr lang="en-US" altLang="zh-CN" sz="2800" b="0" dirty="0" err="1">
                <a:ea typeface="SimHei" panose="02010609060101010101" pitchFamily="49" charset="-122"/>
                <a:cs typeface="Arial" panose="020B0604020202020204" pitchFamily="34" charset="0"/>
              </a:rPr>
              <a:t>NaOH</a:t>
            </a:r>
            <a:r>
              <a:rPr lang="en-US" altLang="zh-CN" sz="2800" b="0" dirty="0">
                <a:ea typeface="SimHei" panose="02010609060101010101" pitchFamily="49" charset="-122"/>
                <a:cs typeface="Arial" panose="020B0604020202020204" pitchFamily="34" charset="0"/>
              </a:rPr>
              <a:t> </a:t>
            </a:r>
            <a:r>
              <a:rPr lang="zh-CN" altLang="en-US" sz="2800" b="0" dirty="0">
                <a:ea typeface="SimHei" panose="02010609060101010101" pitchFamily="49" charset="-122"/>
                <a:cs typeface="Arial" panose="020B0604020202020204" pitchFamily="34" charset="0"/>
              </a:rPr>
              <a:t>或</a:t>
            </a:r>
            <a:r>
              <a:rPr lang="en-US" altLang="zh-CN" sz="2800" b="0" dirty="0">
                <a:ea typeface="SimHei" panose="02010609060101010101" pitchFamily="49" charset="-122"/>
                <a:cs typeface="Arial" panose="020B0604020202020204" pitchFamily="34" charset="0"/>
              </a:rPr>
              <a:t> </a:t>
            </a:r>
            <a:r>
              <a:rPr lang="en-US" altLang="zh-CN" sz="2800" b="0" dirty="0" err="1">
                <a:ea typeface="SimHei" panose="02010609060101010101" pitchFamily="49" charset="-122"/>
                <a:cs typeface="Arial" panose="020B0604020202020204" pitchFamily="34" charset="0"/>
              </a:rPr>
              <a:t>NaCI</a:t>
            </a:r>
            <a:r>
              <a:rPr lang="en-US" altLang="zh-CN" sz="2800" b="0" dirty="0">
                <a:ea typeface="SimHei" panose="02010609060101010101" pitchFamily="49" charset="-122"/>
                <a:cs typeface="Arial" panose="020B0604020202020204" pitchFamily="34" charset="0"/>
              </a:rPr>
              <a:t>(</a:t>
            </a:r>
            <a:r>
              <a:rPr lang="zh-CN" altLang="en-US" sz="2800" b="0" dirty="0">
                <a:ea typeface="SimHei" panose="02010609060101010101" pitchFamily="49" charset="-122"/>
                <a:cs typeface="Arial" panose="020B0604020202020204" pitchFamily="34" charset="0"/>
              </a:rPr>
              <a:t>过)</a:t>
            </a:r>
          </a:p>
        </p:txBody>
      </p:sp>
      <p:sp>
        <p:nvSpPr>
          <p:cNvPr id="6" name="Text Box 8">
            <a:extLst>
              <a:ext uri="{FF2B5EF4-FFF2-40B4-BE49-F238E27FC236}">
                <a16:creationId xmlns:a16="http://schemas.microsoft.com/office/drawing/2014/main" id="{2F641879-3665-D94B-8D7C-6A8174681309}"/>
              </a:ext>
            </a:extLst>
          </p:cNvPr>
          <p:cNvSpPr txBox="1">
            <a:spLocks noChangeArrowheads="1"/>
          </p:cNvSpPr>
          <p:nvPr/>
        </p:nvSpPr>
        <p:spPr bwMode="auto">
          <a:xfrm>
            <a:off x="971600" y="3882241"/>
            <a:ext cx="8382000" cy="2139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CCFF33"/>
              </a:buClr>
              <a:buSzPct val="70000"/>
              <a:buFont typeface="Wingdings" pitchFamily="2" charset="2"/>
              <a:buChar char="n"/>
              <a:defRPr kumimoji="1" sz="3200" b="1">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65000"/>
              <a:buFont typeface="Wingdings" pitchFamily="2" charset="2"/>
              <a:buChar char="n"/>
              <a:defRPr kumimoji="1" sz="2800" b="1">
                <a:solidFill>
                  <a:schemeClr val="tx1"/>
                </a:solidFill>
                <a:latin typeface="Arial" panose="020B0604020202020204" pitchFamily="34" charset="0"/>
                <a:ea typeface="楷体_GB2312" pitchFamily="49" charset="-122"/>
              </a:defRPr>
            </a:lvl2pPr>
            <a:lvl3pPr marL="1143000" indent="-228600">
              <a:spcBef>
                <a:spcPct val="20000"/>
              </a:spcBef>
              <a:buClr>
                <a:srgbClr val="0099CC"/>
              </a:buClr>
              <a:buSzPct val="65000"/>
              <a:buFont typeface="Wingdings" pitchFamily="2" charset="2"/>
              <a:buChar char="n"/>
              <a:defRPr kumimoji="1" sz="2400" b="1">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itchFamily="2" charset="2"/>
              <a:buChar char="n"/>
              <a:defRPr kumimoji="1" sz="2000" b="1">
                <a:solidFill>
                  <a:schemeClr val="tx1"/>
                </a:solidFill>
                <a:latin typeface="Arial" panose="020B0604020202020204" pitchFamily="34" charset="0"/>
                <a:ea typeface="楷体_GB2312" pitchFamily="49" charset="-122"/>
              </a:defRPr>
            </a:lvl4pPr>
            <a:lvl5pPr marL="2057400" indent="-228600">
              <a:spcBef>
                <a:spcPct val="20000"/>
              </a:spcBef>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9pPr>
          </a:lstStyle>
          <a:p>
            <a:pPr eaLnBrk="1" hangingPunct="1">
              <a:spcBef>
                <a:spcPct val="5000"/>
              </a:spcBef>
              <a:spcAft>
                <a:spcPct val="20000"/>
              </a:spcAft>
              <a:buFont typeface="Wingdings" pitchFamily="2" charset="2"/>
              <a:buNone/>
            </a:pPr>
            <a:r>
              <a:rPr lang="en-US" altLang="zh-CN" sz="2800" b="0" dirty="0">
                <a:ea typeface="SimHei" panose="02010609060101010101" pitchFamily="49" charset="-122"/>
                <a:cs typeface="Arial" panose="020B0604020202020204" pitchFamily="34" charset="0"/>
              </a:rPr>
              <a:t>                   Na</a:t>
            </a:r>
            <a:r>
              <a:rPr lang="en-US" altLang="zh-CN" sz="2800" b="0" baseline="-25000" dirty="0">
                <a:ea typeface="SimHei" panose="02010609060101010101" pitchFamily="49" charset="-122"/>
                <a:cs typeface="Arial" panose="020B0604020202020204" pitchFamily="34" charset="0"/>
              </a:rPr>
              <a:t>2</a:t>
            </a:r>
            <a:r>
              <a:rPr lang="en-US" altLang="zh-CN" sz="2800" b="0" dirty="0">
                <a:ea typeface="SimHei" panose="02010609060101010101" pitchFamily="49" charset="-122"/>
                <a:cs typeface="Arial" panose="020B0604020202020204" pitchFamily="34" charset="0"/>
              </a:rPr>
              <a:t>[SiF</a:t>
            </a:r>
            <a:r>
              <a:rPr lang="en-US" altLang="zh-CN" sz="2800" b="0" baseline="-25000" dirty="0">
                <a:ea typeface="SimHei" panose="02010609060101010101" pitchFamily="49" charset="-122"/>
                <a:cs typeface="Arial" panose="020B0604020202020204" pitchFamily="34" charset="0"/>
              </a:rPr>
              <a:t>6</a:t>
            </a:r>
            <a:r>
              <a:rPr lang="en-US" altLang="zh-CN" sz="2800" b="0" dirty="0">
                <a:ea typeface="SimHei" panose="02010609060101010101" pitchFamily="49" charset="-122"/>
                <a:cs typeface="Arial" panose="020B0604020202020204" pitchFamily="34" charset="0"/>
              </a:rPr>
              <a:t>]↓</a:t>
            </a:r>
          </a:p>
          <a:p>
            <a:pPr eaLnBrk="1" hangingPunct="1">
              <a:spcBef>
                <a:spcPct val="5000"/>
              </a:spcBef>
              <a:spcAft>
                <a:spcPct val="20000"/>
              </a:spcAft>
              <a:buFont typeface="Wingdings" pitchFamily="2" charset="2"/>
              <a:buNone/>
            </a:pPr>
            <a:r>
              <a:rPr lang="en-US" altLang="zh-CN" sz="2800" b="0" dirty="0">
                <a:ea typeface="SimHei" panose="02010609060101010101" pitchFamily="49" charset="-122"/>
                <a:cs typeface="Arial" panose="020B0604020202020204" pitchFamily="34" charset="0"/>
              </a:rPr>
              <a:t>       （</a:t>
            </a:r>
            <a:r>
              <a:rPr lang="zh-CN" altLang="en-US" sz="2800" b="0" dirty="0">
                <a:ea typeface="SimHei" panose="02010609060101010101" pitchFamily="49" charset="-122"/>
                <a:cs typeface="Arial" panose="020B0604020202020204" pitchFamily="34" charset="0"/>
              </a:rPr>
              <a:t>农业杀虫灭菌剂，木料防腐剂）</a:t>
            </a:r>
          </a:p>
          <a:p>
            <a:pPr eaLnBrk="1" hangingPunct="1">
              <a:spcBef>
                <a:spcPct val="5000"/>
              </a:spcBef>
              <a:spcAft>
                <a:spcPct val="20000"/>
              </a:spcAft>
              <a:buFont typeface="Wingdings" pitchFamily="2" charset="2"/>
              <a:buNone/>
            </a:pPr>
            <a:r>
              <a:rPr lang="en-US" altLang="zh-CN" sz="2800" b="0" dirty="0" err="1">
                <a:ea typeface="SimHei" panose="02010609060101010101" pitchFamily="49" charset="-122"/>
                <a:cs typeface="Arial" panose="020B0604020202020204" pitchFamily="34" charset="0"/>
              </a:rPr>
              <a:t>Na、K、Ba</a:t>
            </a:r>
            <a:r>
              <a:rPr lang="zh-CN" altLang="en-US" sz="2800" b="0" dirty="0">
                <a:ea typeface="SimHei" panose="02010609060101010101" pitchFamily="49" charset="-122"/>
                <a:cs typeface="Arial" panose="020B0604020202020204" pitchFamily="34" charset="0"/>
              </a:rPr>
              <a:t>的氟硅酸盐难溶于水</a:t>
            </a:r>
          </a:p>
          <a:p>
            <a:pPr eaLnBrk="1" hangingPunct="1">
              <a:spcBef>
                <a:spcPct val="5000"/>
              </a:spcBef>
              <a:spcAft>
                <a:spcPct val="20000"/>
              </a:spcAft>
              <a:buFont typeface="Wingdings" pitchFamily="2" charset="2"/>
              <a:buNone/>
            </a:pPr>
            <a:r>
              <a:rPr lang="en-US" altLang="zh-CN" sz="2800" b="0" dirty="0" err="1">
                <a:ea typeface="SimHei" panose="02010609060101010101" pitchFamily="49" charset="-122"/>
                <a:cs typeface="Arial" panose="020B0604020202020204" pitchFamily="34" charset="0"/>
              </a:rPr>
              <a:t>Li、Ca</a:t>
            </a:r>
            <a:r>
              <a:rPr lang="zh-CN" altLang="en-US" sz="2800" b="0" dirty="0">
                <a:ea typeface="SimHei" panose="02010609060101010101" pitchFamily="49" charset="-122"/>
                <a:cs typeface="Arial" panose="020B0604020202020204" pitchFamily="34" charset="0"/>
              </a:rPr>
              <a:t>的氟硅酸盐能溶于水</a:t>
            </a:r>
            <a:endParaRPr lang="en-US" altLang="zh-CN" sz="2800" b="0" dirty="0">
              <a:ea typeface="SimHei" panose="02010609060101010101" pitchFamily="49" charset="-122"/>
              <a:cs typeface="Arial" panose="020B0604020202020204" pitchFamily="34" charset="0"/>
            </a:endParaRPr>
          </a:p>
        </p:txBody>
      </p:sp>
      <p:sp>
        <p:nvSpPr>
          <p:cNvPr id="7" name="矩形 6">
            <a:extLst>
              <a:ext uri="{FF2B5EF4-FFF2-40B4-BE49-F238E27FC236}">
                <a16:creationId xmlns:a16="http://schemas.microsoft.com/office/drawing/2014/main" id="{2C616164-68DD-F949-A822-B9586761A92C}"/>
              </a:ext>
            </a:extLst>
          </p:cNvPr>
          <p:cNvSpPr/>
          <p:nvPr/>
        </p:nvSpPr>
        <p:spPr>
          <a:xfrm>
            <a:off x="570700" y="404168"/>
            <a:ext cx="922047" cy="523220"/>
          </a:xfrm>
          <a:prstGeom prst="rect">
            <a:avLst/>
          </a:prstGeom>
          <a:solidFill>
            <a:schemeClr val="accent6">
              <a:lumMod val="60000"/>
              <a:lumOff val="40000"/>
            </a:schemeClr>
          </a:solidFill>
        </p:spPr>
        <p:txBody>
          <a:bodyPr wrap="none">
            <a:spAutoFit/>
          </a:bodyPr>
          <a:lstStyle/>
          <a:p>
            <a:r>
              <a:rPr kumimoji="0" lang="en-US" altLang="zh-CN" sz="2800" dirty="0">
                <a:latin typeface="Arial" panose="020B0604020202020204" pitchFamily="34" charset="0"/>
                <a:cs typeface="Arial" panose="020B0604020202020204" pitchFamily="34" charset="0"/>
              </a:rPr>
              <a:t>SiF</a:t>
            </a:r>
            <a:r>
              <a:rPr kumimoji="0" lang="en-US" altLang="zh-CN" sz="2800" baseline="-25000" dirty="0">
                <a:latin typeface="Arial" panose="020B0604020202020204" pitchFamily="34" charset="0"/>
                <a:cs typeface="Arial" panose="020B0604020202020204" pitchFamily="34" charset="0"/>
              </a:rPr>
              <a:t>4 </a:t>
            </a:r>
            <a:endParaRPr lang="zh-CN" altLang="en-US" sz="2800" dirty="0">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74467E59-6C5D-F164-CB38-D95413C7ACBC}"/>
              </a:ext>
            </a:extLst>
          </p:cNvPr>
          <p:cNvSpPr txBox="1"/>
          <p:nvPr/>
        </p:nvSpPr>
        <p:spPr>
          <a:xfrm>
            <a:off x="7663795" y="148702"/>
            <a:ext cx="1304597" cy="646331"/>
          </a:xfrm>
          <a:prstGeom prst="rect">
            <a:avLst/>
          </a:prstGeom>
          <a:solidFill>
            <a:schemeClr val="accent6">
              <a:lumMod val="40000"/>
              <a:lumOff val="60000"/>
            </a:schemeClr>
          </a:solidFill>
        </p:spPr>
        <p:txBody>
          <a:bodyPr wrap="square" rtlCol="0">
            <a:spAutoFit/>
          </a:bodyPr>
          <a:lstStyle/>
          <a:p>
            <a:pPr algn="ctr"/>
            <a:r>
              <a:rPr lang="zh-CN" altLang="en-US" sz="3600" dirty="0">
                <a:solidFill>
                  <a:srgbClr val="0000CC"/>
                </a:solidFill>
              </a:rPr>
              <a:t>了解</a:t>
            </a:r>
            <a:endParaRPr kumimoji="1" lang="zh-CN" altLang="en-US" sz="3600" dirty="0">
              <a:solidFill>
                <a:srgbClr val="0000CC"/>
              </a:solidFill>
            </a:endParaRPr>
          </a:p>
        </p:txBody>
      </p:sp>
    </p:spTree>
    <p:extLst>
      <p:ext uri="{BB962C8B-B14F-4D97-AF65-F5344CB8AC3E}">
        <p14:creationId xmlns:p14="http://schemas.microsoft.com/office/powerpoint/2010/main" val="2453390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灯片编号占位符 1">
            <a:extLst>
              <a:ext uri="{FF2B5EF4-FFF2-40B4-BE49-F238E27FC236}">
                <a16:creationId xmlns:a16="http://schemas.microsoft.com/office/drawing/2014/main" id="{7B6FF192-113A-C745-A814-0A5FA98E4293}"/>
              </a:ext>
            </a:extLst>
          </p:cNvPr>
          <p:cNvSpPr>
            <a:spLocks noGrp="1"/>
          </p:cNvSpPr>
          <p:nvPr>
            <p:ph type="sldNum" sz="quarter" idx="4294967295"/>
          </p:nvPr>
        </p:nvSpPr>
        <p:spPr>
          <a:xfrm>
            <a:off x="34926" y="6552605"/>
            <a:ext cx="381000" cy="258368"/>
          </a:xfrm>
          <a:prstGeom prst="rect">
            <a:avLst/>
          </a:prstGeom>
          <a:noFill/>
        </p:spPr>
        <p:txBody>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986BA1A3-4F10-1A42-9F3E-25A7CB6859A3}" type="slidenum">
              <a:rPr lang="en-US" altLang="zh-CN" sz="1400" b="0">
                <a:solidFill>
                  <a:schemeClr val="tx1"/>
                </a:solidFill>
                <a:ea typeface="黑体" panose="02010609060101010101" pitchFamily="49" charset="-122"/>
              </a:rPr>
              <a:pPr>
                <a:spcBef>
                  <a:spcPct val="0"/>
                </a:spcBef>
                <a:buFontTx/>
                <a:buNone/>
              </a:pPr>
              <a:t>7</a:t>
            </a:fld>
            <a:endParaRPr lang="en-US" altLang="zh-CN" sz="1400" b="0">
              <a:solidFill>
                <a:schemeClr val="tx1"/>
              </a:solidFill>
              <a:ea typeface="黑体" panose="02010609060101010101" pitchFamily="49" charset="-122"/>
            </a:endParaRPr>
          </a:p>
        </p:txBody>
      </p:sp>
      <p:sp>
        <p:nvSpPr>
          <p:cNvPr id="390148" name="Text Box 4">
            <a:extLst>
              <a:ext uri="{FF2B5EF4-FFF2-40B4-BE49-F238E27FC236}">
                <a16:creationId xmlns:a16="http://schemas.microsoft.com/office/drawing/2014/main" id="{EC96B615-DFE0-A54F-A432-00ECF9849E37}"/>
              </a:ext>
            </a:extLst>
          </p:cNvPr>
          <p:cNvSpPr txBox="1">
            <a:spLocks noChangeArrowheads="1"/>
          </p:cNvSpPr>
          <p:nvPr/>
        </p:nvSpPr>
        <p:spPr bwMode="auto">
          <a:xfrm>
            <a:off x="323851" y="1100272"/>
            <a:ext cx="8526463" cy="1000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marL="457200" indent="-457200" eaLnBrk="0" hangingPunct="0">
              <a:defRPr kumimoji="1" sz="2400">
                <a:solidFill>
                  <a:schemeClr val="tx1"/>
                </a:solidFill>
                <a:latin typeface="Times New Roman" panose="02020603050405020304" pitchFamily="18" charset="0"/>
                <a:ea typeface="黑体" panose="02010609060101010101" pitchFamily="49" charset="-122"/>
              </a:defRPr>
            </a:lvl1pPr>
            <a:lvl2pPr marL="914400" indent="-457200" eaLnBrk="0" hangingPunct="0">
              <a:defRPr kumimoji="1" sz="2400">
                <a:solidFill>
                  <a:schemeClr val="tx1"/>
                </a:solidFill>
                <a:latin typeface="Times New Roman" panose="02020603050405020304" pitchFamily="18" charset="0"/>
                <a:ea typeface="黑体" panose="02010609060101010101" pitchFamily="49" charset="-122"/>
              </a:defRPr>
            </a:lvl2pPr>
            <a:lvl3pPr marL="1371600" indent="-457200" eaLnBrk="0" hangingPunct="0">
              <a:defRPr kumimoji="1" sz="2400">
                <a:solidFill>
                  <a:schemeClr val="tx1"/>
                </a:solidFill>
                <a:latin typeface="Times New Roman" panose="02020603050405020304" pitchFamily="18" charset="0"/>
                <a:ea typeface="黑体" panose="02010609060101010101" pitchFamily="49" charset="-122"/>
              </a:defRPr>
            </a:lvl3pPr>
            <a:lvl4pPr marL="1828800" indent="-457200" eaLnBrk="0" hangingPunct="0">
              <a:defRPr kumimoji="1" sz="2400">
                <a:solidFill>
                  <a:schemeClr val="tx1"/>
                </a:solidFill>
                <a:latin typeface="Times New Roman" panose="02020603050405020304" pitchFamily="18" charset="0"/>
                <a:ea typeface="黑体" panose="02010609060101010101" pitchFamily="49" charset="-122"/>
              </a:defRPr>
            </a:lvl4pPr>
            <a:lvl5pPr marL="2286000" indent="-457200" eaLnBrk="0" hangingPunct="0">
              <a:defRPr kumimoji="1" sz="2400">
                <a:solidFill>
                  <a:schemeClr val="tx1"/>
                </a:solidFill>
                <a:latin typeface="Times New Roman" panose="02020603050405020304" pitchFamily="18" charset="0"/>
                <a:ea typeface="黑体" panose="02010609060101010101" pitchFamily="49" charset="-122"/>
              </a:defRPr>
            </a:lvl5pPr>
            <a:lvl6pPr marL="2743200" indent="-457200"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49" charset="-122"/>
              </a:defRPr>
            </a:lvl6pPr>
            <a:lvl7pPr marL="3200400" indent="-457200"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49" charset="-122"/>
              </a:defRPr>
            </a:lvl7pPr>
            <a:lvl8pPr marL="3657600" indent="-457200"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49" charset="-122"/>
              </a:defRPr>
            </a:lvl8pPr>
            <a:lvl9pPr marL="4114800" indent="-457200"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49" charset="-122"/>
              </a:defRPr>
            </a:lvl9pPr>
          </a:lstStyle>
          <a:p>
            <a:pPr eaLnBrk="1" hangingPunct="1">
              <a:lnSpc>
                <a:spcPct val="130000"/>
              </a:lnSpc>
              <a:defRPr/>
            </a:pPr>
            <a:r>
              <a:rPr lang="en-US" altLang="zh-CN" b="1" dirty="0">
                <a:solidFill>
                  <a:srgbClr val="0000FF"/>
                </a:solidFill>
                <a:effectLst>
                  <a:outerShdw blurRad="38100" dist="38100" dir="2700000" algn="tl">
                    <a:srgbClr val="C0C0C0"/>
                  </a:outerShdw>
                </a:effectLst>
                <a:cs typeface="Times New Roman" panose="02020603050405020304" pitchFamily="18" charset="0"/>
              </a:rPr>
              <a:t>3.</a:t>
            </a:r>
            <a:r>
              <a:rPr lang="zh-CN" altLang="en-US" b="1" dirty="0">
                <a:solidFill>
                  <a:srgbClr val="0000FF"/>
                </a:solidFill>
                <a:effectLst>
                  <a:outerShdw blurRad="38100" dist="38100" dir="2700000" algn="tl">
                    <a:srgbClr val="C0C0C0"/>
                  </a:outerShdw>
                </a:effectLst>
                <a:cs typeface="Times New Roman" panose="02020603050405020304" pitchFamily="18" charset="0"/>
              </a:rPr>
              <a:t>半导体性质：</a:t>
            </a:r>
            <a:r>
              <a:rPr lang="zh-CN" altLang="en-US" b="1" dirty="0">
                <a:ea typeface="宋体" panose="02010600030101010101" pitchFamily="2" charset="-122"/>
                <a:cs typeface="Times New Roman" panose="02020603050405020304" pitchFamily="18" charset="0"/>
              </a:rPr>
              <a:t>周期表中 7 种半导体元素 </a:t>
            </a:r>
            <a:r>
              <a:rPr lang="en-US" altLang="zh-CN" b="1" dirty="0" err="1">
                <a:ea typeface="宋体" panose="02010600030101010101" pitchFamily="2" charset="-122"/>
                <a:cs typeface="Times New Roman" panose="02020603050405020304" pitchFamily="18" charset="0"/>
              </a:rPr>
              <a:t>B，Si，Ge，As，Sb，Se</a:t>
            </a:r>
            <a:r>
              <a:rPr lang="zh-CN" altLang="en-US" b="1" dirty="0">
                <a:ea typeface="宋体" panose="02010600030101010101" pitchFamily="2" charset="-122"/>
                <a:cs typeface="Times New Roman" panose="02020603050405020304" pitchFamily="18" charset="0"/>
              </a:rPr>
              <a:t> 和 </a:t>
            </a:r>
            <a:r>
              <a:rPr lang="en-US" altLang="zh-CN" b="1" dirty="0" err="1">
                <a:ea typeface="宋体" panose="02010600030101010101" pitchFamily="2" charset="-122"/>
                <a:cs typeface="Times New Roman" panose="02020603050405020304" pitchFamily="18" charset="0"/>
              </a:rPr>
              <a:t>Te</a:t>
            </a:r>
            <a:r>
              <a:rPr lang="zh-CN" altLang="en-US" b="1" dirty="0">
                <a:ea typeface="宋体" panose="02010600030101010101" pitchFamily="2" charset="-122"/>
                <a:cs typeface="Times New Roman" panose="02020603050405020304" pitchFamily="18" charset="0"/>
              </a:rPr>
              <a:t>全在 </a:t>
            </a:r>
            <a:r>
              <a:rPr lang="en-US" altLang="zh-CN" b="1" i="1" dirty="0">
                <a:ea typeface="宋体" panose="02010600030101010101" pitchFamily="2" charset="-122"/>
                <a:cs typeface="Times New Roman" panose="02020603050405020304" pitchFamily="18" charset="0"/>
              </a:rPr>
              <a:t>p </a:t>
            </a:r>
            <a:r>
              <a:rPr lang="zh-CN" altLang="en-US" b="1" dirty="0">
                <a:ea typeface="宋体" panose="02010600030101010101" pitchFamily="2" charset="-122"/>
                <a:cs typeface="Times New Roman" panose="02020603050405020304" pitchFamily="18" charset="0"/>
              </a:rPr>
              <a:t>区。</a:t>
            </a:r>
            <a:endParaRPr lang="zh-CN" altLang="en-US" b="1" dirty="0">
              <a:cs typeface="Times New Roman" panose="02020603050405020304" pitchFamily="18" charset="0"/>
            </a:endParaRPr>
          </a:p>
        </p:txBody>
      </p:sp>
      <p:sp>
        <p:nvSpPr>
          <p:cNvPr id="52227" name="Line 5">
            <a:extLst>
              <a:ext uri="{FF2B5EF4-FFF2-40B4-BE49-F238E27FC236}">
                <a16:creationId xmlns:a16="http://schemas.microsoft.com/office/drawing/2014/main" id="{05E62C9B-EEC7-1A4A-95D9-EB194E0DC8BA}"/>
              </a:ext>
            </a:extLst>
          </p:cNvPr>
          <p:cNvSpPr>
            <a:spLocks noChangeShapeType="1"/>
          </p:cNvSpPr>
          <p:nvPr/>
        </p:nvSpPr>
        <p:spPr bwMode="auto">
          <a:xfrm>
            <a:off x="2254300" y="3077789"/>
            <a:ext cx="0"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228" name="Line 6">
            <a:extLst>
              <a:ext uri="{FF2B5EF4-FFF2-40B4-BE49-F238E27FC236}">
                <a16:creationId xmlns:a16="http://schemas.microsoft.com/office/drawing/2014/main" id="{06DA14BE-74E7-D540-A1D2-5637975048A9}"/>
              </a:ext>
            </a:extLst>
          </p:cNvPr>
          <p:cNvSpPr>
            <a:spLocks noChangeShapeType="1"/>
          </p:cNvSpPr>
          <p:nvPr/>
        </p:nvSpPr>
        <p:spPr bwMode="auto">
          <a:xfrm>
            <a:off x="2286050" y="5576514"/>
            <a:ext cx="0" cy="0"/>
          </a:xfrm>
          <a:prstGeom prst="line">
            <a:avLst/>
          </a:prstGeom>
          <a:noFill/>
          <a:ln w="12700" cap="sq">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52229" name="Group 7">
            <a:extLst>
              <a:ext uri="{FF2B5EF4-FFF2-40B4-BE49-F238E27FC236}">
                <a16:creationId xmlns:a16="http://schemas.microsoft.com/office/drawing/2014/main" id="{B585C0AC-96EB-E84E-835D-75D03A8DEE34}"/>
              </a:ext>
            </a:extLst>
          </p:cNvPr>
          <p:cNvGrpSpPr>
            <a:grpSpLocks/>
          </p:cNvGrpSpPr>
          <p:nvPr/>
        </p:nvGrpSpPr>
        <p:grpSpPr bwMode="auto">
          <a:xfrm>
            <a:off x="971600" y="2511919"/>
            <a:ext cx="7162800" cy="2882900"/>
            <a:chOff x="672" y="968"/>
            <a:chExt cx="4512" cy="1816"/>
          </a:xfrm>
        </p:grpSpPr>
        <p:sp>
          <p:nvSpPr>
            <p:cNvPr id="52235" name="Text Box 8">
              <a:extLst>
                <a:ext uri="{FF2B5EF4-FFF2-40B4-BE49-F238E27FC236}">
                  <a16:creationId xmlns:a16="http://schemas.microsoft.com/office/drawing/2014/main" id="{EDA4E6F5-1138-214C-89DD-9BB4DC5D2458}"/>
                </a:ext>
              </a:extLst>
            </p:cNvPr>
            <p:cNvSpPr txBox="1">
              <a:spLocks noChangeArrowheads="1"/>
            </p:cNvSpPr>
            <p:nvPr/>
          </p:nvSpPr>
          <p:spPr bwMode="auto">
            <a:xfrm>
              <a:off x="720" y="968"/>
              <a:ext cx="4464" cy="1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30000"/>
                </a:lnSpc>
                <a:spcBef>
                  <a:spcPct val="0"/>
                </a:spcBef>
                <a:buFontTx/>
                <a:buNone/>
              </a:pPr>
              <a:r>
                <a:rPr lang="zh-CN" altLang="en-US" sz="2000" dirty="0">
                  <a:solidFill>
                    <a:schemeClr val="tx1"/>
                  </a:solidFill>
                  <a:latin typeface="楷体_GB2312" pitchFamily="49" charset="-122"/>
                  <a:ea typeface="楷体_GB2312" pitchFamily="49" charset="-122"/>
                </a:rPr>
                <a:t>第 14/Ⅳ 族元素和某些第 Ⅲ</a:t>
              </a:r>
              <a:r>
                <a:rPr lang="zh-CN" altLang="en-US" sz="2000" dirty="0">
                  <a:solidFill>
                    <a:schemeClr val="tx1"/>
                  </a:solidFill>
                  <a:ea typeface="楷体_GB2312" pitchFamily="49" charset="-122"/>
                </a:rPr>
                <a:t>—</a:t>
              </a:r>
              <a:r>
                <a:rPr lang="zh-CN" altLang="en-US" sz="2000" dirty="0">
                  <a:solidFill>
                    <a:schemeClr val="tx1"/>
                  </a:solidFill>
                  <a:latin typeface="楷体_GB2312" pitchFamily="49" charset="-122"/>
                  <a:ea typeface="楷体_GB2312" pitchFamily="49" charset="-122"/>
                </a:rPr>
                <a:t>Ⅴ 族化合物的禁带</a:t>
              </a:r>
              <a:r>
                <a:rPr lang="zh-CN" altLang="en-US" sz="2000" dirty="0">
                  <a:solidFill>
                    <a:schemeClr val="tx1"/>
                  </a:solidFill>
                </a:rPr>
                <a:t>（25℃）</a:t>
              </a:r>
            </a:p>
            <a:p>
              <a:pPr eaLnBrk="1" hangingPunct="1">
                <a:lnSpc>
                  <a:spcPct val="120000"/>
                </a:lnSpc>
                <a:spcBef>
                  <a:spcPct val="0"/>
                </a:spcBef>
                <a:spcAft>
                  <a:spcPct val="30000"/>
                </a:spcAft>
                <a:buFontTx/>
                <a:buNone/>
              </a:pPr>
              <a:r>
                <a:rPr lang="zh-CN" altLang="en-US" sz="1800" dirty="0">
                  <a:solidFill>
                    <a:schemeClr val="tx1"/>
                  </a:solidFill>
                </a:rPr>
                <a:t>材料                  </a:t>
              </a:r>
              <a:r>
                <a:rPr lang="en-US" altLang="zh-CN" sz="1800" dirty="0">
                  <a:solidFill>
                    <a:schemeClr val="tx1"/>
                  </a:solidFill>
                </a:rPr>
                <a:t>E/eV                   </a:t>
              </a:r>
              <a:r>
                <a:rPr lang="zh-CN" altLang="en-US" sz="1800" dirty="0">
                  <a:solidFill>
                    <a:schemeClr val="tx1"/>
                  </a:solidFill>
                </a:rPr>
                <a:t>材料                   </a:t>
              </a:r>
              <a:r>
                <a:rPr lang="en-US" altLang="zh-CN" sz="1800" dirty="0">
                  <a:solidFill>
                    <a:schemeClr val="tx1"/>
                  </a:solidFill>
                </a:rPr>
                <a:t>E/eV </a:t>
              </a:r>
            </a:p>
            <a:p>
              <a:pPr eaLnBrk="1" hangingPunct="1">
                <a:lnSpc>
                  <a:spcPct val="120000"/>
                </a:lnSpc>
                <a:spcBef>
                  <a:spcPct val="0"/>
                </a:spcBef>
                <a:buFontTx/>
                <a:buNone/>
              </a:pPr>
              <a:r>
                <a:rPr lang="en-US" altLang="zh-CN" sz="1800" dirty="0">
                  <a:solidFill>
                    <a:schemeClr val="tx1"/>
                  </a:solidFill>
                </a:rPr>
                <a:t>C(</a:t>
              </a:r>
              <a:r>
                <a:rPr lang="zh-CN" altLang="en-US" sz="1800" dirty="0">
                  <a:solidFill>
                    <a:schemeClr val="tx1"/>
                  </a:solidFill>
                </a:rPr>
                <a:t>金刚石)         5.47                     </a:t>
              </a:r>
              <a:r>
                <a:rPr lang="en-US" altLang="zh-CN" sz="1800" dirty="0">
                  <a:solidFill>
                    <a:schemeClr val="tx1"/>
                  </a:solidFill>
                </a:rPr>
                <a:t>BN                     7.5(</a:t>
              </a:r>
              <a:r>
                <a:rPr lang="zh-CN" altLang="en-US" sz="1800" dirty="0">
                  <a:solidFill>
                    <a:schemeClr val="tx1"/>
                  </a:solidFill>
                </a:rPr>
                <a:t>近似值)</a:t>
              </a:r>
            </a:p>
            <a:p>
              <a:pPr eaLnBrk="1" hangingPunct="1">
                <a:lnSpc>
                  <a:spcPct val="120000"/>
                </a:lnSpc>
                <a:spcBef>
                  <a:spcPct val="0"/>
                </a:spcBef>
                <a:buFontTx/>
                <a:buNone/>
              </a:pPr>
              <a:r>
                <a:rPr lang="en-US" altLang="zh-CN" sz="1800" dirty="0" err="1">
                  <a:solidFill>
                    <a:schemeClr val="tx1"/>
                  </a:solidFill>
                </a:rPr>
                <a:t>SiC</a:t>
              </a:r>
              <a:r>
                <a:rPr lang="en-US" altLang="zh-CN" sz="1800" dirty="0">
                  <a:solidFill>
                    <a:schemeClr val="tx1"/>
                  </a:solidFill>
                </a:rPr>
                <a:t>                    3.00                     BP                      2.0</a:t>
              </a:r>
            </a:p>
            <a:p>
              <a:pPr eaLnBrk="1" hangingPunct="1">
                <a:lnSpc>
                  <a:spcPct val="120000"/>
                </a:lnSpc>
                <a:spcBef>
                  <a:spcPct val="0"/>
                </a:spcBef>
                <a:buFontTx/>
                <a:buNone/>
              </a:pPr>
              <a:r>
                <a:rPr lang="en-US" altLang="zh-CN" sz="1800" dirty="0">
                  <a:solidFill>
                    <a:schemeClr val="tx1"/>
                  </a:solidFill>
                </a:rPr>
                <a:t>Si                       1.12                     </a:t>
              </a:r>
              <a:r>
                <a:rPr lang="en-US" altLang="zh-CN" sz="1800" dirty="0" err="1">
                  <a:solidFill>
                    <a:schemeClr val="tx1"/>
                  </a:solidFill>
                </a:rPr>
                <a:t>GaN</a:t>
              </a:r>
              <a:r>
                <a:rPr lang="en-US" altLang="zh-CN" sz="1800" dirty="0">
                  <a:solidFill>
                    <a:schemeClr val="tx1"/>
                  </a:solidFill>
                </a:rPr>
                <a:t>                    3.36</a:t>
              </a:r>
            </a:p>
            <a:p>
              <a:pPr eaLnBrk="1" hangingPunct="1">
                <a:lnSpc>
                  <a:spcPct val="120000"/>
                </a:lnSpc>
                <a:spcBef>
                  <a:spcPct val="0"/>
                </a:spcBef>
                <a:buFontTx/>
                <a:buNone/>
              </a:pPr>
              <a:r>
                <a:rPr lang="en-US" altLang="zh-CN" sz="1800" dirty="0">
                  <a:solidFill>
                    <a:schemeClr val="tx1"/>
                  </a:solidFill>
                </a:rPr>
                <a:t>Ge                      0.66                     </a:t>
              </a:r>
              <a:r>
                <a:rPr lang="en-US" altLang="zh-CN" sz="1800" dirty="0" err="1">
                  <a:solidFill>
                    <a:schemeClr val="tx1"/>
                  </a:solidFill>
                </a:rPr>
                <a:t>GaP</a:t>
              </a:r>
              <a:r>
                <a:rPr lang="en-US" altLang="zh-CN" sz="1800" dirty="0">
                  <a:solidFill>
                    <a:schemeClr val="tx1"/>
                  </a:solidFill>
                </a:rPr>
                <a:t>                    2.26</a:t>
              </a:r>
            </a:p>
            <a:p>
              <a:pPr eaLnBrk="1" hangingPunct="1">
                <a:lnSpc>
                  <a:spcPct val="120000"/>
                </a:lnSpc>
                <a:spcBef>
                  <a:spcPct val="0"/>
                </a:spcBef>
                <a:buFontTx/>
                <a:buNone/>
              </a:pPr>
              <a:r>
                <a:rPr lang="en-US" altLang="zh-CN" sz="1800" dirty="0">
                  <a:solidFill>
                    <a:schemeClr val="tx1"/>
                  </a:solidFill>
                </a:rPr>
                <a:t>Sn                       0                         GaAs                  1.42</a:t>
              </a:r>
            </a:p>
            <a:p>
              <a:pPr eaLnBrk="1" hangingPunct="1">
                <a:lnSpc>
                  <a:spcPct val="120000"/>
                </a:lnSpc>
                <a:spcBef>
                  <a:spcPct val="0"/>
                </a:spcBef>
                <a:buFontTx/>
                <a:buNone/>
              </a:pPr>
              <a:r>
                <a:rPr lang="en-US" altLang="zh-CN" sz="1800" dirty="0">
                  <a:solidFill>
                    <a:schemeClr val="tx1"/>
                  </a:solidFill>
                </a:rPr>
                <a:t>                                                       </a:t>
              </a:r>
              <a:r>
                <a:rPr lang="en-US" altLang="zh-CN" sz="1800" dirty="0" err="1">
                  <a:solidFill>
                    <a:schemeClr val="tx1"/>
                  </a:solidFill>
                </a:rPr>
                <a:t>InAs</a:t>
              </a:r>
              <a:r>
                <a:rPr lang="en-US" altLang="zh-CN" sz="1800" dirty="0">
                  <a:solidFill>
                    <a:schemeClr val="tx1"/>
                  </a:solidFill>
                </a:rPr>
                <a:t>                    0.36</a:t>
              </a:r>
            </a:p>
          </p:txBody>
        </p:sp>
        <p:sp>
          <p:nvSpPr>
            <p:cNvPr id="52236" name="Line 9">
              <a:extLst>
                <a:ext uri="{FF2B5EF4-FFF2-40B4-BE49-F238E27FC236}">
                  <a16:creationId xmlns:a16="http://schemas.microsoft.com/office/drawing/2014/main" id="{8ACE3E3C-E079-3641-9B56-257D88694A9B}"/>
                </a:ext>
              </a:extLst>
            </p:cNvPr>
            <p:cNvSpPr>
              <a:spLocks noChangeShapeType="1"/>
            </p:cNvSpPr>
            <p:nvPr/>
          </p:nvSpPr>
          <p:spPr bwMode="auto">
            <a:xfrm>
              <a:off x="672" y="1488"/>
              <a:ext cx="4272" cy="0"/>
            </a:xfrm>
            <a:prstGeom prst="line">
              <a:avLst/>
            </a:prstGeom>
            <a:noFill/>
            <a:ln w="127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237" name="Line 10">
              <a:extLst>
                <a:ext uri="{FF2B5EF4-FFF2-40B4-BE49-F238E27FC236}">
                  <a16:creationId xmlns:a16="http://schemas.microsoft.com/office/drawing/2014/main" id="{402AF7CD-6DE2-0344-8E26-CDF3A161A08E}"/>
                </a:ext>
              </a:extLst>
            </p:cNvPr>
            <p:cNvSpPr>
              <a:spLocks noChangeShapeType="1"/>
            </p:cNvSpPr>
            <p:nvPr/>
          </p:nvSpPr>
          <p:spPr bwMode="auto">
            <a:xfrm>
              <a:off x="672" y="1248"/>
              <a:ext cx="4272" cy="0"/>
            </a:xfrm>
            <a:prstGeom prst="line">
              <a:avLst/>
            </a:prstGeom>
            <a:noFill/>
            <a:ln w="254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2238" name="Line 11">
              <a:extLst>
                <a:ext uri="{FF2B5EF4-FFF2-40B4-BE49-F238E27FC236}">
                  <a16:creationId xmlns:a16="http://schemas.microsoft.com/office/drawing/2014/main" id="{3D79DFA0-B3DB-6D44-9125-57F6D9677423}"/>
                </a:ext>
              </a:extLst>
            </p:cNvPr>
            <p:cNvSpPr>
              <a:spLocks noChangeShapeType="1"/>
            </p:cNvSpPr>
            <p:nvPr/>
          </p:nvSpPr>
          <p:spPr bwMode="auto">
            <a:xfrm>
              <a:off x="720" y="2784"/>
              <a:ext cx="4272" cy="0"/>
            </a:xfrm>
            <a:prstGeom prst="line">
              <a:avLst/>
            </a:prstGeom>
            <a:noFill/>
            <a:ln w="25400" cap="sq">
              <a:solidFill>
                <a:srgbClr val="0000FF"/>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6" name="Rectangle 24">
            <a:extLst>
              <a:ext uri="{FF2B5EF4-FFF2-40B4-BE49-F238E27FC236}">
                <a16:creationId xmlns:a16="http://schemas.microsoft.com/office/drawing/2014/main" id="{4DE9D6BA-691C-0245-8302-8429D898DCA7}"/>
              </a:ext>
            </a:extLst>
          </p:cNvPr>
          <p:cNvSpPr>
            <a:spLocks noChangeArrowheads="1"/>
          </p:cNvSpPr>
          <p:nvPr/>
        </p:nvSpPr>
        <p:spPr bwMode="auto">
          <a:xfrm>
            <a:off x="1658938" y="188640"/>
            <a:ext cx="629761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dirty="0">
                <a:solidFill>
                  <a:srgbClr val="CC0000"/>
                </a:solidFill>
                <a:latin typeface="Arial" panose="020B0604020202020204" pitchFamily="34" charset="0"/>
                <a:ea typeface="黑体" panose="02010609060101010101" pitchFamily="49" charset="-122"/>
              </a:rPr>
              <a:t>p </a:t>
            </a:r>
            <a:r>
              <a:rPr lang="zh-CN" altLang="en-US" dirty="0">
                <a:solidFill>
                  <a:srgbClr val="CC0000"/>
                </a:solidFill>
                <a:latin typeface="Arial" panose="020B0604020202020204" pitchFamily="34" charset="0"/>
                <a:ea typeface="黑体" panose="02010609060101010101" pitchFamily="49" charset="-122"/>
              </a:rPr>
              <a:t>区元素的化学特点 </a:t>
            </a:r>
            <a:r>
              <a:rPr lang="en-US" altLang="zh-CN" dirty="0">
                <a:solidFill>
                  <a:srgbClr val="CC0000"/>
                </a:solidFill>
                <a:latin typeface="Arial" panose="020B0604020202020204" pitchFamily="34" charset="0"/>
                <a:ea typeface="黑体" panose="02010609060101010101" pitchFamily="49" charset="-122"/>
              </a:rPr>
              <a:t>– </a:t>
            </a:r>
            <a:r>
              <a:rPr lang="zh-CN" altLang="en-US" dirty="0">
                <a:solidFill>
                  <a:srgbClr val="CC0000"/>
                </a:solidFill>
                <a:latin typeface="Arial" panose="020B0604020202020204" pitchFamily="34" charset="0"/>
                <a:ea typeface="黑体" panose="02010609060101010101" pitchFamily="49" charset="-122"/>
              </a:rPr>
              <a:t>规律性</a:t>
            </a:r>
          </a:p>
        </p:txBody>
      </p:sp>
      <p:sp>
        <p:nvSpPr>
          <p:cNvPr id="17" name="矩形 16">
            <a:extLst>
              <a:ext uri="{FF2B5EF4-FFF2-40B4-BE49-F238E27FC236}">
                <a16:creationId xmlns:a16="http://schemas.microsoft.com/office/drawing/2014/main" id="{34357319-AE39-BC47-B01A-A97960BA54AB}"/>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2" name="矩形 1">
            <a:extLst>
              <a:ext uri="{FF2B5EF4-FFF2-40B4-BE49-F238E27FC236}">
                <a16:creationId xmlns:a16="http://schemas.microsoft.com/office/drawing/2014/main" id="{58044123-8BE5-6744-9591-91F1ECEF7903}"/>
              </a:ext>
            </a:extLst>
          </p:cNvPr>
          <p:cNvSpPr/>
          <p:nvPr/>
        </p:nvSpPr>
        <p:spPr>
          <a:xfrm>
            <a:off x="2123728" y="5805487"/>
            <a:ext cx="4185761" cy="461665"/>
          </a:xfrm>
          <a:prstGeom prst="rect">
            <a:avLst/>
          </a:prstGeom>
        </p:spPr>
        <p:txBody>
          <a:bodyPr wrap="none">
            <a:spAutoFit/>
          </a:bodyPr>
          <a:lstStyle/>
          <a:p>
            <a:r>
              <a:rPr lang="zh-CN" altLang="en-US" dirty="0">
                <a:latin typeface="黑体" panose="02010609060101010101" pitchFamily="49" charset="-122"/>
              </a:rPr>
              <a:t>导电能力</a:t>
            </a:r>
            <a:r>
              <a:rPr lang="zh-CN" altLang="en-US" dirty="0"/>
              <a:t>的</a:t>
            </a:r>
            <a:r>
              <a:rPr lang="zh-CN" altLang="en-US" dirty="0">
                <a:latin typeface="黑体" panose="02010609060101010101" pitchFamily="49" charset="-122"/>
              </a:rPr>
              <a:t>判据是禁带的宽度</a:t>
            </a:r>
            <a:endParaRPr lang="zh-CN" altLang="en-US" dirty="0"/>
          </a:p>
        </p:txBody>
      </p:sp>
    </p:spTree>
    <p:extLst>
      <p:ext uri="{BB962C8B-B14F-4D97-AF65-F5344CB8AC3E}">
        <p14:creationId xmlns:p14="http://schemas.microsoft.com/office/powerpoint/2010/main" val="91683329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9903C23A-58C3-F944-999C-A8C9DD87203B}"/>
              </a:ext>
            </a:extLst>
          </p:cNvPr>
          <p:cNvSpPr>
            <a:spLocks noGrp="1"/>
          </p:cNvSpPr>
          <p:nvPr>
            <p:ph type="sldNum" sz="quarter" idx="12"/>
          </p:nvPr>
        </p:nvSpPr>
        <p:spPr/>
        <p:txBody>
          <a:bodyPr/>
          <a:lstStyle/>
          <a:p>
            <a:fld id="{F32996CC-1D28-6241-8C6B-4A2C005E6D1D}" type="slidenum">
              <a:rPr lang="en-US" altLang="zh-CN" smtClean="0"/>
              <a:pPr/>
              <a:t>70</a:t>
            </a:fld>
            <a:endParaRPr lang="en-US" altLang="zh-CN"/>
          </a:p>
        </p:txBody>
      </p:sp>
      <p:sp>
        <p:nvSpPr>
          <p:cNvPr id="3" name="Text Box 4">
            <a:extLst>
              <a:ext uri="{FF2B5EF4-FFF2-40B4-BE49-F238E27FC236}">
                <a16:creationId xmlns:a16="http://schemas.microsoft.com/office/drawing/2014/main" id="{4CB7FB24-50D0-E34E-9F20-505E33196008}"/>
              </a:ext>
            </a:extLst>
          </p:cNvPr>
          <p:cNvSpPr txBox="1">
            <a:spLocks noChangeArrowheads="1"/>
          </p:cNvSpPr>
          <p:nvPr/>
        </p:nvSpPr>
        <p:spPr bwMode="auto">
          <a:xfrm>
            <a:off x="418307" y="1196752"/>
            <a:ext cx="7200800" cy="2203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CCFF33"/>
              </a:buClr>
              <a:buSzPct val="70000"/>
              <a:buFont typeface="Wingdings" pitchFamily="2" charset="2"/>
              <a:buChar char="n"/>
              <a:defRPr kumimoji="1" sz="3200" b="1">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65000"/>
              <a:buFont typeface="Wingdings" pitchFamily="2" charset="2"/>
              <a:buChar char="n"/>
              <a:defRPr kumimoji="1" sz="2800" b="1">
                <a:solidFill>
                  <a:schemeClr val="tx1"/>
                </a:solidFill>
                <a:latin typeface="Arial" panose="020B0604020202020204" pitchFamily="34" charset="0"/>
                <a:ea typeface="楷体_GB2312" pitchFamily="49" charset="-122"/>
              </a:defRPr>
            </a:lvl2pPr>
            <a:lvl3pPr marL="1143000" indent="-228600">
              <a:spcBef>
                <a:spcPct val="20000"/>
              </a:spcBef>
              <a:buClr>
                <a:srgbClr val="0099CC"/>
              </a:buClr>
              <a:buSzPct val="65000"/>
              <a:buFont typeface="Wingdings" pitchFamily="2" charset="2"/>
              <a:buChar char="n"/>
              <a:defRPr kumimoji="1" sz="2400" b="1">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itchFamily="2" charset="2"/>
              <a:buChar char="n"/>
              <a:defRPr kumimoji="1" sz="2000" b="1">
                <a:solidFill>
                  <a:schemeClr val="tx1"/>
                </a:solidFill>
                <a:latin typeface="Arial" panose="020B0604020202020204" pitchFamily="34" charset="0"/>
                <a:ea typeface="楷体_GB2312" pitchFamily="49" charset="-122"/>
              </a:defRPr>
            </a:lvl4pPr>
            <a:lvl5pPr marL="2057400" indent="-228600">
              <a:spcBef>
                <a:spcPct val="20000"/>
              </a:spcBef>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9pPr>
          </a:lstStyle>
          <a:p>
            <a:pPr eaLnBrk="1" hangingPunct="1">
              <a:spcBef>
                <a:spcPct val="10000"/>
              </a:spcBef>
              <a:spcAft>
                <a:spcPct val="20000"/>
              </a:spcAft>
              <a:buFont typeface="Wingdings" pitchFamily="2" charset="2"/>
              <a:buNone/>
            </a:pPr>
            <a:r>
              <a:rPr lang="zh-CN" altLang="en-US" sz="2800" b="0" dirty="0">
                <a:ea typeface="SimHei" panose="02010609060101010101" pitchFamily="49" charset="-122"/>
                <a:cs typeface="Arial" panose="020B0604020202020204" pitchFamily="34" charset="0"/>
              </a:rPr>
              <a:t>2</a:t>
            </a:r>
            <a:r>
              <a:rPr lang="en-US" altLang="zh-CN" sz="2800" b="0" dirty="0">
                <a:ea typeface="SimHei" panose="02010609060101010101" pitchFamily="49" charset="-122"/>
                <a:cs typeface="Arial" panose="020B0604020202020204" pitchFamily="34" charset="0"/>
              </a:rPr>
              <a:t>Fe</a:t>
            </a:r>
            <a:r>
              <a:rPr lang="en-US" altLang="zh-CN" sz="2800" b="0" baseline="30000" dirty="0">
                <a:ea typeface="SimHei" panose="02010609060101010101" pitchFamily="49" charset="-122"/>
                <a:cs typeface="Arial" panose="020B0604020202020204" pitchFamily="34" charset="0"/>
              </a:rPr>
              <a:t>3+</a:t>
            </a:r>
            <a:r>
              <a:rPr lang="en-US" altLang="zh-CN" sz="2800" b="0" dirty="0">
                <a:ea typeface="SimHei" panose="02010609060101010101" pitchFamily="49" charset="-122"/>
                <a:cs typeface="Arial" panose="020B0604020202020204" pitchFamily="34" charset="0"/>
              </a:rPr>
              <a:t>+Sn</a:t>
            </a:r>
            <a:r>
              <a:rPr lang="en-US" altLang="zh-CN" sz="2800" b="0" baseline="30000" dirty="0">
                <a:ea typeface="SimHei" panose="02010609060101010101" pitchFamily="49" charset="-122"/>
                <a:cs typeface="Arial" panose="020B0604020202020204" pitchFamily="34" charset="0"/>
              </a:rPr>
              <a:t>2+  </a:t>
            </a:r>
            <a:r>
              <a:rPr lang="en-US" altLang="zh-CN" sz="2800" b="0" dirty="0">
                <a:ea typeface="SimHei" panose="02010609060101010101" pitchFamily="49" charset="-122"/>
                <a:cs typeface="Arial" panose="020B0604020202020204" pitchFamily="34" charset="0"/>
              </a:rPr>
              <a:t>= 2Fe</a:t>
            </a:r>
            <a:r>
              <a:rPr lang="en-US" altLang="zh-CN" sz="2800" b="0" baseline="30000" dirty="0">
                <a:ea typeface="SimHei" panose="02010609060101010101" pitchFamily="49" charset="-122"/>
                <a:cs typeface="Arial" panose="020B0604020202020204" pitchFamily="34" charset="0"/>
              </a:rPr>
              <a:t>2+</a:t>
            </a:r>
            <a:r>
              <a:rPr lang="en-US" altLang="zh-CN" sz="2800" b="0" dirty="0">
                <a:ea typeface="SimHei" panose="02010609060101010101" pitchFamily="49" charset="-122"/>
                <a:cs typeface="Arial" panose="020B0604020202020204" pitchFamily="34" charset="0"/>
              </a:rPr>
              <a:t>+Sn</a:t>
            </a:r>
            <a:r>
              <a:rPr lang="en-US" altLang="zh-CN" sz="2800" b="0" baseline="30000" dirty="0">
                <a:ea typeface="SimHei" panose="02010609060101010101" pitchFamily="49" charset="-122"/>
                <a:cs typeface="Arial" panose="020B0604020202020204" pitchFamily="34" charset="0"/>
              </a:rPr>
              <a:t>4+</a:t>
            </a:r>
            <a:r>
              <a:rPr lang="en-US" altLang="zh-CN" sz="2800" b="0" dirty="0">
                <a:ea typeface="SimHei" panose="02010609060101010101" pitchFamily="49" charset="-122"/>
                <a:cs typeface="Arial" panose="020B0604020202020204" pitchFamily="34" charset="0"/>
              </a:rPr>
              <a:t> </a:t>
            </a:r>
            <a:endParaRPr lang="en-US" altLang="zh-CN" sz="2800" b="0" baseline="30000" dirty="0">
              <a:ea typeface="SimHei" panose="02010609060101010101" pitchFamily="49" charset="-122"/>
              <a:cs typeface="Arial" panose="020B0604020202020204" pitchFamily="34" charset="0"/>
            </a:endParaRPr>
          </a:p>
          <a:p>
            <a:pPr eaLnBrk="1" hangingPunct="1">
              <a:spcBef>
                <a:spcPct val="10000"/>
              </a:spcBef>
              <a:spcAft>
                <a:spcPct val="20000"/>
              </a:spcAft>
              <a:buFont typeface="Wingdings" pitchFamily="2" charset="2"/>
              <a:buNone/>
            </a:pPr>
            <a:r>
              <a:rPr lang="en-US" altLang="zh-CN" sz="2800" b="0" dirty="0">
                <a:ea typeface="SimHei" panose="02010609060101010101" pitchFamily="49" charset="-122"/>
                <a:cs typeface="Arial" panose="020B0604020202020204" pitchFamily="34" charset="0"/>
              </a:rPr>
              <a:t>2Sn</a:t>
            </a:r>
            <a:r>
              <a:rPr lang="en-US" altLang="zh-CN" sz="2800" b="0" baseline="30000" dirty="0">
                <a:ea typeface="SimHei" panose="02010609060101010101" pitchFamily="49" charset="-122"/>
                <a:cs typeface="Arial" panose="020B0604020202020204" pitchFamily="34" charset="0"/>
              </a:rPr>
              <a:t>2+</a:t>
            </a:r>
            <a:r>
              <a:rPr lang="en-US" altLang="zh-CN" sz="2800" b="0" dirty="0">
                <a:ea typeface="SimHei" panose="02010609060101010101" pitchFamily="49" charset="-122"/>
                <a:cs typeface="Arial" panose="020B0604020202020204" pitchFamily="34" charset="0"/>
              </a:rPr>
              <a:t>+O</a:t>
            </a:r>
            <a:r>
              <a:rPr lang="en-US" altLang="zh-CN" sz="2800" b="0" baseline="-25000" dirty="0">
                <a:ea typeface="SimHei" panose="02010609060101010101" pitchFamily="49" charset="-122"/>
                <a:cs typeface="Arial" panose="020B0604020202020204" pitchFamily="34" charset="0"/>
              </a:rPr>
              <a:t>2</a:t>
            </a:r>
            <a:r>
              <a:rPr lang="en-US" altLang="zh-CN" sz="2800" b="0" dirty="0">
                <a:ea typeface="SimHei" panose="02010609060101010101" pitchFamily="49" charset="-122"/>
                <a:cs typeface="Arial" panose="020B0604020202020204" pitchFamily="34" charset="0"/>
              </a:rPr>
              <a:t>+4H</a:t>
            </a:r>
            <a:r>
              <a:rPr lang="en-US" altLang="zh-CN" sz="2800" b="0" baseline="30000" dirty="0">
                <a:ea typeface="SimHei" panose="02010609060101010101" pitchFamily="49" charset="-122"/>
                <a:cs typeface="Arial" panose="020B0604020202020204" pitchFamily="34" charset="0"/>
              </a:rPr>
              <a:t>+  </a:t>
            </a:r>
            <a:r>
              <a:rPr lang="en-US" altLang="zh-CN" sz="2800" b="0" dirty="0">
                <a:ea typeface="SimHei" panose="02010609060101010101" pitchFamily="49" charset="-122"/>
                <a:cs typeface="Arial" panose="020B0604020202020204" pitchFamily="34" charset="0"/>
              </a:rPr>
              <a:t>=  2Sn</a:t>
            </a:r>
            <a:r>
              <a:rPr lang="en-US" altLang="zh-CN" sz="2800" b="0" baseline="30000" dirty="0">
                <a:ea typeface="SimHei" panose="02010609060101010101" pitchFamily="49" charset="-122"/>
                <a:cs typeface="Arial" panose="020B0604020202020204" pitchFamily="34" charset="0"/>
              </a:rPr>
              <a:t>4+</a:t>
            </a:r>
            <a:r>
              <a:rPr lang="en-US" altLang="zh-CN" sz="2800" b="0" dirty="0">
                <a:ea typeface="SimHei" panose="02010609060101010101" pitchFamily="49" charset="-122"/>
                <a:cs typeface="Arial" panose="020B0604020202020204" pitchFamily="34" charset="0"/>
              </a:rPr>
              <a:t>+2H</a:t>
            </a:r>
            <a:r>
              <a:rPr lang="en-US" altLang="zh-CN" sz="2800" b="0" baseline="-25000" dirty="0">
                <a:ea typeface="SimHei" panose="02010609060101010101" pitchFamily="49" charset="-122"/>
                <a:cs typeface="Arial" panose="020B0604020202020204" pitchFamily="34" charset="0"/>
              </a:rPr>
              <a:t>2</a:t>
            </a:r>
            <a:r>
              <a:rPr lang="en-US" altLang="zh-CN" sz="2800" b="0" dirty="0">
                <a:ea typeface="SimHei" panose="02010609060101010101" pitchFamily="49" charset="-122"/>
                <a:cs typeface="Arial" panose="020B0604020202020204" pitchFamily="34" charset="0"/>
              </a:rPr>
              <a:t>O</a:t>
            </a:r>
          </a:p>
          <a:p>
            <a:pPr eaLnBrk="1" hangingPunct="1">
              <a:spcBef>
                <a:spcPct val="10000"/>
              </a:spcBef>
              <a:spcAft>
                <a:spcPct val="20000"/>
              </a:spcAft>
              <a:buFont typeface="Wingdings" pitchFamily="2" charset="2"/>
              <a:buNone/>
            </a:pPr>
            <a:r>
              <a:rPr lang="en-US" altLang="zh-CN" sz="2800" b="0" dirty="0">
                <a:ea typeface="SimHei" panose="02010609060101010101" pitchFamily="49" charset="-122"/>
                <a:cs typeface="Arial" panose="020B0604020202020204" pitchFamily="34" charset="0"/>
              </a:rPr>
              <a:t>2HgCl</a:t>
            </a:r>
            <a:r>
              <a:rPr lang="en-US" altLang="zh-CN" sz="2800" b="0" baseline="-25000" dirty="0">
                <a:ea typeface="SimHei" panose="02010609060101010101" pitchFamily="49" charset="-122"/>
                <a:cs typeface="Arial" panose="020B0604020202020204" pitchFamily="34" charset="0"/>
              </a:rPr>
              <a:t>2</a:t>
            </a:r>
            <a:r>
              <a:rPr lang="en-US" altLang="zh-CN" sz="2800" b="0" dirty="0">
                <a:ea typeface="SimHei" panose="02010609060101010101" pitchFamily="49" charset="-122"/>
                <a:cs typeface="Arial" panose="020B0604020202020204" pitchFamily="34" charset="0"/>
              </a:rPr>
              <a:t>+SnCl</a:t>
            </a:r>
            <a:r>
              <a:rPr lang="en-US" altLang="zh-CN" sz="2800" b="0" baseline="-25000" dirty="0">
                <a:ea typeface="SimHei" panose="02010609060101010101" pitchFamily="49" charset="-122"/>
                <a:cs typeface="Arial" panose="020B0604020202020204" pitchFamily="34" charset="0"/>
              </a:rPr>
              <a:t>2  </a:t>
            </a:r>
            <a:r>
              <a:rPr lang="en-US" altLang="zh-CN" sz="2800" b="0" dirty="0">
                <a:ea typeface="SimHei" panose="02010609060101010101" pitchFamily="49" charset="-122"/>
                <a:cs typeface="Arial" panose="020B0604020202020204" pitchFamily="34" charset="0"/>
              </a:rPr>
              <a:t>=  SnCl</a:t>
            </a:r>
            <a:r>
              <a:rPr lang="en-US" altLang="zh-CN" sz="2800" b="0" baseline="-25000" dirty="0">
                <a:ea typeface="SimHei" panose="02010609060101010101" pitchFamily="49" charset="-122"/>
                <a:cs typeface="Arial" panose="020B0604020202020204" pitchFamily="34" charset="0"/>
              </a:rPr>
              <a:t>4</a:t>
            </a:r>
            <a:r>
              <a:rPr lang="en-US" altLang="zh-CN" sz="2800" b="0" dirty="0">
                <a:ea typeface="SimHei" panose="02010609060101010101" pitchFamily="49" charset="-122"/>
                <a:cs typeface="Arial" panose="020B0604020202020204" pitchFamily="34" charset="0"/>
              </a:rPr>
              <a:t>+Hg</a:t>
            </a:r>
            <a:r>
              <a:rPr lang="en-US" altLang="zh-CN" sz="2800" b="0" baseline="-25000" dirty="0">
                <a:ea typeface="SimHei" panose="02010609060101010101" pitchFamily="49" charset="-122"/>
                <a:cs typeface="Arial" panose="020B0604020202020204" pitchFamily="34" charset="0"/>
              </a:rPr>
              <a:t>2</a:t>
            </a:r>
            <a:r>
              <a:rPr lang="en-US" altLang="zh-CN" sz="2800" b="0" dirty="0">
                <a:ea typeface="SimHei" panose="02010609060101010101" pitchFamily="49" charset="-122"/>
                <a:cs typeface="Arial" panose="020B0604020202020204" pitchFamily="34" charset="0"/>
              </a:rPr>
              <a:t>Cl</a:t>
            </a:r>
            <a:r>
              <a:rPr lang="en-US" altLang="zh-CN" sz="2800" b="0" baseline="-25000" dirty="0">
                <a:ea typeface="SimHei" panose="02010609060101010101" pitchFamily="49" charset="-122"/>
                <a:cs typeface="Arial" panose="020B0604020202020204" pitchFamily="34" charset="0"/>
              </a:rPr>
              <a:t>2</a:t>
            </a:r>
            <a:r>
              <a:rPr lang="en-US" altLang="zh-CN" sz="2800" b="0" dirty="0">
                <a:ea typeface="SimHei" panose="02010609060101010101" pitchFamily="49" charset="-122"/>
                <a:cs typeface="Arial" panose="020B0604020202020204" pitchFamily="34" charset="0"/>
              </a:rPr>
              <a:t>↓</a:t>
            </a:r>
          </a:p>
          <a:p>
            <a:pPr eaLnBrk="1" hangingPunct="1">
              <a:spcBef>
                <a:spcPct val="10000"/>
              </a:spcBef>
              <a:spcAft>
                <a:spcPct val="20000"/>
              </a:spcAft>
              <a:buFont typeface="Wingdings" pitchFamily="2" charset="2"/>
              <a:buNone/>
            </a:pPr>
            <a:r>
              <a:rPr lang="en-US" altLang="zh-CN" sz="2800" b="0" dirty="0">
                <a:ea typeface="SimHei" panose="02010609060101010101" pitchFamily="49" charset="-122"/>
                <a:cs typeface="Arial" panose="020B0604020202020204" pitchFamily="34" charset="0"/>
              </a:rPr>
              <a:t>Hg</a:t>
            </a:r>
            <a:r>
              <a:rPr lang="en-US" altLang="zh-CN" sz="2800" b="0" baseline="-25000" dirty="0">
                <a:ea typeface="SimHei" panose="02010609060101010101" pitchFamily="49" charset="-122"/>
                <a:cs typeface="Arial" panose="020B0604020202020204" pitchFamily="34" charset="0"/>
              </a:rPr>
              <a:t>2</a:t>
            </a:r>
            <a:r>
              <a:rPr lang="en-US" altLang="zh-CN" sz="2800" b="0" dirty="0">
                <a:ea typeface="SimHei" panose="02010609060101010101" pitchFamily="49" charset="-122"/>
                <a:cs typeface="Arial" panose="020B0604020202020204" pitchFamily="34" charset="0"/>
              </a:rPr>
              <a:t>Cl</a:t>
            </a:r>
            <a:r>
              <a:rPr lang="en-US" altLang="zh-CN" sz="2800" b="0" baseline="-25000" dirty="0">
                <a:ea typeface="SimHei" panose="02010609060101010101" pitchFamily="49" charset="-122"/>
                <a:cs typeface="Arial" panose="020B0604020202020204" pitchFamily="34" charset="0"/>
              </a:rPr>
              <a:t>2</a:t>
            </a:r>
            <a:r>
              <a:rPr lang="en-US" altLang="zh-CN" sz="2800" b="0" dirty="0">
                <a:ea typeface="SimHei" panose="02010609060101010101" pitchFamily="49" charset="-122"/>
                <a:cs typeface="Arial" panose="020B0604020202020204" pitchFamily="34" charset="0"/>
              </a:rPr>
              <a:t>+SnCl</a:t>
            </a:r>
            <a:r>
              <a:rPr lang="en-US" altLang="zh-CN" sz="2800" b="0" baseline="-25000" dirty="0">
                <a:ea typeface="SimHei" panose="02010609060101010101" pitchFamily="49" charset="-122"/>
                <a:cs typeface="Arial" panose="020B0604020202020204" pitchFamily="34" charset="0"/>
              </a:rPr>
              <a:t>2  </a:t>
            </a:r>
            <a:r>
              <a:rPr lang="en-US" altLang="zh-CN" sz="2800" b="0" dirty="0">
                <a:ea typeface="SimHei" panose="02010609060101010101" pitchFamily="49" charset="-122"/>
                <a:cs typeface="Arial" panose="020B0604020202020204" pitchFamily="34" charset="0"/>
              </a:rPr>
              <a:t>=  SnCl</a:t>
            </a:r>
            <a:r>
              <a:rPr lang="en-US" altLang="zh-CN" sz="2800" b="0" baseline="-25000" dirty="0">
                <a:ea typeface="SimHei" panose="02010609060101010101" pitchFamily="49" charset="-122"/>
                <a:cs typeface="Arial" panose="020B0604020202020204" pitchFamily="34" charset="0"/>
              </a:rPr>
              <a:t>4</a:t>
            </a:r>
            <a:r>
              <a:rPr lang="en-US" altLang="zh-CN" sz="2800" b="0" dirty="0">
                <a:ea typeface="SimHei" panose="02010609060101010101" pitchFamily="49" charset="-122"/>
                <a:cs typeface="Arial" panose="020B0604020202020204" pitchFamily="34" charset="0"/>
              </a:rPr>
              <a:t>+2Hg↓</a:t>
            </a:r>
          </a:p>
        </p:txBody>
      </p:sp>
      <p:sp>
        <p:nvSpPr>
          <p:cNvPr id="5" name="Text Box 7">
            <a:extLst>
              <a:ext uri="{FF2B5EF4-FFF2-40B4-BE49-F238E27FC236}">
                <a16:creationId xmlns:a16="http://schemas.microsoft.com/office/drawing/2014/main" id="{40E3BA40-6ECE-5249-80AB-E50FB136CD7B}"/>
              </a:ext>
            </a:extLst>
          </p:cNvPr>
          <p:cNvSpPr txBox="1">
            <a:spLocks noChangeArrowheads="1"/>
          </p:cNvSpPr>
          <p:nvPr/>
        </p:nvSpPr>
        <p:spPr bwMode="auto">
          <a:xfrm>
            <a:off x="422747" y="5815164"/>
            <a:ext cx="68405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CCFF33"/>
              </a:buClr>
              <a:buSzPct val="70000"/>
              <a:buFont typeface="Wingdings" pitchFamily="2" charset="2"/>
              <a:buChar char="n"/>
              <a:defRPr kumimoji="1" sz="3200" b="1">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65000"/>
              <a:buFont typeface="Wingdings" pitchFamily="2" charset="2"/>
              <a:buChar char="n"/>
              <a:defRPr kumimoji="1" sz="2800" b="1">
                <a:solidFill>
                  <a:schemeClr val="tx1"/>
                </a:solidFill>
                <a:latin typeface="Arial" panose="020B0604020202020204" pitchFamily="34" charset="0"/>
                <a:ea typeface="楷体_GB2312" pitchFamily="49" charset="-122"/>
              </a:defRPr>
            </a:lvl2pPr>
            <a:lvl3pPr marL="1143000" indent="-228600">
              <a:spcBef>
                <a:spcPct val="20000"/>
              </a:spcBef>
              <a:buClr>
                <a:srgbClr val="0099CC"/>
              </a:buClr>
              <a:buSzPct val="65000"/>
              <a:buFont typeface="Wingdings" pitchFamily="2" charset="2"/>
              <a:buChar char="n"/>
              <a:defRPr kumimoji="1" sz="2400" b="1">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itchFamily="2" charset="2"/>
              <a:buChar char="n"/>
              <a:defRPr kumimoji="1" sz="2000" b="1">
                <a:solidFill>
                  <a:schemeClr val="tx1"/>
                </a:solidFill>
                <a:latin typeface="Arial" panose="020B0604020202020204" pitchFamily="34" charset="0"/>
                <a:ea typeface="楷体_GB2312" pitchFamily="49" charset="-122"/>
              </a:defRPr>
            </a:lvl4pPr>
            <a:lvl5pPr marL="2057400" indent="-228600">
              <a:spcBef>
                <a:spcPct val="20000"/>
              </a:spcBef>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9pPr>
          </a:lstStyle>
          <a:p>
            <a:pPr eaLnBrk="1" hangingPunct="1">
              <a:spcBef>
                <a:spcPct val="15000"/>
              </a:spcBef>
              <a:spcAft>
                <a:spcPct val="15000"/>
              </a:spcAft>
              <a:buFontTx/>
              <a:buNone/>
            </a:pPr>
            <a:r>
              <a:rPr lang="zh-CN" altLang="en-US" sz="2400" dirty="0">
                <a:ea typeface="SimHei" panose="02010609060101010101" pitchFamily="49" charset="-122"/>
                <a:cs typeface="Arial" panose="020B0604020202020204" pitchFamily="34" charset="0"/>
              </a:rPr>
              <a:t>水解：</a:t>
            </a:r>
            <a:r>
              <a:rPr lang="en-US" altLang="zh-CN" sz="2400" dirty="0">
                <a:ea typeface="SimHei" panose="02010609060101010101" pitchFamily="49" charset="-122"/>
                <a:cs typeface="Arial" panose="020B0604020202020204" pitchFamily="34" charset="0"/>
              </a:rPr>
              <a:t>SnCl</a:t>
            </a:r>
            <a:r>
              <a:rPr lang="en-US" altLang="zh-CN" sz="2400" baseline="-25000" dirty="0">
                <a:ea typeface="SimHei" panose="02010609060101010101" pitchFamily="49" charset="-122"/>
                <a:cs typeface="Arial" panose="020B0604020202020204" pitchFamily="34" charset="0"/>
              </a:rPr>
              <a:t>2</a:t>
            </a:r>
            <a:r>
              <a:rPr lang="en-US" altLang="zh-CN" sz="2400" dirty="0">
                <a:ea typeface="SimHei" panose="02010609060101010101" pitchFamily="49" charset="-122"/>
                <a:cs typeface="Arial" panose="020B0604020202020204" pitchFamily="34" charset="0"/>
              </a:rPr>
              <a:t>+H</a:t>
            </a:r>
            <a:r>
              <a:rPr lang="en-US" altLang="zh-CN" sz="2400" baseline="-25000" dirty="0">
                <a:ea typeface="SimHei" panose="02010609060101010101" pitchFamily="49" charset="-122"/>
                <a:cs typeface="Arial" panose="020B0604020202020204" pitchFamily="34" charset="0"/>
              </a:rPr>
              <a:t>2</a:t>
            </a:r>
            <a:r>
              <a:rPr lang="en-US" altLang="zh-CN" sz="2400" dirty="0">
                <a:ea typeface="SimHei" panose="02010609060101010101" pitchFamily="49" charset="-122"/>
                <a:cs typeface="Arial" panose="020B0604020202020204" pitchFamily="34" charset="0"/>
              </a:rPr>
              <a:t>O=Sn(OH)Cl↓+</a:t>
            </a:r>
            <a:r>
              <a:rPr lang="en-US" altLang="zh-CN" sz="2400" dirty="0" err="1">
                <a:ea typeface="SimHei" panose="02010609060101010101" pitchFamily="49" charset="-122"/>
                <a:cs typeface="Arial" panose="020B0604020202020204" pitchFamily="34" charset="0"/>
              </a:rPr>
              <a:t>HCl</a:t>
            </a:r>
            <a:endParaRPr lang="en-US" altLang="zh-CN" sz="2400" dirty="0">
              <a:ea typeface="SimHei" panose="02010609060101010101" pitchFamily="49" charset="-122"/>
              <a:cs typeface="Arial" panose="020B0604020202020204" pitchFamily="34" charset="0"/>
            </a:endParaRPr>
          </a:p>
        </p:txBody>
      </p:sp>
      <p:sp>
        <p:nvSpPr>
          <p:cNvPr id="6" name="Rectangle 3">
            <a:extLst>
              <a:ext uri="{FF2B5EF4-FFF2-40B4-BE49-F238E27FC236}">
                <a16:creationId xmlns:a16="http://schemas.microsoft.com/office/drawing/2014/main" id="{F98D00C1-0B03-7042-BD42-46CCF15AABB1}"/>
              </a:ext>
            </a:extLst>
          </p:cNvPr>
          <p:cNvSpPr>
            <a:spLocks noChangeArrowheads="1"/>
          </p:cNvSpPr>
          <p:nvPr/>
        </p:nvSpPr>
        <p:spPr bwMode="auto">
          <a:xfrm>
            <a:off x="467544" y="3789040"/>
            <a:ext cx="6480720" cy="1729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lr>
                <a:srgbClr val="CCFF33"/>
              </a:buClr>
              <a:buSzPct val="70000"/>
              <a:buFont typeface="Wingdings" pitchFamily="2" charset="2"/>
              <a:buChar char="n"/>
              <a:defRPr kumimoji="1" sz="3200" b="1">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65000"/>
              <a:buFont typeface="Wingdings" pitchFamily="2" charset="2"/>
              <a:buChar char="n"/>
              <a:defRPr kumimoji="1" sz="2800" b="1">
                <a:solidFill>
                  <a:schemeClr val="tx1"/>
                </a:solidFill>
                <a:latin typeface="Arial" panose="020B0604020202020204" pitchFamily="34" charset="0"/>
                <a:ea typeface="楷体_GB2312" pitchFamily="49" charset="-122"/>
              </a:defRPr>
            </a:lvl2pPr>
            <a:lvl3pPr marL="1143000" indent="-228600">
              <a:spcBef>
                <a:spcPct val="20000"/>
              </a:spcBef>
              <a:buClr>
                <a:srgbClr val="0099CC"/>
              </a:buClr>
              <a:buSzPct val="65000"/>
              <a:buFont typeface="Wingdings" pitchFamily="2" charset="2"/>
              <a:buChar char="n"/>
              <a:defRPr kumimoji="1" sz="2400" b="1">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itchFamily="2" charset="2"/>
              <a:buChar char="n"/>
              <a:defRPr kumimoji="1" sz="2000" b="1">
                <a:solidFill>
                  <a:schemeClr val="tx1"/>
                </a:solidFill>
                <a:latin typeface="Arial" panose="020B0604020202020204" pitchFamily="34" charset="0"/>
                <a:ea typeface="楷体_GB2312" pitchFamily="49" charset="-122"/>
              </a:defRPr>
            </a:lvl4pPr>
            <a:lvl5pPr marL="2057400" indent="-228600">
              <a:spcBef>
                <a:spcPct val="20000"/>
              </a:spcBef>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9pPr>
          </a:lstStyle>
          <a:p>
            <a:pPr eaLnBrk="1" hangingPunct="1">
              <a:spcAft>
                <a:spcPct val="20000"/>
              </a:spcAft>
              <a:buFont typeface="Wingdings" pitchFamily="2" charset="2"/>
              <a:buNone/>
            </a:pPr>
            <a:r>
              <a:rPr lang="zh-CN" altLang="en-US" sz="2800" b="0" dirty="0">
                <a:ea typeface="SimHei" panose="02010609060101010101" pitchFamily="49" charset="-122"/>
                <a:cs typeface="Arial" panose="020B0604020202020204" pitchFamily="34" charset="0"/>
              </a:rPr>
              <a:t>在盐酸中  </a:t>
            </a:r>
            <a:r>
              <a:rPr lang="en-US" altLang="zh-CN" sz="2800" b="0" dirty="0">
                <a:ea typeface="SimHei" panose="02010609060101010101" pitchFamily="49" charset="-122"/>
                <a:cs typeface="Arial" panose="020B0604020202020204" pitchFamily="34" charset="0"/>
              </a:rPr>
              <a:t>SnCl</a:t>
            </a:r>
            <a:r>
              <a:rPr lang="en-US" altLang="zh-CN" sz="2800" b="0" baseline="-25000" dirty="0">
                <a:ea typeface="SimHei" panose="02010609060101010101" pitchFamily="49" charset="-122"/>
                <a:cs typeface="Arial" panose="020B0604020202020204" pitchFamily="34" charset="0"/>
              </a:rPr>
              <a:t>4</a:t>
            </a:r>
            <a:r>
              <a:rPr lang="en-US" altLang="zh-CN" sz="2800" b="0" dirty="0">
                <a:ea typeface="SimHei" panose="02010609060101010101" pitchFamily="49" charset="-122"/>
                <a:cs typeface="Arial" panose="020B0604020202020204" pitchFamily="34" charset="0"/>
              </a:rPr>
              <a:t>+2HCl=H</a:t>
            </a:r>
            <a:r>
              <a:rPr lang="en-US" altLang="zh-CN" sz="2800" b="0" baseline="-25000" dirty="0">
                <a:ea typeface="SimHei" panose="02010609060101010101" pitchFamily="49" charset="-122"/>
                <a:cs typeface="Arial" panose="020B0604020202020204" pitchFamily="34" charset="0"/>
              </a:rPr>
              <a:t>2</a:t>
            </a:r>
            <a:r>
              <a:rPr lang="en-US" altLang="zh-CN" sz="2800" b="0" dirty="0">
                <a:ea typeface="SimHei" panose="02010609060101010101" pitchFamily="49" charset="-122"/>
                <a:cs typeface="Arial" panose="020B0604020202020204" pitchFamily="34" charset="0"/>
              </a:rPr>
              <a:t>SnCl</a:t>
            </a:r>
            <a:r>
              <a:rPr lang="en-US" altLang="zh-CN" sz="2800" b="0" baseline="-25000" dirty="0">
                <a:ea typeface="SimHei" panose="02010609060101010101" pitchFamily="49" charset="-122"/>
                <a:cs typeface="Arial" panose="020B0604020202020204" pitchFamily="34" charset="0"/>
              </a:rPr>
              <a:t>6</a:t>
            </a:r>
            <a:endParaRPr lang="en-US" altLang="zh-CN" sz="2800" b="0" dirty="0">
              <a:ea typeface="SimHei" panose="02010609060101010101" pitchFamily="49" charset="-122"/>
              <a:cs typeface="Arial" panose="020B0604020202020204" pitchFamily="34" charset="0"/>
            </a:endParaRPr>
          </a:p>
          <a:p>
            <a:pPr eaLnBrk="1" hangingPunct="1">
              <a:spcAft>
                <a:spcPct val="20000"/>
              </a:spcAft>
              <a:buFont typeface="Wingdings" pitchFamily="2" charset="2"/>
              <a:buNone/>
            </a:pPr>
            <a:r>
              <a:rPr lang="en-US" altLang="zh-CN" sz="2800" b="0" dirty="0">
                <a:ea typeface="SimHei" panose="02010609060101010101" pitchFamily="49" charset="-122"/>
                <a:cs typeface="Arial" panose="020B0604020202020204" pitchFamily="34" charset="0"/>
              </a:rPr>
              <a:t>2HgCl</a:t>
            </a:r>
            <a:r>
              <a:rPr lang="en-US" altLang="zh-CN" sz="2800" b="0" baseline="-25000" dirty="0">
                <a:ea typeface="SimHei" panose="02010609060101010101" pitchFamily="49" charset="-122"/>
                <a:cs typeface="Arial" panose="020B0604020202020204" pitchFamily="34" charset="0"/>
              </a:rPr>
              <a:t>2</a:t>
            </a:r>
            <a:r>
              <a:rPr lang="en-US" altLang="zh-CN" sz="2800" b="0" dirty="0">
                <a:ea typeface="SimHei" panose="02010609060101010101" pitchFamily="49" charset="-122"/>
                <a:cs typeface="Arial" panose="020B0604020202020204" pitchFamily="34" charset="0"/>
              </a:rPr>
              <a:t>+SnCl</a:t>
            </a:r>
            <a:r>
              <a:rPr lang="en-US" altLang="zh-CN" sz="2800" b="0" baseline="-25000" dirty="0">
                <a:ea typeface="SimHei" panose="02010609060101010101" pitchFamily="49" charset="-122"/>
                <a:cs typeface="Arial" panose="020B0604020202020204" pitchFamily="34" charset="0"/>
              </a:rPr>
              <a:t>2</a:t>
            </a:r>
            <a:r>
              <a:rPr lang="en-US" altLang="zh-CN" sz="2800" b="0" dirty="0">
                <a:ea typeface="SimHei" panose="02010609060101010101" pitchFamily="49" charset="-122"/>
                <a:cs typeface="Arial" panose="020B0604020202020204" pitchFamily="34" charset="0"/>
              </a:rPr>
              <a:t>+2HCl=H</a:t>
            </a:r>
            <a:r>
              <a:rPr lang="en-US" altLang="zh-CN" sz="2800" b="0" baseline="-25000" dirty="0">
                <a:ea typeface="SimHei" panose="02010609060101010101" pitchFamily="49" charset="-122"/>
                <a:cs typeface="Arial" panose="020B0604020202020204" pitchFamily="34" charset="0"/>
              </a:rPr>
              <a:t>2</a:t>
            </a:r>
            <a:r>
              <a:rPr lang="en-US" altLang="zh-CN" sz="2800" b="0" dirty="0">
                <a:ea typeface="SimHei" panose="02010609060101010101" pitchFamily="49" charset="-122"/>
                <a:cs typeface="Arial" panose="020B0604020202020204" pitchFamily="34" charset="0"/>
              </a:rPr>
              <a:t>SnCl</a:t>
            </a:r>
            <a:r>
              <a:rPr lang="en-US" altLang="zh-CN" sz="2800" b="0" baseline="-25000" dirty="0">
                <a:ea typeface="SimHei" panose="02010609060101010101" pitchFamily="49" charset="-122"/>
                <a:cs typeface="Arial" panose="020B0604020202020204" pitchFamily="34" charset="0"/>
              </a:rPr>
              <a:t>6</a:t>
            </a:r>
            <a:r>
              <a:rPr lang="en-US" altLang="zh-CN" sz="2800" b="0" dirty="0">
                <a:ea typeface="SimHei" panose="02010609060101010101" pitchFamily="49" charset="-122"/>
                <a:cs typeface="Arial" panose="020B0604020202020204" pitchFamily="34" charset="0"/>
              </a:rPr>
              <a:t>+Hg</a:t>
            </a:r>
            <a:r>
              <a:rPr lang="en-US" altLang="zh-CN" sz="2800" b="0" baseline="-25000" dirty="0">
                <a:ea typeface="SimHei" panose="02010609060101010101" pitchFamily="49" charset="-122"/>
                <a:cs typeface="Arial" panose="020B0604020202020204" pitchFamily="34" charset="0"/>
              </a:rPr>
              <a:t>2</a:t>
            </a:r>
            <a:r>
              <a:rPr lang="en-US" altLang="zh-CN" sz="2800" b="0" dirty="0">
                <a:ea typeface="SimHei" panose="02010609060101010101" pitchFamily="49" charset="-122"/>
                <a:cs typeface="Arial" panose="020B0604020202020204" pitchFamily="34" charset="0"/>
              </a:rPr>
              <a:t>Cl</a:t>
            </a:r>
            <a:r>
              <a:rPr lang="en-US" altLang="zh-CN" sz="2800" b="0" baseline="-25000" dirty="0">
                <a:ea typeface="SimHei" panose="02010609060101010101" pitchFamily="49" charset="-122"/>
                <a:cs typeface="Arial" panose="020B0604020202020204" pitchFamily="34" charset="0"/>
              </a:rPr>
              <a:t>2</a:t>
            </a:r>
            <a:endParaRPr lang="en-US" altLang="zh-CN" sz="2800" b="0" dirty="0">
              <a:ea typeface="SimHei" panose="02010609060101010101" pitchFamily="49" charset="-122"/>
              <a:cs typeface="Arial" panose="020B0604020202020204" pitchFamily="34" charset="0"/>
            </a:endParaRPr>
          </a:p>
          <a:p>
            <a:pPr eaLnBrk="1" hangingPunct="1">
              <a:spcAft>
                <a:spcPct val="20000"/>
              </a:spcAft>
              <a:buFont typeface="Wingdings" pitchFamily="2" charset="2"/>
              <a:buNone/>
            </a:pPr>
            <a:r>
              <a:rPr lang="en-US" altLang="zh-CN" sz="2800" b="0" dirty="0">
                <a:ea typeface="SimHei" panose="02010609060101010101" pitchFamily="49" charset="-122"/>
                <a:cs typeface="Arial" panose="020B0604020202020204" pitchFamily="34" charset="0"/>
              </a:rPr>
              <a:t>Hg</a:t>
            </a:r>
            <a:r>
              <a:rPr lang="en-US" altLang="zh-CN" sz="2800" b="0" baseline="-25000" dirty="0">
                <a:ea typeface="SimHei" panose="02010609060101010101" pitchFamily="49" charset="-122"/>
                <a:cs typeface="Arial" panose="020B0604020202020204" pitchFamily="34" charset="0"/>
              </a:rPr>
              <a:t>2</a:t>
            </a:r>
            <a:r>
              <a:rPr lang="en-US" altLang="zh-CN" sz="2800" b="0" dirty="0">
                <a:ea typeface="SimHei" panose="02010609060101010101" pitchFamily="49" charset="-122"/>
                <a:cs typeface="Arial" panose="020B0604020202020204" pitchFamily="34" charset="0"/>
              </a:rPr>
              <a:t>Cl</a:t>
            </a:r>
            <a:r>
              <a:rPr lang="en-US" altLang="zh-CN" sz="2800" b="0" baseline="-25000" dirty="0">
                <a:ea typeface="SimHei" panose="02010609060101010101" pitchFamily="49" charset="-122"/>
                <a:cs typeface="Arial" panose="020B0604020202020204" pitchFamily="34" charset="0"/>
              </a:rPr>
              <a:t>2</a:t>
            </a:r>
            <a:r>
              <a:rPr lang="en-US" altLang="zh-CN" sz="2800" b="0" dirty="0">
                <a:ea typeface="SimHei" panose="02010609060101010101" pitchFamily="49" charset="-122"/>
                <a:cs typeface="Arial" panose="020B0604020202020204" pitchFamily="34" charset="0"/>
              </a:rPr>
              <a:t>+SnCl</a:t>
            </a:r>
            <a:r>
              <a:rPr lang="en-US" altLang="zh-CN" sz="2800" b="0" baseline="-25000" dirty="0">
                <a:ea typeface="SimHei" panose="02010609060101010101" pitchFamily="49" charset="-122"/>
                <a:cs typeface="Arial" panose="020B0604020202020204" pitchFamily="34" charset="0"/>
              </a:rPr>
              <a:t>2</a:t>
            </a:r>
            <a:r>
              <a:rPr lang="en-US" altLang="zh-CN" sz="2800" b="0" dirty="0">
                <a:ea typeface="SimHei" panose="02010609060101010101" pitchFamily="49" charset="-122"/>
                <a:cs typeface="Arial" panose="020B0604020202020204" pitchFamily="34" charset="0"/>
              </a:rPr>
              <a:t>+2HCl=H</a:t>
            </a:r>
            <a:r>
              <a:rPr lang="en-US" altLang="zh-CN" sz="2800" b="0" baseline="-25000" dirty="0">
                <a:ea typeface="SimHei" panose="02010609060101010101" pitchFamily="49" charset="-122"/>
                <a:cs typeface="Arial" panose="020B0604020202020204" pitchFamily="34" charset="0"/>
              </a:rPr>
              <a:t>2</a:t>
            </a:r>
            <a:r>
              <a:rPr lang="en-US" altLang="zh-CN" sz="2800" b="0" dirty="0">
                <a:ea typeface="SimHei" panose="02010609060101010101" pitchFamily="49" charset="-122"/>
                <a:cs typeface="Arial" panose="020B0604020202020204" pitchFamily="34" charset="0"/>
              </a:rPr>
              <a:t>SnCl</a:t>
            </a:r>
            <a:r>
              <a:rPr lang="en-US" altLang="zh-CN" sz="2800" b="0" baseline="-25000" dirty="0">
                <a:ea typeface="SimHei" panose="02010609060101010101" pitchFamily="49" charset="-122"/>
                <a:cs typeface="Arial" panose="020B0604020202020204" pitchFamily="34" charset="0"/>
              </a:rPr>
              <a:t>6</a:t>
            </a:r>
            <a:r>
              <a:rPr lang="en-US" altLang="zh-CN" sz="2800" b="0" dirty="0">
                <a:ea typeface="SimHei" panose="02010609060101010101" pitchFamily="49" charset="-122"/>
                <a:cs typeface="Arial" panose="020B0604020202020204" pitchFamily="34" charset="0"/>
              </a:rPr>
              <a:t>+2Hg↓</a:t>
            </a:r>
            <a:endParaRPr lang="zh-CN" altLang="en-US" sz="2800" b="0" dirty="0">
              <a:ea typeface="SimHei" panose="02010609060101010101" pitchFamily="49" charset="-122"/>
              <a:cs typeface="Arial" panose="020B0604020202020204" pitchFamily="34" charset="0"/>
            </a:endParaRPr>
          </a:p>
        </p:txBody>
      </p:sp>
      <p:sp>
        <p:nvSpPr>
          <p:cNvPr id="9" name="矩形 8">
            <a:extLst>
              <a:ext uri="{FF2B5EF4-FFF2-40B4-BE49-F238E27FC236}">
                <a16:creationId xmlns:a16="http://schemas.microsoft.com/office/drawing/2014/main" id="{EBCB2B1C-11A1-FD44-B5B1-61D744D3F1E1}"/>
              </a:ext>
            </a:extLst>
          </p:cNvPr>
          <p:cNvSpPr/>
          <p:nvPr/>
        </p:nvSpPr>
        <p:spPr>
          <a:xfrm>
            <a:off x="539552" y="479228"/>
            <a:ext cx="2125903" cy="523220"/>
          </a:xfrm>
          <a:prstGeom prst="rect">
            <a:avLst/>
          </a:prstGeom>
          <a:solidFill>
            <a:schemeClr val="accent6">
              <a:lumMod val="60000"/>
              <a:lumOff val="40000"/>
            </a:schemeClr>
          </a:solidFill>
        </p:spPr>
        <p:txBody>
          <a:bodyPr wrap="none">
            <a:spAutoFit/>
          </a:bodyPr>
          <a:lstStyle/>
          <a:p>
            <a:r>
              <a:rPr kumimoji="0" lang="en-US" altLang="zh-CN" sz="2800" dirty="0">
                <a:latin typeface="Arial" panose="020B0604020202020204" pitchFamily="34" charset="0"/>
                <a:cs typeface="Arial" panose="020B0604020202020204" pitchFamily="34" charset="0"/>
              </a:rPr>
              <a:t>Sn</a:t>
            </a:r>
            <a:r>
              <a:rPr kumimoji="0" lang="zh-CN" altLang="en-US" sz="2800" dirty="0">
                <a:latin typeface="Arial" panose="020B0604020202020204" pitchFamily="34" charset="0"/>
                <a:cs typeface="Arial" panose="020B0604020202020204" pitchFamily="34" charset="0"/>
              </a:rPr>
              <a:t>的卤化物</a:t>
            </a:r>
            <a:r>
              <a:rPr kumimoji="0" lang="en-US" altLang="zh-CN" sz="2800" baseline="-25000" dirty="0">
                <a:latin typeface="Arial" panose="020B0604020202020204" pitchFamily="34" charset="0"/>
                <a:cs typeface="Arial" panose="020B0604020202020204" pitchFamily="34" charset="0"/>
              </a:rPr>
              <a:t> </a:t>
            </a:r>
            <a:endParaRPr lang="zh-CN" altLang="en-US" sz="2800" dirty="0">
              <a:latin typeface="Arial" panose="020B0604020202020204" pitchFamily="34" charset="0"/>
              <a:cs typeface="Arial" panose="020B0604020202020204" pitchFamily="34" charset="0"/>
            </a:endParaRPr>
          </a:p>
        </p:txBody>
      </p:sp>
      <p:sp>
        <p:nvSpPr>
          <p:cNvPr id="4" name="文本框 3">
            <a:extLst>
              <a:ext uri="{FF2B5EF4-FFF2-40B4-BE49-F238E27FC236}">
                <a16:creationId xmlns:a16="http://schemas.microsoft.com/office/drawing/2014/main" id="{CBB9C1F4-2037-86EF-0138-32820D069D46}"/>
              </a:ext>
            </a:extLst>
          </p:cNvPr>
          <p:cNvSpPr txBox="1"/>
          <p:nvPr/>
        </p:nvSpPr>
        <p:spPr>
          <a:xfrm>
            <a:off x="7663795" y="148702"/>
            <a:ext cx="1304597" cy="646331"/>
          </a:xfrm>
          <a:prstGeom prst="rect">
            <a:avLst/>
          </a:prstGeom>
          <a:solidFill>
            <a:schemeClr val="accent6">
              <a:lumMod val="40000"/>
              <a:lumOff val="60000"/>
            </a:schemeClr>
          </a:solidFill>
        </p:spPr>
        <p:txBody>
          <a:bodyPr wrap="square" rtlCol="0">
            <a:spAutoFit/>
          </a:bodyPr>
          <a:lstStyle/>
          <a:p>
            <a:pPr algn="ctr"/>
            <a:r>
              <a:rPr lang="zh-CN" altLang="en-US" sz="3600" dirty="0">
                <a:solidFill>
                  <a:srgbClr val="0000CC"/>
                </a:solidFill>
              </a:rPr>
              <a:t>了解</a:t>
            </a:r>
            <a:endParaRPr kumimoji="1" lang="zh-CN" altLang="en-US" sz="3600" dirty="0">
              <a:solidFill>
                <a:srgbClr val="0000CC"/>
              </a:solidFill>
            </a:endParaRPr>
          </a:p>
        </p:txBody>
      </p:sp>
    </p:spTree>
    <p:extLst>
      <p:ext uri="{BB962C8B-B14F-4D97-AF65-F5344CB8AC3E}">
        <p14:creationId xmlns:p14="http://schemas.microsoft.com/office/powerpoint/2010/main" val="39860526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5442D6C-3608-A941-898F-328D999A9BAD}"/>
              </a:ext>
            </a:extLst>
          </p:cNvPr>
          <p:cNvSpPr>
            <a:spLocks noGrp="1"/>
          </p:cNvSpPr>
          <p:nvPr>
            <p:ph type="sldNum" sz="quarter" idx="12"/>
          </p:nvPr>
        </p:nvSpPr>
        <p:spPr/>
        <p:txBody>
          <a:bodyPr/>
          <a:lstStyle/>
          <a:p>
            <a:fld id="{F32996CC-1D28-6241-8C6B-4A2C005E6D1D}" type="slidenum">
              <a:rPr lang="en-US" altLang="zh-CN" smtClean="0"/>
              <a:pPr/>
              <a:t>71</a:t>
            </a:fld>
            <a:endParaRPr lang="en-US" altLang="zh-CN"/>
          </a:p>
        </p:txBody>
      </p:sp>
      <p:sp>
        <p:nvSpPr>
          <p:cNvPr id="3" name="Rectangle 2050">
            <a:extLst>
              <a:ext uri="{FF2B5EF4-FFF2-40B4-BE49-F238E27FC236}">
                <a16:creationId xmlns:a16="http://schemas.microsoft.com/office/drawing/2014/main" id="{01AA53C1-4796-D34B-94E5-53BFF2B5F8A8}"/>
              </a:ext>
            </a:extLst>
          </p:cNvPr>
          <p:cNvSpPr txBox="1">
            <a:spLocks noChangeArrowheads="1"/>
          </p:cNvSpPr>
          <p:nvPr/>
        </p:nvSpPr>
        <p:spPr>
          <a:xfrm>
            <a:off x="448295" y="2600865"/>
            <a:ext cx="4294187" cy="579437"/>
          </a:xfrm>
          <a:prstGeom prst="rect">
            <a:avLst/>
          </a:prstGeom>
          <a:solidFill>
            <a:schemeClr val="accent6">
              <a:lumMod val="60000"/>
              <a:lumOff val="40000"/>
            </a:schemeClr>
          </a:solidFill>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spcAft>
                <a:spcPts val="0"/>
              </a:spcAft>
            </a:pPr>
            <a:r>
              <a:rPr kumimoji="0" lang="en-US" altLang="zh-CN" sz="2800" dirty="0" err="1">
                <a:latin typeface="Arial" panose="020B0604020202020204" pitchFamily="34" charset="0"/>
                <a:ea typeface="SimHei" panose="02010609060101010101" pitchFamily="49" charset="-122"/>
                <a:cs typeface="Arial" panose="020B0604020202020204" pitchFamily="34" charset="0"/>
              </a:rPr>
              <a:t>Pb</a:t>
            </a:r>
            <a:r>
              <a:rPr kumimoji="0" lang="zh-CN" altLang="en-US" sz="2800" dirty="0">
                <a:latin typeface="Arial" panose="020B0604020202020204" pitchFamily="34" charset="0"/>
                <a:ea typeface="SimHei" panose="02010609060101010101" pitchFamily="49" charset="-122"/>
                <a:cs typeface="Arial" panose="020B0604020202020204" pitchFamily="34" charset="0"/>
              </a:rPr>
              <a:t>的卤化物</a:t>
            </a:r>
          </a:p>
        </p:txBody>
      </p:sp>
      <p:sp>
        <p:nvSpPr>
          <p:cNvPr id="4" name="Rectangle 2051">
            <a:extLst>
              <a:ext uri="{FF2B5EF4-FFF2-40B4-BE49-F238E27FC236}">
                <a16:creationId xmlns:a16="http://schemas.microsoft.com/office/drawing/2014/main" id="{3DAFE483-53EE-8043-A3BE-6CBDFFF19026}"/>
              </a:ext>
            </a:extLst>
          </p:cNvPr>
          <p:cNvSpPr txBox="1">
            <a:spLocks noChangeArrowheads="1"/>
          </p:cNvSpPr>
          <p:nvPr/>
        </p:nvSpPr>
        <p:spPr>
          <a:xfrm>
            <a:off x="448295" y="3429000"/>
            <a:ext cx="5203825" cy="10445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Bef>
                <a:spcPct val="10000"/>
              </a:spcBef>
              <a:spcAft>
                <a:spcPct val="20000"/>
              </a:spcAft>
              <a:buFont typeface="Wingdings" pitchFamily="2" charset="2"/>
              <a:buNone/>
            </a:pPr>
            <a:r>
              <a:rPr kumimoji="0" lang="en-US" altLang="zh-CN" sz="2400" dirty="0">
                <a:latin typeface="Arial" panose="020B0604020202020204" pitchFamily="34" charset="0"/>
                <a:ea typeface="SimHei" panose="02010609060101010101" pitchFamily="49" charset="-122"/>
                <a:cs typeface="Arial" panose="020B0604020202020204" pitchFamily="34" charset="0"/>
              </a:rPr>
              <a:t> PbCl</a:t>
            </a:r>
            <a:r>
              <a:rPr kumimoji="0" lang="en-US" altLang="zh-CN" sz="2400" baseline="-25000" dirty="0">
                <a:latin typeface="Arial" panose="020B0604020202020204" pitchFamily="34" charset="0"/>
                <a:ea typeface="SimHei" panose="02010609060101010101" pitchFamily="49" charset="-122"/>
                <a:cs typeface="Arial" panose="020B0604020202020204" pitchFamily="34" charset="0"/>
              </a:rPr>
              <a:t>2</a:t>
            </a:r>
            <a:r>
              <a:rPr kumimoji="0" lang="en-US" altLang="zh-CN" sz="2400" dirty="0">
                <a:latin typeface="Arial" panose="020B0604020202020204" pitchFamily="34" charset="0"/>
                <a:ea typeface="SimHei" panose="02010609060101010101" pitchFamily="49" charset="-122"/>
                <a:cs typeface="Arial" panose="020B0604020202020204" pitchFamily="34" charset="0"/>
              </a:rPr>
              <a:t>:</a:t>
            </a:r>
            <a:r>
              <a:rPr kumimoji="0" lang="zh-CN" altLang="en-US" sz="2400" dirty="0">
                <a:latin typeface="Arial" panose="020B0604020202020204" pitchFamily="34" charset="0"/>
                <a:ea typeface="SimHei" panose="02010609060101010101" pitchFamily="49" charset="-122"/>
                <a:cs typeface="Arial" panose="020B0604020202020204" pitchFamily="34" charset="0"/>
              </a:rPr>
              <a:t>白色↓,易溶于沸水和浓盐酸</a:t>
            </a:r>
          </a:p>
          <a:p>
            <a:pPr fontAlgn="auto">
              <a:spcBef>
                <a:spcPct val="10000"/>
              </a:spcBef>
              <a:spcAft>
                <a:spcPct val="20000"/>
              </a:spcAft>
              <a:buFont typeface="Wingdings" pitchFamily="2" charset="2"/>
              <a:buNone/>
            </a:pPr>
            <a:r>
              <a:rPr kumimoji="0" lang="zh-CN" altLang="en-US" sz="2400" dirty="0">
                <a:latin typeface="Arial" panose="020B0604020202020204" pitchFamily="34" charset="0"/>
                <a:ea typeface="SimHei" panose="02010609060101010101" pitchFamily="49" charset="-122"/>
                <a:cs typeface="Arial" panose="020B0604020202020204" pitchFamily="34" charset="0"/>
              </a:rPr>
              <a:t>      </a:t>
            </a:r>
            <a:r>
              <a:rPr kumimoji="0" lang="en-US" altLang="zh-CN" sz="2400" dirty="0">
                <a:latin typeface="Arial" panose="020B0604020202020204" pitchFamily="34" charset="0"/>
                <a:ea typeface="SimHei" panose="02010609060101010101" pitchFamily="49" charset="-122"/>
                <a:cs typeface="Arial" panose="020B0604020202020204" pitchFamily="34" charset="0"/>
              </a:rPr>
              <a:t>PbCl</a:t>
            </a:r>
            <a:r>
              <a:rPr kumimoji="0" lang="en-US" altLang="zh-CN" sz="2400" baseline="-25000" dirty="0">
                <a:latin typeface="Arial" panose="020B0604020202020204" pitchFamily="34" charset="0"/>
                <a:ea typeface="SimHei" panose="02010609060101010101" pitchFamily="49" charset="-122"/>
                <a:cs typeface="Arial" panose="020B0604020202020204" pitchFamily="34" charset="0"/>
              </a:rPr>
              <a:t>2 </a:t>
            </a:r>
            <a:r>
              <a:rPr kumimoji="0" lang="en-US" altLang="zh-CN" sz="2400" dirty="0">
                <a:latin typeface="Arial" panose="020B0604020202020204" pitchFamily="34" charset="0"/>
                <a:ea typeface="SimHei" panose="02010609060101010101" pitchFamily="49" charset="-122"/>
                <a:cs typeface="Arial" panose="020B0604020202020204" pitchFamily="34" charset="0"/>
              </a:rPr>
              <a:t>+2HCl=H</a:t>
            </a:r>
            <a:r>
              <a:rPr kumimoji="0" lang="en-US" altLang="zh-CN" sz="2400" baseline="-25000" dirty="0">
                <a:latin typeface="Arial" panose="020B0604020202020204" pitchFamily="34" charset="0"/>
                <a:ea typeface="SimHei" panose="02010609060101010101" pitchFamily="49" charset="-122"/>
                <a:cs typeface="Arial" panose="020B0604020202020204" pitchFamily="34" charset="0"/>
              </a:rPr>
              <a:t>2</a:t>
            </a:r>
            <a:r>
              <a:rPr kumimoji="0" lang="en-US" altLang="zh-CN" sz="2400" dirty="0">
                <a:latin typeface="Arial" panose="020B0604020202020204" pitchFamily="34" charset="0"/>
                <a:ea typeface="SimHei" panose="02010609060101010101" pitchFamily="49" charset="-122"/>
                <a:cs typeface="Arial" panose="020B0604020202020204" pitchFamily="34" charset="0"/>
              </a:rPr>
              <a:t>[PbCl</a:t>
            </a:r>
            <a:r>
              <a:rPr kumimoji="0" lang="en-US" altLang="zh-CN" sz="2400" baseline="-25000" dirty="0">
                <a:latin typeface="Arial" panose="020B0604020202020204" pitchFamily="34" charset="0"/>
                <a:ea typeface="SimHei" panose="02010609060101010101" pitchFamily="49" charset="-122"/>
                <a:cs typeface="Arial" panose="020B0604020202020204" pitchFamily="34" charset="0"/>
              </a:rPr>
              <a:t>4</a:t>
            </a:r>
            <a:r>
              <a:rPr kumimoji="0" lang="en-US" altLang="zh-CN" sz="2400" dirty="0">
                <a:latin typeface="Arial" panose="020B0604020202020204" pitchFamily="34" charset="0"/>
                <a:ea typeface="SimHei" panose="02010609060101010101" pitchFamily="49" charset="-122"/>
                <a:cs typeface="Arial" panose="020B0604020202020204" pitchFamily="34" charset="0"/>
              </a:rPr>
              <a:t>]</a:t>
            </a:r>
          </a:p>
        </p:txBody>
      </p:sp>
      <p:pic>
        <p:nvPicPr>
          <p:cNvPr id="5" name="Picture 2052" descr="Pbi2-PbI2">
            <a:extLst>
              <a:ext uri="{FF2B5EF4-FFF2-40B4-BE49-F238E27FC236}">
                <a16:creationId xmlns:a16="http://schemas.microsoft.com/office/drawing/2014/main" id="{AFC27BC3-29EB-8D41-9A8E-04CD0C7EB494}"/>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422603" y="3951287"/>
            <a:ext cx="2438400"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2053">
            <a:extLst>
              <a:ext uri="{FF2B5EF4-FFF2-40B4-BE49-F238E27FC236}">
                <a16:creationId xmlns:a16="http://schemas.microsoft.com/office/drawing/2014/main" id="{2F80FCAF-891A-FE4B-89FD-3EF7C276B385}"/>
              </a:ext>
            </a:extLst>
          </p:cNvPr>
          <p:cNvSpPr txBox="1">
            <a:spLocks noChangeArrowheads="1"/>
          </p:cNvSpPr>
          <p:nvPr/>
        </p:nvSpPr>
        <p:spPr bwMode="auto">
          <a:xfrm>
            <a:off x="502395" y="4551870"/>
            <a:ext cx="5986463" cy="86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CCFF33"/>
              </a:buClr>
              <a:buSzPct val="70000"/>
              <a:buFont typeface="Wingdings" pitchFamily="2" charset="2"/>
              <a:buChar char="n"/>
              <a:defRPr kumimoji="1" sz="3200" b="1">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65000"/>
              <a:buFont typeface="Wingdings" pitchFamily="2" charset="2"/>
              <a:buChar char="n"/>
              <a:defRPr kumimoji="1" sz="2800" b="1">
                <a:solidFill>
                  <a:schemeClr val="tx1"/>
                </a:solidFill>
                <a:latin typeface="Arial" panose="020B0604020202020204" pitchFamily="34" charset="0"/>
                <a:ea typeface="楷体_GB2312" pitchFamily="49" charset="-122"/>
              </a:defRPr>
            </a:lvl2pPr>
            <a:lvl3pPr marL="1143000" indent="-228600">
              <a:spcBef>
                <a:spcPct val="20000"/>
              </a:spcBef>
              <a:buClr>
                <a:srgbClr val="0099CC"/>
              </a:buClr>
              <a:buSzPct val="65000"/>
              <a:buFont typeface="Wingdings" pitchFamily="2" charset="2"/>
              <a:buChar char="n"/>
              <a:defRPr kumimoji="1" sz="2400" b="1">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itchFamily="2" charset="2"/>
              <a:buChar char="n"/>
              <a:defRPr kumimoji="1" sz="2000" b="1">
                <a:solidFill>
                  <a:schemeClr val="tx1"/>
                </a:solidFill>
                <a:latin typeface="Arial" panose="020B0604020202020204" pitchFamily="34" charset="0"/>
                <a:ea typeface="楷体_GB2312" pitchFamily="49" charset="-122"/>
              </a:defRPr>
            </a:lvl4pPr>
            <a:lvl5pPr marL="2057400" indent="-228600">
              <a:spcBef>
                <a:spcPct val="20000"/>
              </a:spcBef>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9pPr>
          </a:lstStyle>
          <a:p>
            <a:pPr eaLnBrk="1" hangingPunct="1">
              <a:lnSpc>
                <a:spcPct val="90000"/>
              </a:lnSpc>
              <a:spcBef>
                <a:spcPct val="10000"/>
              </a:spcBef>
              <a:spcAft>
                <a:spcPct val="20000"/>
              </a:spcAft>
              <a:buFont typeface="Wingdings" pitchFamily="2" charset="2"/>
              <a:buNone/>
            </a:pPr>
            <a:r>
              <a:rPr lang="en-US" altLang="zh-CN" sz="2400" b="0" dirty="0">
                <a:ea typeface="SimHei" panose="02010609060101010101" pitchFamily="49" charset="-122"/>
                <a:cs typeface="Arial" panose="020B0604020202020204" pitchFamily="34" charset="0"/>
              </a:rPr>
              <a:t>PbI</a:t>
            </a:r>
            <a:r>
              <a:rPr lang="en-US" altLang="zh-CN" sz="2400" b="0" baseline="-25000" dirty="0">
                <a:ea typeface="SimHei" panose="02010609060101010101" pitchFamily="49" charset="-122"/>
                <a:cs typeface="Arial" panose="020B0604020202020204" pitchFamily="34" charset="0"/>
              </a:rPr>
              <a:t>2</a:t>
            </a:r>
            <a:r>
              <a:rPr lang="en-US" altLang="zh-CN" sz="2400" b="0" dirty="0">
                <a:ea typeface="SimHei" panose="02010609060101010101" pitchFamily="49" charset="-122"/>
                <a:cs typeface="Arial" panose="020B0604020202020204" pitchFamily="34" charset="0"/>
              </a:rPr>
              <a:t>:</a:t>
            </a:r>
            <a:r>
              <a:rPr lang="en-US" altLang="zh-CN" sz="2400" b="0" baseline="-25000" dirty="0">
                <a:ea typeface="SimHei" panose="02010609060101010101" pitchFamily="49" charset="-122"/>
                <a:cs typeface="Arial" panose="020B0604020202020204" pitchFamily="34" charset="0"/>
              </a:rPr>
              <a:t> </a:t>
            </a:r>
            <a:r>
              <a:rPr lang="zh-CN" altLang="en-US" sz="2400" b="0" dirty="0">
                <a:ea typeface="SimHei" panose="02010609060101010101" pitchFamily="49" charset="-122"/>
                <a:cs typeface="Arial" panose="020B0604020202020204" pitchFamily="34" charset="0"/>
              </a:rPr>
              <a:t>黄色丝状有亮光↓易溶于沸水和</a:t>
            </a:r>
            <a:r>
              <a:rPr lang="en-US" altLang="zh-CN" sz="2400" b="0" dirty="0">
                <a:ea typeface="SimHei" panose="02010609060101010101" pitchFamily="49" charset="-122"/>
                <a:cs typeface="Arial" panose="020B0604020202020204" pitchFamily="34" charset="0"/>
              </a:rPr>
              <a:t>KI。</a:t>
            </a:r>
          </a:p>
          <a:p>
            <a:pPr eaLnBrk="1" hangingPunct="1">
              <a:lnSpc>
                <a:spcPct val="90000"/>
              </a:lnSpc>
              <a:spcBef>
                <a:spcPct val="10000"/>
              </a:spcBef>
              <a:spcAft>
                <a:spcPct val="20000"/>
              </a:spcAft>
              <a:buFont typeface="Wingdings" pitchFamily="2" charset="2"/>
              <a:buNone/>
            </a:pPr>
            <a:r>
              <a:rPr lang="en-US" altLang="zh-CN" sz="2400" b="0" dirty="0">
                <a:ea typeface="SimHei" panose="02010609060101010101" pitchFamily="49" charset="-122"/>
                <a:cs typeface="Arial" panose="020B0604020202020204" pitchFamily="34" charset="0"/>
              </a:rPr>
              <a:t>     PbI</a:t>
            </a:r>
            <a:r>
              <a:rPr lang="en-US" altLang="zh-CN" sz="2400" b="0" baseline="-25000" dirty="0">
                <a:ea typeface="SimHei" panose="02010609060101010101" pitchFamily="49" charset="-122"/>
                <a:cs typeface="Arial" panose="020B0604020202020204" pitchFamily="34" charset="0"/>
              </a:rPr>
              <a:t>2</a:t>
            </a:r>
            <a:r>
              <a:rPr lang="en-US" altLang="zh-CN" sz="2400" b="0" dirty="0">
                <a:ea typeface="SimHei" panose="02010609060101010101" pitchFamily="49" charset="-122"/>
                <a:cs typeface="Arial" panose="020B0604020202020204" pitchFamily="34" charset="0"/>
              </a:rPr>
              <a:t>+2KI=K</a:t>
            </a:r>
            <a:r>
              <a:rPr lang="en-US" altLang="zh-CN" sz="2400" b="0" baseline="-25000" dirty="0">
                <a:ea typeface="SimHei" panose="02010609060101010101" pitchFamily="49" charset="-122"/>
                <a:cs typeface="Arial" panose="020B0604020202020204" pitchFamily="34" charset="0"/>
              </a:rPr>
              <a:t>2</a:t>
            </a:r>
            <a:r>
              <a:rPr lang="en-US" altLang="zh-CN" sz="2400" b="0" dirty="0">
                <a:ea typeface="SimHei" panose="02010609060101010101" pitchFamily="49" charset="-122"/>
                <a:cs typeface="Arial" panose="020B0604020202020204" pitchFamily="34" charset="0"/>
              </a:rPr>
              <a:t>[PbI</a:t>
            </a:r>
            <a:r>
              <a:rPr lang="en-US" altLang="zh-CN" sz="2400" b="0" baseline="-25000" dirty="0">
                <a:ea typeface="SimHei" panose="02010609060101010101" pitchFamily="49" charset="-122"/>
                <a:cs typeface="Arial" panose="020B0604020202020204" pitchFamily="34" charset="0"/>
              </a:rPr>
              <a:t>4</a:t>
            </a:r>
            <a:r>
              <a:rPr lang="en-US" altLang="zh-CN" sz="2400" b="0" dirty="0">
                <a:ea typeface="SimHei" panose="02010609060101010101" pitchFamily="49" charset="-122"/>
                <a:cs typeface="Arial" panose="020B0604020202020204" pitchFamily="34" charset="0"/>
              </a:rPr>
              <a:t>]</a:t>
            </a:r>
            <a:endParaRPr lang="zh-CN" altLang="en-US" sz="2400" b="0" dirty="0">
              <a:ea typeface="SimHei" panose="02010609060101010101" pitchFamily="49" charset="-122"/>
              <a:cs typeface="Arial" panose="020B0604020202020204" pitchFamily="34" charset="0"/>
            </a:endParaRPr>
          </a:p>
        </p:txBody>
      </p:sp>
      <p:sp>
        <p:nvSpPr>
          <p:cNvPr id="7" name="Text Box 2054">
            <a:extLst>
              <a:ext uri="{FF2B5EF4-FFF2-40B4-BE49-F238E27FC236}">
                <a16:creationId xmlns:a16="http://schemas.microsoft.com/office/drawing/2014/main" id="{44B68F67-B15C-9649-B64F-E0EF54056541}"/>
              </a:ext>
            </a:extLst>
          </p:cNvPr>
          <p:cNvSpPr txBox="1">
            <a:spLocks noChangeArrowheads="1"/>
          </p:cNvSpPr>
          <p:nvPr/>
        </p:nvSpPr>
        <p:spPr bwMode="auto">
          <a:xfrm>
            <a:off x="529208" y="5703764"/>
            <a:ext cx="6419056" cy="867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CCFF33"/>
              </a:buClr>
              <a:buSzPct val="70000"/>
              <a:buFont typeface="Wingdings" pitchFamily="2" charset="2"/>
              <a:buChar char="n"/>
              <a:defRPr kumimoji="1" sz="3200" b="1">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65000"/>
              <a:buFont typeface="Wingdings" pitchFamily="2" charset="2"/>
              <a:buChar char="n"/>
              <a:defRPr kumimoji="1" sz="2800" b="1">
                <a:solidFill>
                  <a:schemeClr val="tx1"/>
                </a:solidFill>
                <a:latin typeface="Arial" panose="020B0604020202020204" pitchFamily="34" charset="0"/>
                <a:ea typeface="楷体_GB2312" pitchFamily="49" charset="-122"/>
              </a:defRPr>
            </a:lvl2pPr>
            <a:lvl3pPr marL="1143000" indent="-228600">
              <a:spcBef>
                <a:spcPct val="20000"/>
              </a:spcBef>
              <a:buClr>
                <a:srgbClr val="0099CC"/>
              </a:buClr>
              <a:buSzPct val="65000"/>
              <a:buFont typeface="Wingdings" pitchFamily="2" charset="2"/>
              <a:buChar char="n"/>
              <a:defRPr kumimoji="1" sz="2400" b="1">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itchFamily="2" charset="2"/>
              <a:buChar char="n"/>
              <a:defRPr kumimoji="1" sz="2000" b="1">
                <a:solidFill>
                  <a:schemeClr val="tx1"/>
                </a:solidFill>
                <a:latin typeface="Arial" panose="020B0604020202020204" pitchFamily="34" charset="0"/>
                <a:ea typeface="楷体_GB2312" pitchFamily="49" charset="-122"/>
              </a:defRPr>
            </a:lvl4pPr>
            <a:lvl5pPr marL="2057400" indent="-228600">
              <a:spcBef>
                <a:spcPct val="20000"/>
              </a:spcBef>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9pPr>
          </a:lstStyle>
          <a:p>
            <a:pPr eaLnBrk="1" hangingPunct="1">
              <a:lnSpc>
                <a:spcPct val="90000"/>
              </a:lnSpc>
              <a:spcBef>
                <a:spcPct val="10000"/>
              </a:spcBef>
              <a:spcAft>
                <a:spcPct val="20000"/>
              </a:spcAft>
              <a:buFont typeface="Wingdings" pitchFamily="2" charset="2"/>
              <a:buNone/>
            </a:pPr>
            <a:r>
              <a:rPr lang="en-US" altLang="zh-CN" sz="2400" b="0" dirty="0">
                <a:ea typeface="SimHei" panose="02010609060101010101" pitchFamily="49" charset="-122"/>
                <a:cs typeface="Arial" panose="020B0604020202020204" pitchFamily="34" charset="0"/>
              </a:rPr>
              <a:t>PbCl</a:t>
            </a:r>
            <a:r>
              <a:rPr lang="en-US" altLang="zh-CN" sz="2400" b="0" baseline="-25000" dirty="0">
                <a:ea typeface="SimHei" panose="02010609060101010101" pitchFamily="49" charset="-122"/>
                <a:cs typeface="Arial" panose="020B0604020202020204" pitchFamily="34" charset="0"/>
              </a:rPr>
              <a:t>4</a:t>
            </a:r>
            <a:r>
              <a:rPr lang="en-US" altLang="zh-CN" sz="2400" b="0" dirty="0">
                <a:ea typeface="SimHei" panose="02010609060101010101" pitchFamily="49" charset="-122"/>
                <a:cs typeface="Arial" panose="020B0604020202020204" pitchFamily="34" charset="0"/>
              </a:rPr>
              <a:t>:</a:t>
            </a:r>
            <a:r>
              <a:rPr lang="zh-CN" altLang="en-US" sz="2400" b="0" dirty="0">
                <a:ea typeface="SimHei" panose="02010609060101010101" pitchFamily="49" charset="-122"/>
                <a:cs typeface="Arial" panose="020B0604020202020204" pitchFamily="34" charset="0"/>
              </a:rPr>
              <a:t>低温存在</a:t>
            </a:r>
          </a:p>
          <a:p>
            <a:pPr eaLnBrk="1" hangingPunct="1">
              <a:lnSpc>
                <a:spcPct val="90000"/>
              </a:lnSpc>
              <a:spcBef>
                <a:spcPct val="10000"/>
              </a:spcBef>
              <a:spcAft>
                <a:spcPct val="20000"/>
              </a:spcAft>
              <a:buFont typeface="Wingdings" pitchFamily="2" charset="2"/>
              <a:buNone/>
            </a:pPr>
            <a:r>
              <a:rPr lang="en-US" altLang="zh-CN" sz="2400" b="0" dirty="0">
                <a:ea typeface="SimHei" panose="02010609060101010101" pitchFamily="49" charset="-122"/>
                <a:cs typeface="Arial" panose="020B0604020202020204" pitchFamily="34" charset="0"/>
              </a:rPr>
              <a:t>PbO</a:t>
            </a:r>
            <a:r>
              <a:rPr lang="en-US" altLang="zh-CN" sz="2400" b="0" baseline="-25000" dirty="0">
                <a:ea typeface="SimHei" panose="02010609060101010101" pitchFamily="49" charset="-122"/>
                <a:cs typeface="Arial" panose="020B0604020202020204" pitchFamily="34" charset="0"/>
              </a:rPr>
              <a:t>2</a:t>
            </a:r>
            <a:r>
              <a:rPr lang="en-US" altLang="zh-CN" sz="2400" b="0" dirty="0">
                <a:ea typeface="SimHei" panose="02010609060101010101" pitchFamily="49" charset="-122"/>
                <a:cs typeface="Arial" panose="020B0604020202020204" pitchFamily="34" charset="0"/>
              </a:rPr>
              <a:t>+4HCl→(PbCl</a:t>
            </a:r>
            <a:r>
              <a:rPr lang="en-US" altLang="zh-CN" sz="2400" b="0" baseline="-25000" dirty="0">
                <a:ea typeface="SimHei" panose="02010609060101010101" pitchFamily="49" charset="-122"/>
                <a:cs typeface="Arial" panose="020B0604020202020204" pitchFamily="34" charset="0"/>
              </a:rPr>
              <a:t>4</a:t>
            </a:r>
            <a:r>
              <a:rPr lang="en-US" altLang="zh-CN" sz="2400" b="0" dirty="0">
                <a:ea typeface="SimHei" panose="02010609060101010101" pitchFamily="49" charset="-122"/>
                <a:cs typeface="Arial" panose="020B0604020202020204" pitchFamily="34" charset="0"/>
              </a:rPr>
              <a:t>)→PbCl</a:t>
            </a:r>
            <a:r>
              <a:rPr lang="en-US" altLang="zh-CN" sz="2400" b="0" baseline="-25000" dirty="0">
                <a:ea typeface="SimHei" panose="02010609060101010101" pitchFamily="49" charset="-122"/>
                <a:cs typeface="Arial" panose="020B0604020202020204" pitchFamily="34" charset="0"/>
              </a:rPr>
              <a:t>2</a:t>
            </a:r>
            <a:r>
              <a:rPr lang="en-US" altLang="zh-CN" sz="2400" b="0" dirty="0">
                <a:ea typeface="SimHei" panose="02010609060101010101" pitchFamily="49" charset="-122"/>
                <a:cs typeface="Arial" panose="020B0604020202020204" pitchFamily="34" charset="0"/>
              </a:rPr>
              <a:t>↓+Cl</a:t>
            </a:r>
            <a:r>
              <a:rPr lang="en-US" altLang="zh-CN" sz="2400" b="0" baseline="-25000" dirty="0">
                <a:ea typeface="SimHei" panose="02010609060101010101" pitchFamily="49" charset="-122"/>
                <a:cs typeface="Arial" panose="020B0604020202020204" pitchFamily="34" charset="0"/>
              </a:rPr>
              <a:t>2</a:t>
            </a:r>
            <a:r>
              <a:rPr lang="en-US" altLang="zh-CN" sz="2400" b="0" dirty="0">
                <a:ea typeface="SimHei" panose="02010609060101010101" pitchFamily="49" charset="-122"/>
                <a:cs typeface="Arial" panose="020B0604020202020204" pitchFamily="34" charset="0"/>
              </a:rPr>
              <a:t>↑ </a:t>
            </a:r>
          </a:p>
        </p:txBody>
      </p:sp>
      <p:sp>
        <p:nvSpPr>
          <p:cNvPr id="8" name="Text Box 2055">
            <a:extLst>
              <a:ext uri="{FF2B5EF4-FFF2-40B4-BE49-F238E27FC236}">
                <a16:creationId xmlns:a16="http://schemas.microsoft.com/office/drawing/2014/main" id="{0D9AD3AB-6372-F44E-B3C1-FD2DE88AF97B}"/>
              </a:ext>
            </a:extLst>
          </p:cNvPr>
          <p:cNvSpPr txBox="1">
            <a:spLocks noChangeArrowheads="1"/>
          </p:cNvSpPr>
          <p:nvPr/>
        </p:nvSpPr>
        <p:spPr bwMode="auto">
          <a:xfrm>
            <a:off x="395288" y="411746"/>
            <a:ext cx="8465715" cy="18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rgbClr val="CCFF33"/>
              </a:buClr>
              <a:buSzPct val="70000"/>
              <a:buFont typeface="Wingdings" pitchFamily="2" charset="2"/>
              <a:buChar char="n"/>
              <a:defRPr kumimoji="1" sz="3200" b="1">
                <a:solidFill>
                  <a:schemeClr val="tx1"/>
                </a:solidFill>
                <a:latin typeface="Arial" panose="020B0604020202020204" pitchFamily="34" charset="0"/>
                <a:ea typeface="楷体_GB2312" pitchFamily="49" charset="-122"/>
              </a:defRPr>
            </a:lvl1pPr>
            <a:lvl2pPr marL="742950" indent="-285750">
              <a:spcBef>
                <a:spcPct val="20000"/>
              </a:spcBef>
              <a:buClr>
                <a:schemeClr val="accent2"/>
              </a:buClr>
              <a:buSzPct val="65000"/>
              <a:buFont typeface="Wingdings" pitchFamily="2" charset="2"/>
              <a:buChar char="n"/>
              <a:defRPr kumimoji="1" sz="2800" b="1">
                <a:solidFill>
                  <a:schemeClr val="tx1"/>
                </a:solidFill>
                <a:latin typeface="Arial" panose="020B0604020202020204" pitchFamily="34" charset="0"/>
                <a:ea typeface="楷体_GB2312" pitchFamily="49" charset="-122"/>
              </a:defRPr>
            </a:lvl2pPr>
            <a:lvl3pPr marL="1143000" indent="-228600">
              <a:spcBef>
                <a:spcPct val="20000"/>
              </a:spcBef>
              <a:buClr>
                <a:srgbClr val="0099CC"/>
              </a:buClr>
              <a:buSzPct val="65000"/>
              <a:buFont typeface="Wingdings" pitchFamily="2" charset="2"/>
              <a:buChar char="n"/>
              <a:defRPr kumimoji="1" sz="2400" b="1">
                <a:solidFill>
                  <a:schemeClr val="tx1"/>
                </a:solidFill>
                <a:latin typeface="Arial" panose="020B0604020202020204" pitchFamily="34" charset="0"/>
                <a:ea typeface="楷体_GB2312" pitchFamily="49" charset="-122"/>
              </a:defRPr>
            </a:lvl3pPr>
            <a:lvl4pPr marL="1600200" indent="-228600">
              <a:spcBef>
                <a:spcPct val="20000"/>
              </a:spcBef>
              <a:buClr>
                <a:schemeClr val="tx2"/>
              </a:buClr>
              <a:buSzPct val="75000"/>
              <a:buFont typeface="Wingdings" pitchFamily="2" charset="2"/>
              <a:buChar char="n"/>
              <a:defRPr kumimoji="1" sz="2000" b="1">
                <a:solidFill>
                  <a:schemeClr val="tx1"/>
                </a:solidFill>
                <a:latin typeface="Arial" panose="020B0604020202020204" pitchFamily="34" charset="0"/>
                <a:ea typeface="楷体_GB2312" pitchFamily="49" charset="-122"/>
              </a:defRPr>
            </a:lvl4pPr>
            <a:lvl5pPr marL="2057400" indent="-228600">
              <a:spcBef>
                <a:spcPct val="20000"/>
              </a:spcBef>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5pPr>
            <a:lvl6pPr marL="25146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6pPr>
            <a:lvl7pPr marL="29718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7pPr>
            <a:lvl8pPr marL="34290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8pPr>
            <a:lvl9pPr marL="3886200" indent="-228600" eaLnBrk="0" fontAlgn="base" hangingPunct="0">
              <a:spcBef>
                <a:spcPct val="20000"/>
              </a:spcBef>
              <a:spcAft>
                <a:spcPct val="0"/>
              </a:spcAft>
              <a:buClr>
                <a:schemeClr val="hlink"/>
              </a:buClr>
              <a:buSzPct val="65000"/>
              <a:buFont typeface="Wingdings" pitchFamily="2" charset="2"/>
              <a:buChar char="n"/>
              <a:defRPr kumimoji="1" sz="2000" b="1">
                <a:solidFill>
                  <a:schemeClr val="tx1"/>
                </a:solidFill>
                <a:latin typeface="Arial" panose="020B0604020202020204" pitchFamily="34" charset="0"/>
                <a:ea typeface="楷体_GB2312" pitchFamily="49" charset="-122"/>
              </a:defRPr>
            </a:lvl9pPr>
          </a:lstStyle>
          <a:p>
            <a:pPr eaLnBrk="1" hangingPunct="1">
              <a:lnSpc>
                <a:spcPct val="120000"/>
              </a:lnSpc>
              <a:spcBef>
                <a:spcPts val="0"/>
              </a:spcBef>
              <a:spcAft>
                <a:spcPts val="0"/>
              </a:spcAft>
              <a:buFont typeface="Wingdings" pitchFamily="2" charset="2"/>
              <a:buNone/>
            </a:pPr>
            <a:r>
              <a:rPr lang="en-US" altLang="zh-CN" sz="2400" b="0" dirty="0">
                <a:ea typeface="SimHei" panose="02010609060101010101" pitchFamily="49" charset="-122"/>
                <a:cs typeface="Arial" panose="020B0604020202020204" pitchFamily="34" charset="0"/>
              </a:rPr>
              <a:t>SnCl</a:t>
            </a:r>
            <a:r>
              <a:rPr lang="en-US" altLang="zh-CN" sz="2400" b="0" baseline="-25000" dirty="0">
                <a:ea typeface="SimHei" panose="02010609060101010101" pitchFamily="49" charset="-122"/>
                <a:cs typeface="Arial" panose="020B0604020202020204" pitchFamily="34" charset="0"/>
              </a:rPr>
              <a:t>4</a:t>
            </a:r>
            <a:r>
              <a:rPr lang="zh-CN" altLang="en-US" sz="2400" b="0" dirty="0">
                <a:ea typeface="SimHei" panose="02010609060101010101" pitchFamily="49" charset="-122"/>
                <a:cs typeface="Arial" panose="020B0604020202020204" pitchFamily="34" charset="0"/>
              </a:rPr>
              <a:t>无色液体,共价化合物,溶于有机溶剂。遇水强烈水解，在潮湿空气中发烟。</a:t>
            </a:r>
          </a:p>
          <a:p>
            <a:pPr eaLnBrk="1" hangingPunct="1">
              <a:lnSpc>
                <a:spcPct val="120000"/>
              </a:lnSpc>
              <a:spcBef>
                <a:spcPts val="0"/>
              </a:spcBef>
              <a:spcAft>
                <a:spcPts val="0"/>
              </a:spcAft>
              <a:buFont typeface="Wingdings" pitchFamily="2" charset="2"/>
              <a:buNone/>
            </a:pPr>
            <a:r>
              <a:rPr lang="en-US" altLang="zh-CN" sz="2400" b="0" dirty="0">
                <a:ea typeface="SimHei" panose="02010609060101010101" pitchFamily="49" charset="-122"/>
                <a:cs typeface="Arial" panose="020B0604020202020204" pitchFamily="34" charset="0"/>
              </a:rPr>
              <a:t> SnCl</a:t>
            </a:r>
            <a:r>
              <a:rPr lang="en-US" altLang="zh-CN" sz="2400" b="0" baseline="-25000" dirty="0">
                <a:ea typeface="SimHei" panose="02010609060101010101" pitchFamily="49" charset="-122"/>
                <a:cs typeface="Arial" panose="020B0604020202020204" pitchFamily="34" charset="0"/>
              </a:rPr>
              <a:t>4</a:t>
            </a:r>
            <a:r>
              <a:rPr lang="en-US" altLang="zh-CN" sz="2400" b="0" dirty="0">
                <a:ea typeface="SimHei" panose="02010609060101010101" pitchFamily="49" charset="-122"/>
                <a:cs typeface="Arial" panose="020B0604020202020204" pitchFamily="34" charset="0"/>
              </a:rPr>
              <a:t>+2H</a:t>
            </a:r>
            <a:r>
              <a:rPr lang="en-US" altLang="zh-CN" sz="2400" b="0" baseline="-25000" dirty="0">
                <a:ea typeface="SimHei" panose="02010609060101010101" pitchFamily="49" charset="-122"/>
                <a:cs typeface="Arial" panose="020B0604020202020204" pitchFamily="34" charset="0"/>
              </a:rPr>
              <a:t>2</a:t>
            </a:r>
            <a:r>
              <a:rPr lang="en-US" altLang="zh-CN" sz="2400" b="0" dirty="0">
                <a:ea typeface="SimHei" panose="02010609060101010101" pitchFamily="49" charset="-122"/>
                <a:cs typeface="Arial" panose="020B0604020202020204" pitchFamily="34" charset="0"/>
              </a:rPr>
              <a:t>O</a:t>
            </a:r>
            <a:r>
              <a:rPr lang="zh-CN" altLang="en-US" sz="2400" b="0" dirty="0">
                <a:ea typeface="SimHei" panose="02010609060101010101" pitchFamily="49" charset="-122"/>
                <a:cs typeface="Arial" panose="020B0604020202020204" pitchFamily="34" charset="0"/>
              </a:rPr>
              <a:t> </a:t>
            </a:r>
            <a:r>
              <a:rPr lang="en-US" altLang="zh-CN" sz="2400" b="0" dirty="0">
                <a:ea typeface="SimHei" panose="02010609060101010101" pitchFamily="49" charset="-122"/>
                <a:cs typeface="Arial" panose="020B0604020202020204" pitchFamily="34" charset="0"/>
              </a:rPr>
              <a:t>=SnO</a:t>
            </a:r>
            <a:r>
              <a:rPr lang="en-US" altLang="zh-CN" sz="2400" b="0" baseline="-25000" dirty="0">
                <a:ea typeface="SimHei" panose="02010609060101010101" pitchFamily="49" charset="-122"/>
                <a:cs typeface="Arial" panose="020B0604020202020204" pitchFamily="34" charset="0"/>
              </a:rPr>
              <a:t>2</a:t>
            </a:r>
            <a:r>
              <a:rPr lang="en-US" altLang="zh-CN" sz="2400" b="0" dirty="0">
                <a:ea typeface="SimHei" panose="02010609060101010101" pitchFamily="49" charset="-122"/>
                <a:cs typeface="Arial" panose="020B0604020202020204" pitchFamily="34" charset="0"/>
              </a:rPr>
              <a:t>+4HCl↑  </a:t>
            </a:r>
          </a:p>
          <a:p>
            <a:pPr eaLnBrk="1" hangingPunct="1">
              <a:lnSpc>
                <a:spcPct val="120000"/>
              </a:lnSpc>
              <a:spcBef>
                <a:spcPts val="0"/>
              </a:spcBef>
              <a:spcAft>
                <a:spcPts val="0"/>
              </a:spcAft>
              <a:buFont typeface="Wingdings" pitchFamily="2" charset="2"/>
              <a:buNone/>
            </a:pPr>
            <a:r>
              <a:rPr lang="en-US" altLang="zh-CN" sz="2400" b="0" dirty="0">
                <a:ea typeface="SimHei" panose="02010609060101010101" pitchFamily="49" charset="-122"/>
                <a:cs typeface="Arial" panose="020B0604020202020204" pitchFamily="34" charset="0"/>
              </a:rPr>
              <a:t>SnCl</a:t>
            </a:r>
            <a:r>
              <a:rPr lang="en-US" altLang="zh-CN" sz="2400" b="0" baseline="-25000" dirty="0">
                <a:ea typeface="SimHei" panose="02010609060101010101" pitchFamily="49" charset="-122"/>
                <a:cs typeface="Arial" panose="020B0604020202020204" pitchFamily="34" charset="0"/>
              </a:rPr>
              <a:t>4</a:t>
            </a:r>
            <a:r>
              <a:rPr lang="en-US" altLang="zh-CN" sz="2400" b="0" dirty="0">
                <a:ea typeface="SimHei" panose="02010609060101010101" pitchFamily="49" charset="-122"/>
                <a:cs typeface="Arial" panose="020B0604020202020204" pitchFamily="34" charset="0"/>
              </a:rPr>
              <a:t>+（x+2)H</a:t>
            </a:r>
            <a:r>
              <a:rPr lang="en-US" altLang="zh-CN" sz="2400" b="0" baseline="-25000" dirty="0">
                <a:ea typeface="SimHei" panose="02010609060101010101" pitchFamily="49" charset="-122"/>
                <a:cs typeface="Arial" panose="020B0604020202020204" pitchFamily="34" charset="0"/>
              </a:rPr>
              <a:t>2</a:t>
            </a:r>
            <a:r>
              <a:rPr lang="en-US" altLang="zh-CN" sz="2400" b="0" dirty="0">
                <a:ea typeface="SimHei" panose="02010609060101010101" pitchFamily="49" charset="-122"/>
                <a:cs typeface="Arial" panose="020B0604020202020204" pitchFamily="34" charset="0"/>
              </a:rPr>
              <a:t>O=SnO</a:t>
            </a:r>
            <a:r>
              <a:rPr lang="en-US" altLang="zh-CN" sz="2400" b="0" baseline="-25000" dirty="0">
                <a:ea typeface="SimHei" panose="02010609060101010101" pitchFamily="49" charset="-122"/>
                <a:cs typeface="Arial" panose="020B0604020202020204" pitchFamily="34" charset="0"/>
              </a:rPr>
              <a:t>2</a:t>
            </a:r>
            <a:r>
              <a:rPr lang="en-US" altLang="zh-CN" sz="2400" b="0" dirty="0">
                <a:ea typeface="SimHei" panose="02010609060101010101" pitchFamily="49" charset="-122"/>
                <a:cs typeface="Arial" panose="020B0604020202020204" pitchFamily="34" charset="0"/>
              </a:rPr>
              <a:t>·xH</a:t>
            </a:r>
            <a:r>
              <a:rPr lang="en-US" altLang="zh-CN" sz="2400" b="0" baseline="-25000" dirty="0">
                <a:ea typeface="SimHei" panose="02010609060101010101" pitchFamily="49" charset="-122"/>
                <a:cs typeface="Arial" panose="020B0604020202020204" pitchFamily="34" charset="0"/>
              </a:rPr>
              <a:t>2</a:t>
            </a:r>
            <a:r>
              <a:rPr lang="en-US" altLang="zh-CN" sz="2400" b="0" dirty="0">
                <a:ea typeface="SimHei" panose="02010609060101010101" pitchFamily="49" charset="-122"/>
                <a:cs typeface="Arial" panose="020B0604020202020204" pitchFamily="34" charset="0"/>
              </a:rPr>
              <a:t>O+4HCl↑</a:t>
            </a:r>
            <a:r>
              <a:rPr lang="zh-CN" altLang="en-US" sz="2400" b="0" dirty="0">
                <a:solidFill>
                  <a:srgbClr val="66FF66"/>
                </a:solidFill>
                <a:ea typeface="SimHei" panose="02010609060101010101" pitchFamily="49" charset="-122"/>
                <a:cs typeface="Arial" panose="020B0604020202020204" pitchFamily="34" charset="0"/>
              </a:rPr>
              <a:t>    </a:t>
            </a:r>
          </a:p>
        </p:txBody>
      </p:sp>
      <p:sp>
        <p:nvSpPr>
          <p:cNvPr id="9" name="文本框 8">
            <a:extLst>
              <a:ext uri="{FF2B5EF4-FFF2-40B4-BE49-F238E27FC236}">
                <a16:creationId xmlns:a16="http://schemas.microsoft.com/office/drawing/2014/main" id="{269F4929-BC5C-69FD-2E02-79DC755D1D42}"/>
              </a:ext>
            </a:extLst>
          </p:cNvPr>
          <p:cNvSpPr txBox="1"/>
          <p:nvPr/>
        </p:nvSpPr>
        <p:spPr>
          <a:xfrm>
            <a:off x="7663795" y="1270501"/>
            <a:ext cx="1304597" cy="646331"/>
          </a:xfrm>
          <a:prstGeom prst="rect">
            <a:avLst/>
          </a:prstGeom>
          <a:solidFill>
            <a:schemeClr val="accent6">
              <a:lumMod val="40000"/>
              <a:lumOff val="60000"/>
            </a:schemeClr>
          </a:solidFill>
        </p:spPr>
        <p:txBody>
          <a:bodyPr wrap="square" rtlCol="0">
            <a:spAutoFit/>
          </a:bodyPr>
          <a:lstStyle/>
          <a:p>
            <a:pPr algn="ctr"/>
            <a:r>
              <a:rPr lang="zh-CN" altLang="en-US" sz="3600" dirty="0">
                <a:solidFill>
                  <a:srgbClr val="0000CC"/>
                </a:solidFill>
              </a:rPr>
              <a:t>了解</a:t>
            </a:r>
            <a:endParaRPr kumimoji="1" lang="zh-CN" altLang="en-US" sz="3600" dirty="0">
              <a:solidFill>
                <a:srgbClr val="0000CC"/>
              </a:solidFill>
            </a:endParaRPr>
          </a:p>
        </p:txBody>
      </p:sp>
    </p:spTree>
    <p:extLst>
      <p:ext uri="{BB962C8B-B14F-4D97-AF65-F5344CB8AC3E}">
        <p14:creationId xmlns:p14="http://schemas.microsoft.com/office/powerpoint/2010/main" val="295904723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a:extLst>
              <a:ext uri="{FF2B5EF4-FFF2-40B4-BE49-F238E27FC236}">
                <a16:creationId xmlns:a16="http://schemas.microsoft.com/office/drawing/2014/main" id="{705FC5CE-CFD4-8247-AD91-D7545B0C89F0}"/>
              </a:ext>
            </a:extLst>
          </p:cNvPr>
          <p:cNvSpPr>
            <a:spLocks noGrp="1"/>
          </p:cNvSpPr>
          <p:nvPr>
            <p:ph type="sldNum" sz="quarter" idx="12"/>
          </p:nvPr>
        </p:nvSpPr>
        <p:spPr/>
        <p:txBody>
          <a:bodyPr/>
          <a:lstStyle/>
          <a:p>
            <a:pPr algn="l"/>
            <a:fld id="{F32996CC-1D28-6241-8C6B-4A2C005E6D1D}" type="slidenum">
              <a:rPr lang="en-US" altLang="zh-CN" smtClean="0"/>
              <a:pPr algn="l"/>
              <a:t>72</a:t>
            </a:fld>
            <a:endParaRPr lang="en-US" altLang="zh-CN"/>
          </a:p>
        </p:txBody>
      </p:sp>
      <p:pic>
        <p:nvPicPr>
          <p:cNvPr id="5" name="Picture 20" descr="anano">
            <a:extLst>
              <a:ext uri="{FF2B5EF4-FFF2-40B4-BE49-F238E27FC236}">
                <a16:creationId xmlns:a16="http://schemas.microsoft.com/office/drawing/2014/main" id="{DD13921F-C315-5C49-A58A-713E6E251B9F}"/>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380312" y="4967809"/>
            <a:ext cx="1407059" cy="10737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1" descr="aphotonic">
            <a:extLst>
              <a:ext uri="{FF2B5EF4-FFF2-40B4-BE49-F238E27FC236}">
                <a16:creationId xmlns:a16="http://schemas.microsoft.com/office/drawing/2014/main" id="{0067F6A5-C611-5946-80F3-EFA482BB4C1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339752" y="4941417"/>
            <a:ext cx="1529412" cy="1111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2" descr="asilicon">
            <a:extLst>
              <a:ext uri="{FF2B5EF4-FFF2-40B4-BE49-F238E27FC236}">
                <a16:creationId xmlns:a16="http://schemas.microsoft.com/office/drawing/2014/main" id="{B7BDC779-3D97-514A-8474-122C8B831322}"/>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3991517" y="4967809"/>
            <a:ext cx="1468235" cy="1066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3" descr="asolar">
            <a:extLst>
              <a:ext uri="{FF2B5EF4-FFF2-40B4-BE49-F238E27FC236}">
                <a16:creationId xmlns:a16="http://schemas.microsoft.com/office/drawing/2014/main" id="{2A7E14BC-EAB8-694A-844F-EC848C9F4FC0}"/>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582105" y="4967809"/>
            <a:ext cx="1468235" cy="1066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Box 24">
            <a:extLst>
              <a:ext uri="{FF2B5EF4-FFF2-40B4-BE49-F238E27FC236}">
                <a16:creationId xmlns:a16="http://schemas.microsoft.com/office/drawing/2014/main" id="{97BC30A1-7C2C-7D49-8D07-45BBA78443AD}"/>
              </a:ext>
            </a:extLst>
          </p:cNvPr>
          <p:cNvSpPr txBox="1">
            <a:spLocks noChangeArrowheads="1"/>
          </p:cNvSpPr>
          <p:nvPr/>
        </p:nvSpPr>
        <p:spPr bwMode="auto">
          <a:xfrm>
            <a:off x="7078849" y="6084615"/>
            <a:ext cx="1957647"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kumimoji="0" lang="zh-CN" altLang="en-US" sz="1800" dirty="0">
                <a:solidFill>
                  <a:schemeClr val="tx1"/>
                </a:solidFill>
                <a:ea typeface="楷体_GB2312" pitchFamily="49" charset="-122"/>
              </a:rPr>
              <a:t>纳米半导体材料</a:t>
            </a:r>
            <a:endParaRPr kumimoji="0" lang="zh-CN" altLang="en-US" sz="1800" b="0" dirty="0">
              <a:solidFill>
                <a:schemeClr val="tx1"/>
              </a:solidFill>
              <a:ea typeface="楷体_GB2312" pitchFamily="49" charset="-122"/>
            </a:endParaRPr>
          </a:p>
        </p:txBody>
      </p:sp>
      <p:sp>
        <p:nvSpPr>
          <p:cNvPr id="10" name="Rectangle 25">
            <a:extLst>
              <a:ext uri="{FF2B5EF4-FFF2-40B4-BE49-F238E27FC236}">
                <a16:creationId xmlns:a16="http://schemas.microsoft.com/office/drawing/2014/main" id="{8EABF841-46A7-D848-A824-B4A8A91E0FDA}"/>
              </a:ext>
            </a:extLst>
          </p:cNvPr>
          <p:cNvSpPr>
            <a:spLocks noChangeArrowheads="1"/>
          </p:cNvSpPr>
          <p:nvPr/>
        </p:nvSpPr>
        <p:spPr bwMode="auto">
          <a:xfrm>
            <a:off x="5436096" y="6084615"/>
            <a:ext cx="1653039"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kumimoji="0" lang="zh-CN" altLang="en-US" sz="1800" dirty="0">
                <a:solidFill>
                  <a:schemeClr val="tx1"/>
                </a:solidFill>
                <a:ea typeface="楷体_GB2312" pitchFamily="49" charset="-122"/>
              </a:rPr>
              <a:t>太阳电池材料</a:t>
            </a:r>
          </a:p>
        </p:txBody>
      </p:sp>
      <p:sp>
        <p:nvSpPr>
          <p:cNvPr id="11" name="Rectangle 26">
            <a:extLst>
              <a:ext uri="{FF2B5EF4-FFF2-40B4-BE49-F238E27FC236}">
                <a16:creationId xmlns:a16="http://schemas.microsoft.com/office/drawing/2014/main" id="{6093E013-FA00-C549-88EC-BE5B100AB69D}"/>
              </a:ext>
            </a:extLst>
          </p:cNvPr>
          <p:cNvSpPr>
            <a:spLocks noChangeArrowheads="1"/>
          </p:cNvSpPr>
          <p:nvPr/>
        </p:nvSpPr>
        <p:spPr bwMode="auto">
          <a:xfrm>
            <a:off x="2275108" y="6067030"/>
            <a:ext cx="165049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kumimoji="0" lang="zh-CN" altLang="en-US" sz="1800" dirty="0">
                <a:solidFill>
                  <a:schemeClr val="tx1"/>
                </a:solidFill>
                <a:ea typeface="楷体_GB2312" pitchFamily="49" charset="-122"/>
              </a:rPr>
              <a:t>光子带隙材料</a:t>
            </a:r>
          </a:p>
        </p:txBody>
      </p:sp>
      <p:sp>
        <p:nvSpPr>
          <p:cNvPr id="12" name="Rectangle 27">
            <a:extLst>
              <a:ext uri="{FF2B5EF4-FFF2-40B4-BE49-F238E27FC236}">
                <a16:creationId xmlns:a16="http://schemas.microsoft.com/office/drawing/2014/main" id="{A9E5D8DE-54E5-D94A-8906-5580E8E5EE41}"/>
              </a:ext>
            </a:extLst>
          </p:cNvPr>
          <p:cNvSpPr>
            <a:spLocks noChangeArrowheads="1"/>
          </p:cNvSpPr>
          <p:nvPr/>
        </p:nvSpPr>
        <p:spPr bwMode="auto">
          <a:xfrm>
            <a:off x="3973562" y="6083226"/>
            <a:ext cx="1468235" cy="369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kumimoji="0" lang="zh-CN" altLang="en-US" sz="1800" dirty="0">
                <a:solidFill>
                  <a:schemeClr val="tx1"/>
                </a:solidFill>
                <a:ea typeface="楷体_GB2312" pitchFamily="49" charset="-122"/>
              </a:rPr>
              <a:t>硅单晶材料</a:t>
            </a:r>
          </a:p>
        </p:txBody>
      </p:sp>
      <p:grpSp>
        <p:nvGrpSpPr>
          <p:cNvPr id="13" name="Group 28">
            <a:extLst>
              <a:ext uri="{FF2B5EF4-FFF2-40B4-BE49-F238E27FC236}">
                <a16:creationId xmlns:a16="http://schemas.microsoft.com/office/drawing/2014/main" id="{01B40935-C23F-4442-B684-955038B9C115}"/>
              </a:ext>
            </a:extLst>
          </p:cNvPr>
          <p:cNvGrpSpPr>
            <a:grpSpLocks/>
          </p:cNvGrpSpPr>
          <p:nvPr/>
        </p:nvGrpSpPr>
        <p:grpSpPr bwMode="auto">
          <a:xfrm>
            <a:off x="225970" y="4894557"/>
            <a:ext cx="1897063" cy="1791757"/>
            <a:chOff x="480" y="1584"/>
            <a:chExt cx="1488" cy="1289"/>
          </a:xfrm>
        </p:grpSpPr>
        <p:pic>
          <p:nvPicPr>
            <p:cNvPr id="14" name="Picture 29">
              <a:extLst>
                <a:ext uri="{FF2B5EF4-FFF2-40B4-BE49-F238E27FC236}">
                  <a16:creationId xmlns:a16="http://schemas.microsoft.com/office/drawing/2014/main" id="{C4C8932F-0171-1444-975E-95A840BD3209}"/>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480" y="1584"/>
              <a:ext cx="1488" cy="1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Rectangle 30">
              <a:extLst>
                <a:ext uri="{FF2B5EF4-FFF2-40B4-BE49-F238E27FC236}">
                  <a16:creationId xmlns:a16="http://schemas.microsoft.com/office/drawing/2014/main" id="{899B56AB-007C-2D4A-8471-72415104E5A9}"/>
                </a:ext>
              </a:extLst>
            </p:cNvPr>
            <p:cNvSpPr>
              <a:spLocks noChangeArrowheads="1"/>
            </p:cNvSpPr>
            <p:nvPr/>
          </p:nvSpPr>
          <p:spPr bwMode="auto">
            <a:xfrm>
              <a:off x="662" y="2607"/>
              <a:ext cx="912" cy="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zh-CN" altLang="en-US" sz="1800" dirty="0">
                  <a:solidFill>
                    <a:schemeClr val="tx1"/>
                  </a:solidFill>
                  <a:ea typeface="楷体_GB2312" pitchFamily="49" charset="-122"/>
                </a:rPr>
                <a:t>分子筛</a:t>
              </a:r>
            </a:p>
          </p:txBody>
        </p:sp>
      </p:grpSp>
      <p:grpSp>
        <p:nvGrpSpPr>
          <p:cNvPr id="16" name="Group 31">
            <a:extLst>
              <a:ext uri="{FF2B5EF4-FFF2-40B4-BE49-F238E27FC236}">
                <a16:creationId xmlns:a16="http://schemas.microsoft.com/office/drawing/2014/main" id="{88188475-44D0-DC4C-A555-F415DB2436C8}"/>
              </a:ext>
            </a:extLst>
          </p:cNvPr>
          <p:cNvGrpSpPr>
            <a:grpSpLocks/>
          </p:cNvGrpSpPr>
          <p:nvPr/>
        </p:nvGrpSpPr>
        <p:grpSpPr bwMode="auto">
          <a:xfrm>
            <a:off x="4664888" y="2916114"/>
            <a:ext cx="1743075" cy="1760537"/>
            <a:chOff x="480" y="240"/>
            <a:chExt cx="1368" cy="1267"/>
          </a:xfrm>
        </p:grpSpPr>
        <p:pic>
          <p:nvPicPr>
            <p:cNvPr id="17" name="Picture 32" descr="009">
              <a:extLst>
                <a:ext uri="{FF2B5EF4-FFF2-40B4-BE49-F238E27FC236}">
                  <a16:creationId xmlns:a16="http://schemas.microsoft.com/office/drawing/2014/main" id="{9ADA2196-24E3-8B45-A440-2A5D20978095}"/>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480" y="240"/>
              <a:ext cx="1344" cy="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Rectangle 33">
              <a:extLst>
                <a:ext uri="{FF2B5EF4-FFF2-40B4-BE49-F238E27FC236}">
                  <a16:creationId xmlns:a16="http://schemas.microsoft.com/office/drawing/2014/main" id="{D09A1722-26E2-B84B-96C4-D2488327590F}"/>
                </a:ext>
              </a:extLst>
            </p:cNvPr>
            <p:cNvSpPr>
              <a:spLocks noChangeArrowheads="1"/>
            </p:cNvSpPr>
            <p:nvPr/>
          </p:nvSpPr>
          <p:spPr bwMode="auto">
            <a:xfrm>
              <a:off x="529" y="1243"/>
              <a:ext cx="1319" cy="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zh-CN" altLang="en-US" sz="1800">
                  <a:solidFill>
                    <a:schemeClr val="tx1"/>
                  </a:solidFill>
                  <a:latin typeface="楷体_GB2312" pitchFamily="49" charset="-122"/>
                  <a:ea typeface="楷体_GB2312" pitchFamily="49" charset="-122"/>
                </a:rPr>
                <a:t>碳-碳复合材料</a:t>
              </a:r>
            </a:p>
          </p:txBody>
        </p:sp>
      </p:grpSp>
      <p:grpSp>
        <p:nvGrpSpPr>
          <p:cNvPr id="19" name="Group 34">
            <a:extLst>
              <a:ext uri="{FF2B5EF4-FFF2-40B4-BE49-F238E27FC236}">
                <a16:creationId xmlns:a16="http://schemas.microsoft.com/office/drawing/2014/main" id="{1706934D-7991-6E47-8D81-E517343443C0}"/>
              </a:ext>
            </a:extLst>
          </p:cNvPr>
          <p:cNvGrpSpPr>
            <a:grpSpLocks/>
          </p:cNvGrpSpPr>
          <p:nvPr/>
        </p:nvGrpSpPr>
        <p:grpSpPr bwMode="auto">
          <a:xfrm>
            <a:off x="6904954" y="1206648"/>
            <a:ext cx="1673403" cy="3639399"/>
            <a:chOff x="4128" y="240"/>
            <a:chExt cx="1313" cy="2618"/>
          </a:xfrm>
        </p:grpSpPr>
        <p:pic>
          <p:nvPicPr>
            <p:cNvPr id="20" name="Picture 35">
              <a:extLst>
                <a:ext uri="{FF2B5EF4-FFF2-40B4-BE49-F238E27FC236}">
                  <a16:creationId xmlns:a16="http://schemas.microsoft.com/office/drawing/2014/main" id="{3A371E90-5C4C-A64C-B5EA-C65C3B60E44A}"/>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4128" y="240"/>
              <a:ext cx="1313" cy="2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 Box 36">
              <a:extLst>
                <a:ext uri="{FF2B5EF4-FFF2-40B4-BE49-F238E27FC236}">
                  <a16:creationId xmlns:a16="http://schemas.microsoft.com/office/drawing/2014/main" id="{04589D65-4D53-DA45-8815-A3C6D8FFFB66}"/>
                </a:ext>
              </a:extLst>
            </p:cNvPr>
            <p:cNvSpPr txBox="1">
              <a:spLocks noChangeArrowheads="1"/>
            </p:cNvSpPr>
            <p:nvPr/>
          </p:nvSpPr>
          <p:spPr bwMode="auto">
            <a:xfrm>
              <a:off x="4372" y="2592"/>
              <a:ext cx="1056" cy="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zh-CN" altLang="en-US" sz="1800" dirty="0">
                  <a:solidFill>
                    <a:schemeClr val="tx1"/>
                  </a:solidFill>
                  <a:ea typeface="楷体_GB2312" pitchFamily="49" charset="-122"/>
                </a:rPr>
                <a:t>高能燃料</a:t>
              </a:r>
              <a:endParaRPr kumimoji="0" lang="zh-CN" altLang="en-US" sz="1800" b="0" dirty="0">
                <a:solidFill>
                  <a:schemeClr val="tx1"/>
                </a:solidFill>
                <a:ea typeface="楷体_GB2312" pitchFamily="49" charset="-122"/>
              </a:endParaRPr>
            </a:p>
          </p:txBody>
        </p:sp>
      </p:grpSp>
      <p:grpSp>
        <p:nvGrpSpPr>
          <p:cNvPr id="22" name="Group 38">
            <a:extLst>
              <a:ext uri="{FF2B5EF4-FFF2-40B4-BE49-F238E27FC236}">
                <a16:creationId xmlns:a16="http://schemas.microsoft.com/office/drawing/2014/main" id="{729C9529-338D-5A40-871D-F63B712A1CD1}"/>
              </a:ext>
            </a:extLst>
          </p:cNvPr>
          <p:cNvGrpSpPr>
            <a:grpSpLocks/>
          </p:cNvGrpSpPr>
          <p:nvPr/>
        </p:nvGrpSpPr>
        <p:grpSpPr bwMode="auto">
          <a:xfrm>
            <a:off x="4610318" y="1034339"/>
            <a:ext cx="1773237" cy="1785782"/>
            <a:chOff x="2230" y="330"/>
            <a:chExt cx="1392" cy="1284"/>
          </a:xfrm>
        </p:grpSpPr>
        <p:pic>
          <p:nvPicPr>
            <p:cNvPr id="23" name="Picture 39" descr="10-1">
              <a:extLst>
                <a:ext uri="{FF2B5EF4-FFF2-40B4-BE49-F238E27FC236}">
                  <a16:creationId xmlns:a16="http://schemas.microsoft.com/office/drawing/2014/main" id="{571590B9-477D-254B-AAEB-FDD4D5897424}"/>
                </a:ext>
              </a:extLst>
            </p:cNvPr>
            <p:cNvPicPr>
              <a:picLocks noChangeAspect="1" noChangeArrowheads="1"/>
            </p:cNvPicPr>
            <p:nvPr/>
          </p:nvPicPr>
          <p:blipFill>
            <a:blip r:embed="rId9">
              <a:lum bright="36000"/>
              <a:extLst>
                <a:ext uri="{28A0092B-C50C-407E-A947-70E740481C1C}">
                  <a14:useLocalDpi xmlns:a14="http://schemas.microsoft.com/office/drawing/2010/main"/>
                </a:ext>
              </a:extLst>
            </a:blip>
            <a:srcRect/>
            <a:stretch>
              <a:fillRect/>
            </a:stretch>
          </p:blipFill>
          <p:spPr bwMode="auto">
            <a:xfrm>
              <a:off x="2230" y="330"/>
              <a:ext cx="1392" cy="1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ctangle 40">
              <a:extLst>
                <a:ext uri="{FF2B5EF4-FFF2-40B4-BE49-F238E27FC236}">
                  <a16:creationId xmlns:a16="http://schemas.microsoft.com/office/drawing/2014/main" id="{6957EC58-BF0D-F943-8A0E-733337CF8F58}"/>
                </a:ext>
              </a:extLst>
            </p:cNvPr>
            <p:cNvSpPr>
              <a:spLocks noChangeArrowheads="1"/>
            </p:cNvSpPr>
            <p:nvPr/>
          </p:nvSpPr>
          <p:spPr bwMode="auto">
            <a:xfrm>
              <a:off x="2433" y="1350"/>
              <a:ext cx="1048" cy="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zh-CN" altLang="en-US" sz="1800" dirty="0">
                  <a:solidFill>
                    <a:schemeClr val="tx1"/>
                  </a:solidFill>
                  <a:ea typeface="楷体_GB2312" pitchFamily="49" charset="-122"/>
                </a:rPr>
                <a:t>人造金刚石</a:t>
              </a:r>
            </a:p>
          </p:txBody>
        </p:sp>
      </p:grpSp>
      <p:grpSp>
        <p:nvGrpSpPr>
          <p:cNvPr id="25" name="Group 43">
            <a:extLst>
              <a:ext uri="{FF2B5EF4-FFF2-40B4-BE49-F238E27FC236}">
                <a16:creationId xmlns:a16="http://schemas.microsoft.com/office/drawing/2014/main" id="{3CD9858E-FB39-8C4A-BB0C-3BE1CBEB594B}"/>
              </a:ext>
            </a:extLst>
          </p:cNvPr>
          <p:cNvGrpSpPr>
            <a:grpSpLocks/>
          </p:cNvGrpSpPr>
          <p:nvPr/>
        </p:nvGrpSpPr>
        <p:grpSpPr bwMode="auto">
          <a:xfrm>
            <a:off x="611560" y="908720"/>
            <a:ext cx="3436938" cy="3816350"/>
            <a:chOff x="3664" y="436"/>
            <a:chExt cx="2165" cy="2404"/>
          </a:xfrm>
        </p:grpSpPr>
        <p:pic>
          <p:nvPicPr>
            <p:cNvPr id="26" name="Picture 2" descr="FG09_35">
              <a:extLst>
                <a:ext uri="{FF2B5EF4-FFF2-40B4-BE49-F238E27FC236}">
                  <a16:creationId xmlns:a16="http://schemas.microsoft.com/office/drawing/2014/main" id="{5CE8B1B9-64F1-9D4D-B071-BA8F63BE5E91}"/>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3664" y="436"/>
              <a:ext cx="2165" cy="24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3">
              <a:extLst>
                <a:ext uri="{FF2B5EF4-FFF2-40B4-BE49-F238E27FC236}">
                  <a16:creationId xmlns:a16="http://schemas.microsoft.com/office/drawing/2014/main" id="{C4866590-1F7A-1C47-BEF1-61564745F47C}"/>
                </a:ext>
              </a:extLst>
            </p:cNvPr>
            <p:cNvSpPr>
              <a:spLocks noChangeArrowheads="1"/>
            </p:cNvSpPr>
            <p:nvPr/>
          </p:nvSpPr>
          <p:spPr bwMode="auto">
            <a:xfrm>
              <a:off x="3969" y="845"/>
              <a:ext cx="1474" cy="1814"/>
            </a:xfrm>
            <a:prstGeom prst="rect">
              <a:avLst/>
            </a:prstGeom>
            <a:noFill/>
            <a:ln w="381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b="0">
                <a:solidFill>
                  <a:schemeClr val="tx1"/>
                </a:solidFill>
                <a:ea typeface="黑体" panose="02010609060101010101" pitchFamily="49" charset="-122"/>
              </a:endParaRPr>
            </a:p>
          </p:txBody>
        </p:sp>
        <p:sp>
          <p:nvSpPr>
            <p:cNvPr id="28" name="Rectangle 4">
              <a:extLst>
                <a:ext uri="{FF2B5EF4-FFF2-40B4-BE49-F238E27FC236}">
                  <a16:creationId xmlns:a16="http://schemas.microsoft.com/office/drawing/2014/main" id="{D9EF67F6-17C5-8041-9011-738FA9B05506}"/>
                </a:ext>
              </a:extLst>
            </p:cNvPr>
            <p:cNvSpPr>
              <a:spLocks noChangeArrowheads="1"/>
            </p:cNvSpPr>
            <p:nvPr/>
          </p:nvSpPr>
          <p:spPr bwMode="auto">
            <a:xfrm>
              <a:off x="5466" y="514"/>
              <a:ext cx="268" cy="2145"/>
            </a:xfrm>
            <a:prstGeom prst="rect">
              <a:avLst/>
            </a:prstGeom>
            <a:noFill/>
            <a:ln w="381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lang="zh-CN" altLang="en-US" sz="2400" b="0">
                <a:solidFill>
                  <a:schemeClr val="tx1"/>
                </a:solidFill>
                <a:ea typeface="黑体" panose="02010609060101010101" pitchFamily="49" charset="-122"/>
              </a:endParaRPr>
            </a:p>
          </p:txBody>
        </p:sp>
        <p:sp>
          <p:nvSpPr>
            <p:cNvPr id="29" name="Line 5">
              <a:extLst>
                <a:ext uri="{FF2B5EF4-FFF2-40B4-BE49-F238E27FC236}">
                  <a16:creationId xmlns:a16="http://schemas.microsoft.com/office/drawing/2014/main" id="{6F715760-9337-8343-9EC6-B5DBDD6CC5A1}"/>
                </a:ext>
              </a:extLst>
            </p:cNvPr>
            <p:cNvSpPr>
              <a:spLocks noChangeShapeType="1"/>
            </p:cNvSpPr>
            <p:nvPr/>
          </p:nvSpPr>
          <p:spPr bwMode="auto">
            <a:xfrm>
              <a:off x="5444" y="839"/>
              <a:ext cx="0" cy="1814"/>
            </a:xfrm>
            <a:prstGeom prst="line">
              <a:avLst/>
            </a:prstGeom>
            <a:noFill/>
            <a:ln w="57150">
              <a:solidFill>
                <a:schemeClr va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0" name="Group 6">
              <a:extLst>
                <a:ext uri="{FF2B5EF4-FFF2-40B4-BE49-F238E27FC236}">
                  <a16:creationId xmlns:a16="http://schemas.microsoft.com/office/drawing/2014/main" id="{2A261AAB-69D1-4F46-A076-54EF02A2C53B}"/>
                </a:ext>
              </a:extLst>
            </p:cNvPr>
            <p:cNvGrpSpPr>
              <a:grpSpLocks/>
            </p:cNvGrpSpPr>
            <p:nvPr/>
          </p:nvGrpSpPr>
          <p:grpSpPr bwMode="auto">
            <a:xfrm>
              <a:off x="3970" y="1166"/>
              <a:ext cx="1177" cy="1452"/>
              <a:chOff x="3664" y="1166"/>
              <a:chExt cx="1086" cy="1452"/>
            </a:xfrm>
          </p:grpSpPr>
          <p:sp>
            <p:nvSpPr>
              <p:cNvPr id="31" name="Line 7">
                <a:extLst>
                  <a:ext uri="{FF2B5EF4-FFF2-40B4-BE49-F238E27FC236}">
                    <a16:creationId xmlns:a16="http://schemas.microsoft.com/office/drawing/2014/main" id="{2C45B6BF-A043-C942-86F1-88C23E04A24D}"/>
                  </a:ext>
                </a:extLst>
              </p:cNvPr>
              <p:cNvSpPr>
                <a:spLocks noChangeShapeType="1"/>
              </p:cNvSpPr>
              <p:nvPr/>
            </p:nvSpPr>
            <p:spPr bwMode="auto">
              <a:xfrm>
                <a:off x="3664" y="1166"/>
                <a:ext cx="272"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2" name="Line 8">
                <a:extLst>
                  <a:ext uri="{FF2B5EF4-FFF2-40B4-BE49-F238E27FC236}">
                    <a16:creationId xmlns:a16="http://schemas.microsoft.com/office/drawing/2014/main" id="{FB107DB1-3BBF-E947-A70B-C40E78C7D4F8}"/>
                  </a:ext>
                </a:extLst>
              </p:cNvPr>
              <p:cNvSpPr>
                <a:spLocks noChangeShapeType="1"/>
              </p:cNvSpPr>
              <p:nvPr/>
            </p:nvSpPr>
            <p:spPr bwMode="auto">
              <a:xfrm flipH="1">
                <a:off x="3928" y="1166"/>
                <a:ext cx="6" cy="363"/>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Line 9">
                <a:extLst>
                  <a:ext uri="{FF2B5EF4-FFF2-40B4-BE49-F238E27FC236}">
                    <a16:creationId xmlns:a16="http://schemas.microsoft.com/office/drawing/2014/main" id="{5B3A871B-9EE6-9445-B7E7-287DD2D7A28A}"/>
                  </a:ext>
                </a:extLst>
              </p:cNvPr>
              <p:cNvSpPr>
                <a:spLocks noChangeShapeType="1"/>
              </p:cNvSpPr>
              <p:nvPr/>
            </p:nvSpPr>
            <p:spPr bwMode="auto">
              <a:xfrm>
                <a:off x="3940" y="1529"/>
                <a:ext cx="272"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4" name="Line 10">
                <a:extLst>
                  <a:ext uri="{FF2B5EF4-FFF2-40B4-BE49-F238E27FC236}">
                    <a16:creationId xmlns:a16="http://schemas.microsoft.com/office/drawing/2014/main" id="{65B66BB0-3538-054C-8927-F2542597C006}"/>
                  </a:ext>
                </a:extLst>
              </p:cNvPr>
              <p:cNvSpPr>
                <a:spLocks noChangeShapeType="1"/>
              </p:cNvSpPr>
              <p:nvPr/>
            </p:nvSpPr>
            <p:spPr bwMode="auto">
              <a:xfrm flipH="1">
                <a:off x="4200" y="1529"/>
                <a:ext cx="6" cy="363"/>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Line 11">
                <a:extLst>
                  <a:ext uri="{FF2B5EF4-FFF2-40B4-BE49-F238E27FC236}">
                    <a16:creationId xmlns:a16="http://schemas.microsoft.com/office/drawing/2014/main" id="{0C227FF4-F0D4-3A4C-BFEA-46ABF264DF3D}"/>
                  </a:ext>
                </a:extLst>
              </p:cNvPr>
              <p:cNvSpPr>
                <a:spLocks noChangeShapeType="1"/>
              </p:cNvSpPr>
              <p:nvPr/>
            </p:nvSpPr>
            <p:spPr bwMode="auto">
              <a:xfrm flipH="1">
                <a:off x="4478" y="1892"/>
                <a:ext cx="6" cy="363"/>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6" name="Line 12">
                <a:extLst>
                  <a:ext uri="{FF2B5EF4-FFF2-40B4-BE49-F238E27FC236}">
                    <a16:creationId xmlns:a16="http://schemas.microsoft.com/office/drawing/2014/main" id="{D500EE37-B455-504E-9971-387EC21CA513}"/>
                  </a:ext>
                </a:extLst>
              </p:cNvPr>
              <p:cNvSpPr>
                <a:spLocks noChangeShapeType="1"/>
              </p:cNvSpPr>
              <p:nvPr/>
            </p:nvSpPr>
            <p:spPr bwMode="auto">
              <a:xfrm flipH="1">
                <a:off x="4743" y="2255"/>
                <a:ext cx="6" cy="363"/>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Line 13">
                <a:extLst>
                  <a:ext uri="{FF2B5EF4-FFF2-40B4-BE49-F238E27FC236}">
                    <a16:creationId xmlns:a16="http://schemas.microsoft.com/office/drawing/2014/main" id="{8272B597-416E-3E43-A663-CE711FE133CA}"/>
                  </a:ext>
                </a:extLst>
              </p:cNvPr>
              <p:cNvSpPr>
                <a:spLocks noChangeShapeType="1"/>
              </p:cNvSpPr>
              <p:nvPr/>
            </p:nvSpPr>
            <p:spPr bwMode="auto">
              <a:xfrm>
                <a:off x="4206" y="1892"/>
                <a:ext cx="272"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Line 14">
                <a:extLst>
                  <a:ext uri="{FF2B5EF4-FFF2-40B4-BE49-F238E27FC236}">
                    <a16:creationId xmlns:a16="http://schemas.microsoft.com/office/drawing/2014/main" id="{769A590F-40F0-3E42-8596-C0FA5EA3EF1F}"/>
                  </a:ext>
                </a:extLst>
              </p:cNvPr>
              <p:cNvSpPr>
                <a:spLocks noChangeShapeType="1"/>
              </p:cNvSpPr>
              <p:nvPr/>
            </p:nvSpPr>
            <p:spPr bwMode="auto">
              <a:xfrm>
                <a:off x="4478" y="2255"/>
                <a:ext cx="272" cy="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39" name="Rectangle 4">
            <a:extLst>
              <a:ext uri="{FF2B5EF4-FFF2-40B4-BE49-F238E27FC236}">
                <a16:creationId xmlns:a16="http://schemas.microsoft.com/office/drawing/2014/main" id="{50DF6252-976E-0349-ACFF-226062E5EE0F}"/>
              </a:ext>
            </a:extLst>
          </p:cNvPr>
          <p:cNvSpPr>
            <a:spLocks noChangeArrowheads="1"/>
          </p:cNvSpPr>
          <p:nvPr/>
        </p:nvSpPr>
        <p:spPr bwMode="auto">
          <a:xfrm>
            <a:off x="1690547" y="179510"/>
            <a:ext cx="6337300"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dirty="0">
                <a:solidFill>
                  <a:srgbClr val="C00000"/>
                </a:solidFill>
                <a:ea typeface="黑体" panose="02010609060101010101" pitchFamily="49" charset="-122"/>
              </a:rPr>
              <a:t>p </a:t>
            </a:r>
            <a:r>
              <a:rPr lang="zh-CN" altLang="en-US" dirty="0">
                <a:solidFill>
                  <a:srgbClr val="C00000"/>
                </a:solidFill>
                <a:ea typeface="黑体" panose="02010609060101010101" pitchFamily="49" charset="-122"/>
              </a:rPr>
              <a:t>区元素应用</a:t>
            </a:r>
            <a:endParaRPr lang="en-US" altLang="zh-CN" dirty="0">
              <a:solidFill>
                <a:srgbClr val="C00000"/>
              </a:solidFill>
              <a:ea typeface="黑体" panose="02010609060101010101" pitchFamily="49" charset="-122"/>
            </a:endParaRPr>
          </a:p>
        </p:txBody>
      </p:sp>
      <p:sp>
        <p:nvSpPr>
          <p:cNvPr id="40" name="矩形 39">
            <a:extLst>
              <a:ext uri="{FF2B5EF4-FFF2-40B4-BE49-F238E27FC236}">
                <a16:creationId xmlns:a16="http://schemas.microsoft.com/office/drawing/2014/main" id="{369767F5-5842-9A45-90DE-B4EED676CE18}"/>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27880785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幻灯片编号占位符 1"/>
          <p:cNvSpPr>
            <a:spLocks noGrp="1"/>
          </p:cNvSpPr>
          <p:nvPr>
            <p:ph type="sldNum" sz="quarter" idx="12"/>
          </p:nvPr>
        </p:nvSpPr>
        <p:spPr/>
        <p:txBody>
          <a:bodyPr/>
          <a:lstStyle/>
          <a:p>
            <a:fld id="{F57D7CDE-001B-9743-9408-AB865BF780E1}" type="slidenum">
              <a:rPr lang="en-US" altLang="zh-CN"/>
              <a:pPr/>
              <a:t>73</a:t>
            </a:fld>
            <a:endParaRPr lang="en-US" altLang="zh-CN"/>
          </a:p>
        </p:txBody>
      </p:sp>
      <p:pic>
        <p:nvPicPr>
          <p:cNvPr id="2134018" name="Picture 2"/>
          <p:cNvPicPr>
            <a:picLocks noChangeAspect="1" noChangeArrowheads="1"/>
          </p:cNvPicPr>
          <p:nvPr/>
        </p:nvPicPr>
        <p:blipFill>
          <a:blip r:embed="rId3" cstate="print">
            <a:lum bright="30000"/>
            <a:extLst>
              <a:ext uri="{28A0092B-C50C-407E-A947-70E740481C1C}">
                <a14:useLocalDpi xmlns:a14="http://schemas.microsoft.com/office/drawing/2010/main"/>
              </a:ext>
            </a:extLst>
          </a:blip>
          <a:srcRect/>
          <a:stretch>
            <a:fillRect/>
          </a:stretch>
        </p:blipFill>
        <p:spPr bwMode="auto">
          <a:xfrm>
            <a:off x="1115616" y="1031733"/>
            <a:ext cx="2689869" cy="36881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34020" name="Text Box 4"/>
          <p:cNvSpPr txBox="1">
            <a:spLocks noChangeArrowheads="1"/>
          </p:cNvSpPr>
          <p:nvPr/>
        </p:nvSpPr>
        <p:spPr bwMode="auto">
          <a:xfrm>
            <a:off x="4716018" y="6079890"/>
            <a:ext cx="4049712" cy="400110"/>
          </a:xfrm>
          <a:prstGeom prst="rect">
            <a:avLst/>
          </a:prstGeom>
          <a:noFill/>
          <a:ln w="9525">
            <a:noFill/>
            <a:miter lim="800000"/>
            <a:headEnd/>
            <a:tailEnd/>
          </a:ln>
          <a:effectLst/>
        </p:spPr>
        <p:txBody>
          <a:bodyPr>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algn="ctr">
              <a:spcBef>
                <a:spcPct val="30000"/>
              </a:spcBef>
            </a:pPr>
            <a:r>
              <a:rPr lang="en-US" altLang="zh-CN" sz="2000" b="1" dirty="0">
                <a:effectLst>
                  <a:outerShdw blurRad="38100" dist="38100" dir="2700000" algn="tl">
                    <a:srgbClr val="C0C0C0"/>
                  </a:outerShdw>
                </a:effectLst>
                <a:latin typeface="Arial" charset="0"/>
              </a:rPr>
              <a:t>7nm chip</a:t>
            </a:r>
            <a:endParaRPr lang="zh-CN" altLang="en-US" sz="2000" b="1" dirty="0">
              <a:effectLst>
                <a:outerShdw blurRad="38100" dist="38100" dir="2700000" algn="tl">
                  <a:srgbClr val="C0C0C0"/>
                </a:outerShdw>
              </a:effectLst>
              <a:latin typeface="Arial" charset="0"/>
            </a:endParaRPr>
          </a:p>
        </p:txBody>
      </p:sp>
      <p:sp>
        <p:nvSpPr>
          <p:cNvPr id="2134022" name="Text Box 6"/>
          <p:cNvSpPr txBox="1">
            <a:spLocks noChangeArrowheads="1"/>
          </p:cNvSpPr>
          <p:nvPr/>
        </p:nvSpPr>
        <p:spPr bwMode="auto">
          <a:xfrm>
            <a:off x="3563888" y="167789"/>
            <a:ext cx="1828800" cy="584775"/>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algn="ctr" eaLnBrk="1" hangingPunct="1">
              <a:buClr>
                <a:srgbClr val="FF0000"/>
              </a:buClr>
              <a:buFont typeface="Wingdings" charset="2"/>
              <a:buNone/>
            </a:pPr>
            <a:r>
              <a:rPr kumimoji="0" lang="en-US" altLang="zh-CN" sz="3200" dirty="0">
                <a:solidFill>
                  <a:srgbClr val="C00000"/>
                </a:solidFill>
                <a:effectLst>
                  <a:outerShdw blurRad="38100" dist="38100" dir="2700000" algn="tl">
                    <a:srgbClr val="C0C0C0"/>
                  </a:outerShdw>
                </a:effectLst>
                <a:latin typeface="Arial" charset="0"/>
                <a:sym typeface="Symbol" charset="2"/>
              </a:rPr>
              <a:t> </a:t>
            </a:r>
            <a:r>
              <a:rPr kumimoji="0" lang="zh-CN" altLang="en-US" sz="3200" dirty="0">
                <a:solidFill>
                  <a:srgbClr val="C00000"/>
                </a:solidFill>
                <a:effectLst>
                  <a:outerShdw blurRad="38100" dist="38100" dir="2700000" algn="tl">
                    <a:srgbClr val="C0C0C0"/>
                  </a:outerShdw>
                </a:effectLst>
                <a:latin typeface="Arial" charset="0"/>
              </a:rPr>
              <a:t>硅元素</a:t>
            </a:r>
          </a:p>
        </p:txBody>
      </p:sp>
      <p:sp>
        <p:nvSpPr>
          <p:cNvPr id="8" name="矩形 7">
            <a:extLst>
              <a:ext uri="{FF2B5EF4-FFF2-40B4-BE49-F238E27FC236}">
                <a16:creationId xmlns:a16="http://schemas.microsoft.com/office/drawing/2014/main" id="{DB27735F-B65D-8548-82B6-082ABC3D7404}"/>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
        <p:nvSpPr>
          <p:cNvPr id="2" name="矩形 1">
            <a:extLst>
              <a:ext uri="{FF2B5EF4-FFF2-40B4-BE49-F238E27FC236}">
                <a16:creationId xmlns:a16="http://schemas.microsoft.com/office/drawing/2014/main" id="{D2FFE50F-328C-6E4E-AACE-9A228C2F92CB}"/>
              </a:ext>
            </a:extLst>
          </p:cNvPr>
          <p:cNvSpPr/>
          <p:nvPr/>
        </p:nvSpPr>
        <p:spPr>
          <a:xfrm>
            <a:off x="174998" y="4797152"/>
            <a:ext cx="4252986" cy="1938992"/>
          </a:xfrm>
          <a:prstGeom prst="rect">
            <a:avLst/>
          </a:prstGeom>
        </p:spPr>
        <p:txBody>
          <a:bodyPr wrap="square">
            <a:spAutoFit/>
          </a:bodyPr>
          <a:lstStyle/>
          <a:p>
            <a:pPr algn="just"/>
            <a:r>
              <a:rPr lang="zh-CN" altLang="en-US" dirty="0"/>
              <a:t>原子晶体，灰黑色，硬、脆，能刻划玻璃。低温下稳定，只与强氧化剂和强碱作用，高温时可与许多物质反应。高纯硅可作半导体材料。 </a:t>
            </a:r>
          </a:p>
        </p:txBody>
      </p:sp>
      <p:pic>
        <p:nvPicPr>
          <p:cNvPr id="1026" name="Picture 2">
            <a:extLst>
              <a:ext uri="{FF2B5EF4-FFF2-40B4-BE49-F238E27FC236}">
                <a16:creationId xmlns:a16="http://schemas.microsoft.com/office/drawing/2014/main" id="{90D2D47C-DF5E-EBF9-4ED6-296D5A9A4F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11028" y="1264582"/>
            <a:ext cx="3459691" cy="21334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ee the source image">
            <a:extLst>
              <a:ext uri="{FF2B5EF4-FFF2-40B4-BE49-F238E27FC236}">
                <a16:creationId xmlns:a16="http://schemas.microsoft.com/office/drawing/2014/main" id="{9DA44178-6BB7-E801-DE2B-598F8282B1B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6846" y="3826114"/>
            <a:ext cx="3979032" cy="2239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243225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F32996CC-1D28-6241-8C6B-4A2C005E6D1D}" type="slidenum">
              <a:rPr lang="en-US" altLang="zh-CN" smtClean="0"/>
              <a:pPr/>
              <a:t>74</a:t>
            </a:fld>
            <a:endParaRPr lang="en-US" altLang="zh-CN"/>
          </a:p>
        </p:txBody>
      </p:sp>
      <p:sp>
        <p:nvSpPr>
          <p:cNvPr id="5" name="Rectangle 19"/>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zh-CN" altLang="en-US">
              <a:ea typeface="黑体" pitchFamily="2" charset="-122"/>
            </a:endParaRPr>
          </a:p>
        </p:txBody>
      </p:sp>
      <p:sp>
        <p:nvSpPr>
          <p:cNvPr id="6"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ea typeface="黑体" pitchFamily="2" charset="-122"/>
            </a:endParaRPr>
          </a:p>
        </p:txBody>
      </p:sp>
      <p:sp>
        <p:nvSpPr>
          <p:cNvPr id="7" name="矩形 17"/>
          <p:cNvSpPr>
            <a:spLocks noChangeArrowheads="1"/>
          </p:cNvSpPr>
          <p:nvPr/>
        </p:nvSpPr>
        <p:spPr bwMode="auto">
          <a:xfrm>
            <a:off x="72618" y="1285438"/>
            <a:ext cx="4714875" cy="400050"/>
          </a:xfrm>
          <a:prstGeom prst="rect">
            <a:avLst/>
          </a:prstGeom>
          <a:noFill/>
          <a:ln w="9525">
            <a:noFill/>
            <a:miter lim="800000"/>
            <a:headEnd/>
            <a:tailEnd/>
          </a:ln>
        </p:spPr>
        <p:txBody>
          <a:bodyPr>
            <a:spAutoFit/>
          </a:bodyPr>
          <a:lstStyle/>
          <a:p>
            <a:r>
              <a:rPr lang="zh-CN" altLang="en-US" sz="2000" b="1" dirty="0">
                <a:latin typeface="Times New Roman" pitchFamily="18" charset="0"/>
                <a:ea typeface="华文楷体" pitchFamily="2" charset="-122"/>
                <a:cs typeface="Times New Roman" pitchFamily="18" charset="0"/>
              </a:rPr>
              <a:t>光伏效应：</a:t>
            </a:r>
            <a:r>
              <a:rPr lang="zh-CN" altLang="zh-CN" sz="2000" b="1" dirty="0">
                <a:latin typeface="Times New Roman" pitchFamily="18" charset="0"/>
                <a:ea typeface="华文楷体" pitchFamily="2" charset="-122"/>
                <a:cs typeface="Times New Roman" pitchFamily="18" charset="0"/>
              </a:rPr>
              <a:t>将辐射能直接转化为电能</a:t>
            </a:r>
            <a:endParaRPr lang="zh-CN" altLang="en-US" sz="2000" b="1" dirty="0">
              <a:latin typeface="Times New Roman" pitchFamily="18" charset="0"/>
              <a:ea typeface="华文楷体" pitchFamily="2" charset="-122"/>
              <a:cs typeface="Times New Roman" pitchFamily="18" charset="0"/>
            </a:endParaRPr>
          </a:p>
        </p:txBody>
      </p:sp>
      <p:pic>
        <p:nvPicPr>
          <p:cNvPr id="8" name="图片 24" descr="acs28358_0819.jpg"/>
          <p:cNvPicPr>
            <a:picLocks noChangeAspect="1"/>
          </p:cNvPicPr>
          <p:nvPr/>
        </p:nvPicPr>
        <p:blipFill>
          <a:blip r:embed="rId2" cstate="print"/>
          <a:srcRect/>
          <a:stretch>
            <a:fillRect/>
          </a:stretch>
        </p:blipFill>
        <p:spPr bwMode="auto">
          <a:xfrm>
            <a:off x="7406251" y="1186674"/>
            <a:ext cx="1428750" cy="1787525"/>
          </a:xfrm>
          <a:prstGeom prst="rect">
            <a:avLst/>
          </a:prstGeom>
          <a:noFill/>
          <a:ln w="9525">
            <a:noFill/>
            <a:miter lim="800000"/>
            <a:headEnd/>
            <a:tailEnd/>
          </a:ln>
        </p:spPr>
      </p:pic>
      <p:pic>
        <p:nvPicPr>
          <p:cNvPr id="9" name="图片 25" descr="acs28358_0822.jpg"/>
          <p:cNvPicPr>
            <a:picLocks noChangeAspect="1"/>
          </p:cNvPicPr>
          <p:nvPr/>
        </p:nvPicPr>
        <p:blipFill>
          <a:blip r:embed="rId3" cstate="print"/>
          <a:srcRect/>
          <a:stretch>
            <a:fillRect/>
          </a:stretch>
        </p:blipFill>
        <p:spPr bwMode="auto">
          <a:xfrm>
            <a:off x="261196" y="1941509"/>
            <a:ext cx="4265612" cy="2714625"/>
          </a:xfrm>
          <a:prstGeom prst="rect">
            <a:avLst/>
          </a:prstGeom>
          <a:noFill/>
          <a:ln w="9525">
            <a:noFill/>
            <a:miter lim="800000"/>
            <a:headEnd/>
            <a:tailEnd/>
          </a:ln>
        </p:spPr>
      </p:pic>
      <p:sp>
        <p:nvSpPr>
          <p:cNvPr id="10" name="Rectangle 3"/>
          <p:cNvSpPr>
            <a:spLocks noChangeArrowheads="1"/>
          </p:cNvSpPr>
          <p:nvPr/>
        </p:nvSpPr>
        <p:spPr bwMode="auto">
          <a:xfrm>
            <a:off x="418905" y="4915707"/>
            <a:ext cx="8820150" cy="1569660"/>
          </a:xfrm>
          <a:prstGeom prst="rect">
            <a:avLst/>
          </a:prstGeom>
          <a:noFill/>
          <a:ln w="9525">
            <a:noFill/>
            <a:miter lim="800000"/>
            <a:headEnd/>
            <a:tailEnd/>
          </a:ln>
        </p:spPr>
        <p:txBody>
          <a:bodyPr wrap="square" anchor="ctr">
            <a:spAutoFit/>
          </a:bodyPr>
          <a:lstStyle/>
          <a:p>
            <a:r>
              <a:rPr lang="zh-CN" altLang="pt-BR" b="1" dirty="0">
                <a:latin typeface="Times New Roman" pitchFamily="18" charset="0"/>
                <a:ea typeface="华文楷体" pitchFamily="2" charset="-122"/>
                <a:cs typeface="Times New Roman" pitchFamily="18" charset="0"/>
              </a:rPr>
              <a:t>光电池</a:t>
            </a:r>
            <a:r>
              <a:rPr lang="zh-CN" altLang="en-US" b="1" dirty="0">
                <a:latin typeface="Times New Roman" pitchFamily="18" charset="0"/>
                <a:ea typeface="华文楷体" pitchFamily="2" charset="-122"/>
                <a:cs typeface="Times New Roman" pitchFamily="18" charset="0"/>
              </a:rPr>
              <a:t>核心</a:t>
            </a:r>
            <a:r>
              <a:rPr lang="zh-CN" altLang="pt-BR" b="1" dirty="0">
                <a:latin typeface="Times New Roman" pitchFamily="18" charset="0"/>
                <a:ea typeface="华文楷体" pitchFamily="2" charset="-122"/>
                <a:cs typeface="Times New Roman" pitchFamily="18" charset="0"/>
              </a:rPr>
              <a:t>紧连的</a:t>
            </a:r>
            <a:r>
              <a:rPr lang="pt-BR" altLang="zh-CN" b="1" dirty="0">
                <a:latin typeface="Times New Roman" pitchFamily="18" charset="0"/>
                <a:ea typeface="华文楷体" pitchFamily="2" charset="-122"/>
                <a:cs typeface="Times New Roman" pitchFamily="18" charset="0"/>
              </a:rPr>
              <a:t>n-</a:t>
            </a:r>
            <a:r>
              <a:rPr lang="zh-CN" altLang="pt-BR" b="1" dirty="0">
                <a:latin typeface="Times New Roman" pitchFamily="18" charset="0"/>
                <a:ea typeface="华文楷体" pitchFamily="2" charset="-122"/>
                <a:cs typeface="Times New Roman" pitchFamily="18" charset="0"/>
              </a:rPr>
              <a:t>和</a:t>
            </a:r>
            <a:r>
              <a:rPr lang="pt-BR" altLang="zh-CN" b="1" dirty="0">
                <a:latin typeface="Times New Roman" pitchFamily="18" charset="0"/>
                <a:ea typeface="华文楷体" pitchFamily="2" charset="-122"/>
                <a:cs typeface="Times New Roman" pitchFamily="18" charset="0"/>
              </a:rPr>
              <a:t>p-</a:t>
            </a:r>
            <a:r>
              <a:rPr lang="zh-CN" altLang="pt-BR" b="1" dirty="0">
                <a:latin typeface="Times New Roman" pitchFamily="18" charset="0"/>
                <a:ea typeface="华文楷体" pitchFamily="2" charset="-122"/>
                <a:cs typeface="Times New Roman" pitchFamily="18" charset="0"/>
              </a:rPr>
              <a:t>型硅层</a:t>
            </a:r>
            <a:r>
              <a:rPr lang="zh-CN" altLang="en-US" b="1" dirty="0">
                <a:latin typeface="Times New Roman" pitchFamily="18" charset="0"/>
                <a:ea typeface="华文楷体" pitchFamily="2" charset="-122"/>
                <a:cs typeface="Times New Roman" pitchFamily="18" charset="0"/>
              </a:rPr>
              <a:t>；</a:t>
            </a:r>
            <a:r>
              <a:rPr lang="pt-BR" altLang="zh-CN" b="1" dirty="0">
                <a:latin typeface="Times New Roman" pitchFamily="18" charset="0"/>
                <a:ea typeface="华文楷体" pitchFamily="2" charset="-122"/>
                <a:cs typeface="Times New Roman" pitchFamily="18" charset="0"/>
              </a:rPr>
              <a:t>n-</a:t>
            </a:r>
            <a:r>
              <a:rPr lang="zh-CN" altLang="pt-BR" b="1" dirty="0">
                <a:latin typeface="Times New Roman" pitchFamily="18" charset="0"/>
                <a:ea typeface="华文楷体" pitchFamily="2" charset="-122"/>
                <a:cs typeface="Times New Roman" pitchFamily="18" charset="0"/>
              </a:rPr>
              <a:t>型</a:t>
            </a:r>
            <a:r>
              <a:rPr lang="pt-BR" altLang="zh-CN" b="1" dirty="0">
                <a:latin typeface="Times New Roman" pitchFamily="18" charset="0"/>
                <a:ea typeface="华文楷体" pitchFamily="2" charset="-122"/>
                <a:cs typeface="Times New Roman" pitchFamily="18" charset="0"/>
              </a:rPr>
              <a:t>~</a:t>
            </a:r>
            <a:r>
              <a:rPr lang="zh-CN" altLang="pt-BR" b="1" dirty="0">
                <a:latin typeface="Times New Roman" pitchFamily="18" charset="0"/>
                <a:ea typeface="华文楷体" pitchFamily="2" charset="-122"/>
                <a:cs typeface="Times New Roman" pitchFamily="18" charset="0"/>
              </a:rPr>
              <a:t>电子，</a:t>
            </a:r>
            <a:r>
              <a:rPr lang="pt-BR" altLang="zh-CN" b="1" dirty="0">
                <a:latin typeface="Times New Roman" pitchFamily="18" charset="0"/>
                <a:ea typeface="华文楷体" pitchFamily="2" charset="-122"/>
                <a:cs typeface="Times New Roman" pitchFamily="18" charset="0"/>
              </a:rPr>
              <a:t>p-</a:t>
            </a:r>
            <a:r>
              <a:rPr lang="zh-CN" altLang="pt-BR" b="1" dirty="0">
                <a:latin typeface="Times New Roman" pitchFamily="18" charset="0"/>
                <a:ea typeface="华文楷体" pitchFamily="2" charset="-122"/>
                <a:cs typeface="Times New Roman" pitchFamily="18" charset="0"/>
              </a:rPr>
              <a:t>型</a:t>
            </a:r>
            <a:r>
              <a:rPr lang="pt-BR" altLang="zh-CN" b="1" dirty="0">
                <a:latin typeface="Times New Roman" pitchFamily="18" charset="0"/>
                <a:ea typeface="华文楷体" pitchFamily="2" charset="-122"/>
                <a:cs typeface="Times New Roman" pitchFamily="18" charset="0"/>
              </a:rPr>
              <a:t>~</a:t>
            </a:r>
            <a:r>
              <a:rPr lang="zh-CN" altLang="pt-BR" b="1" dirty="0">
                <a:latin typeface="Times New Roman" pitchFamily="18" charset="0"/>
                <a:ea typeface="华文楷体" pitchFamily="2" charset="-122"/>
                <a:cs typeface="Times New Roman" pitchFamily="18" charset="0"/>
              </a:rPr>
              <a:t>空穴；</a:t>
            </a:r>
          </a:p>
          <a:p>
            <a:pPr eaLnBrk="0" hangingPunct="0"/>
            <a:r>
              <a:rPr lang="zh-CN" altLang="pt-BR" b="1" dirty="0">
                <a:latin typeface="Times New Roman" pitchFamily="18" charset="0"/>
                <a:ea typeface="华文楷体" pitchFamily="2" charset="-122"/>
                <a:cs typeface="Times New Roman" pitchFamily="18" charset="0"/>
              </a:rPr>
              <a:t>电子从</a:t>
            </a:r>
            <a:r>
              <a:rPr lang="pt-BR" altLang="zh-CN" b="1" dirty="0">
                <a:latin typeface="Times New Roman" pitchFamily="18" charset="0"/>
                <a:ea typeface="华文楷体" pitchFamily="2" charset="-122"/>
                <a:cs typeface="Times New Roman" pitchFamily="18" charset="0"/>
              </a:rPr>
              <a:t>n-</a:t>
            </a:r>
            <a:r>
              <a:rPr lang="zh-CN" altLang="pt-BR" b="1" dirty="0">
                <a:latin typeface="Times New Roman" pitchFamily="18" charset="0"/>
                <a:ea typeface="华文楷体" pitchFamily="2" charset="-122"/>
                <a:cs typeface="Times New Roman" pitchFamily="18" charset="0"/>
              </a:rPr>
              <a:t>型</a:t>
            </a:r>
            <a:r>
              <a:rPr lang="zh-CN" altLang="pt-BR" b="1" dirty="0">
                <a:latin typeface="Times New Roman" pitchFamily="18" charset="0"/>
                <a:ea typeface="华文楷体" pitchFamily="2" charset="-122"/>
                <a:cs typeface="Times New Roman" pitchFamily="18" charset="0"/>
                <a:sym typeface="Symbol" pitchFamily="18" charset="2"/>
              </a:rPr>
              <a:t></a:t>
            </a:r>
            <a:r>
              <a:rPr lang="pt-BR" altLang="zh-CN" b="1" dirty="0">
                <a:latin typeface="Times New Roman" pitchFamily="18" charset="0"/>
                <a:ea typeface="华文楷体" pitchFamily="2" charset="-122"/>
                <a:cs typeface="Times New Roman" pitchFamily="18" charset="0"/>
              </a:rPr>
              <a:t>p-</a:t>
            </a:r>
            <a:r>
              <a:rPr lang="zh-CN" altLang="pt-BR" b="1" dirty="0">
                <a:latin typeface="Times New Roman" pitchFamily="18" charset="0"/>
                <a:ea typeface="华文楷体" pitchFamily="2" charset="-122"/>
                <a:cs typeface="Times New Roman" pitchFamily="18" charset="0"/>
                <a:sym typeface="Symbol" pitchFamily="18" charset="2"/>
              </a:rPr>
              <a:t>型区</a:t>
            </a:r>
            <a:r>
              <a:rPr lang="zh-CN" altLang="en-US" b="1" dirty="0">
                <a:latin typeface="Times New Roman" pitchFamily="18" charset="0"/>
                <a:ea typeface="华文楷体" pitchFamily="2" charset="-122"/>
                <a:cs typeface="Times New Roman" pitchFamily="18" charset="0"/>
                <a:sym typeface="Symbol" pitchFamily="18" charset="2"/>
              </a:rPr>
              <a:t>，</a:t>
            </a:r>
            <a:r>
              <a:rPr lang="zh-CN" altLang="pt-BR" b="1" dirty="0">
                <a:latin typeface="Times New Roman" pitchFamily="18" charset="0"/>
                <a:ea typeface="华文楷体" pitchFamily="2" charset="-122"/>
                <a:cs typeface="Times New Roman" pitchFamily="18" charset="0"/>
                <a:sym typeface="Symbol" pitchFamily="18" charset="2"/>
              </a:rPr>
              <a:t>空穴</a:t>
            </a:r>
            <a:r>
              <a:rPr lang="zh-CN" altLang="en-US" b="1" dirty="0">
                <a:latin typeface="Times New Roman" pitchFamily="18" charset="0"/>
                <a:ea typeface="华文楷体" pitchFamily="2" charset="-122"/>
                <a:cs typeface="Times New Roman" pitchFamily="18" charset="0"/>
                <a:sym typeface="Symbol" pitchFamily="18" charset="2"/>
              </a:rPr>
              <a:t>反之</a:t>
            </a:r>
            <a:r>
              <a:rPr lang="zh-CN" altLang="pt-BR" b="1" dirty="0">
                <a:latin typeface="Times New Roman" pitchFamily="18" charset="0"/>
                <a:ea typeface="华文楷体" pitchFamily="2" charset="-122"/>
                <a:cs typeface="Times New Roman" pitchFamily="18" charset="0"/>
                <a:sym typeface="Symbol" pitchFamily="18" charset="2"/>
              </a:rPr>
              <a:t>；太阳光照，促进载流子移动；</a:t>
            </a:r>
          </a:p>
          <a:p>
            <a:pPr eaLnBrk="0" hangingPunct="0"/>
            <a:r>
              <a:rPr lang="zh-CN" altLang="pt-BR" b="1" dirty="0">
                <a:latin typeface="Times New Roman" pitchFamily="18" charset="0"/>
                <a:ea typeface="华文楷体" pitchFamily="2" charset="-122"/>
                <a:cs typeface="Times New Roman" pitchFamily="18" charset="0"/>
                <a:sym typeface="Symbol" pitchFamily="18" charset="2"/>
              </a:rPr>
              <a:t>用导线连接，电子从</a:t>
            </a:r>
            <a:r>
              <a:rPr lang="pt-BR" altLang="zh-CN" b="1" dirty="0">
                <a:latin typeface="Times New Roman" pitchFamily="18" charset="0"/>
                <a:ea typeface="华文楷体" pitchFamily="2" charset="-122"/>
                <a:cs typeface="Times New Roman" pitchFamily="18" charset="0"/>
                <a:sym typeface="Symbol" pitchFamily="18" charset="2"/>
              </a:rPr>
              <a:t>n-</a:t>
            </a:r>
            <a:r>
              <a:rPr lang="zh-CN" altLang="pt-BR" b="1" dirty="0">
                <a:latin typeface="Times New Roman" pitchFamily="18" charset="0"/>
                <a:ea typeface="华文楷体" pitchFamily="2" charset="-122"/>
                <a:cs typeface="Times New Roman" pitchFamily="18" charset="0"/>
                <a:sym typeface="Symbol" pitchFamily="18" charset="2"/>
              </a:rPr>
              <a:t>型外电路流向</a:t>
            </a:r>
            <a:r>
              <a:rPr lang="pt-BR" altLang="zh-CN" b="1" dirty="0">
                <a:latin typeface="Times New Roman" pitchFamily="18" charset="0"/>
                <a:ea typeface="华文楷体" pitchFamily="2" charset="-122"/>
                <a:cs typeface="Times New Roman" pitchFamily="18" charset="0"/>
                <a:sym typeface="Symbol" pitchFamily="18" charset="2"/>
              </a:rPr>
              <a:t>p-</a:t>
            </a:r>
            <a:r>
              <a:rPr lang="zh-CN" altLang="pt-BR" b="1" dirty="0">
                <a:latin typeface="Times New Roman" pitchFamily="18" charset="0"/>
                <a:ea typeface="华文楷体" pitchFamily="2" charset="-122"/>
                <a:cs typeface="Times New Roman" pitchFamily="18" charset="0"/>
                <a:sym typeface="Symbol" pitchFamily="18" charset="2"/>
              </a:rPr>
              <a:t>型，形成电流</a:t>
            </a:r>
            <a:r>
              <a:rPr lang="zh-CN" altLang="en-US" b="1" dirty="0">
                <a:latin typeface="Times New Roman" pitchFamily="18" charset="0"/>
                <a:ea typeface="华文楷体" pitchFamily="2" charset="-122"/>
                <a:cs typeface="Times New Roman" pitchFamily="18" charset="0"/>
                <a:sym typeface="Symbol" pitchFamily="18" charset="2"/>
              </a:rPr>
              <a:t>；</a:t>
            </a:r>
            <a:endParaRPr lang="en-US" altLang="zh-CN" b="1" dirty="0">
              <a:latin typeface="Times New Roman" pitchFamily="18" charset="0"/>
              <a:ea typeface="华文楷体" pitchFamily="2" charset="-122"/>
              <a:cs typeface="Times New Roman" pitchFamily="18" charset="0"/>
              <a:sym typeface="Symbol" pitchFamily="18" charset="2"/>
            </a:endParaRPr>
          </a:p>
          <a:p>
            <a:pPr eaLnBrk="0" hangingPunct="0"/>
            <a:r>
              <a:rPr lang="pt-BR" altLang="zh-CN" b="1" dirty="0">
                <a:latin typeface="Times New Roman" pitchFamily="18" charset="0"/>
                <a:ea typeface="华文楷体" pitchFamily="2" charset="-122"/>
                <a:cs typeface="Times New Roman" pitchFamily="18" charset="0"/>
                <a:sym typeface="Symbol" pitchFamily="18" charset="2"/>
              </a:rPr>
              <a:t>p-n</a:t>
            </a:r>
            <a:r>
              <a:rPr lang="zh-CN" altLang="pt-BR" b="1" dirty="0">
                <a:latin typeface="Times New Roman" pitchFamily="18" charset="0"/>
                <a:ea typeface="华文楷体" pitchFamily="2" charset="-122"/>
                <a:cs typeface="Times New Roman" pitchFamily="18" charset="0"/>
                <a:sym typeface="Symbol" pitchFamily="18" charset="2"/>
              </a:rPr>
              <a:t>结：促使电子流动且按一定方向流动 </a:t>
            </a:r>
          </a:p>
        </p:txBody>
      </p:sp>
      <p:pic>
        <p:nvPicPr>
          <p:cNvPr id="11" name="图片 18" descr="acs28358_0827.jpg"/>
          <p:cNvPicPr>
            <a:picLocks noChangeAspect="1"/>
          </p:cNvPicPr>
          <p:nvPr/>
        </p:nvPicPr>
        <p:blipFill>
          <a:blip r:embed="rId4" cstate="print"/>
          <a:srcRect/>
          <a:stretch>
            <a:fillRect/>
          </a:stretch>
        </p:blipFill>
        <p:spPr bwMode="auto">
          <a:xfrm>
            <a:off x="5004048" y="2996952"/>
            <a:ext cx="3458095" cy="1778256"/>
          </a:xfrm>
          <a:prstGeom prst="rect">
            <a:avLst/>
          </a:prstGeom>
          <a:noFill/>
          <a:ln w="9525">
            <a:noFill/>
            <a:miter lim="800000"/>
            <a:headEnd/>
            <a:tailEnd/>
          </a:ln>
        </p:spPr>
      </p:pic>
      <p:pic>
        <p:nvPicPr>
          <p:cNvPr id="12" name="图片 19" descr="acs28358_0828.jpg"/>
          <p:cNvPicPr>
            <a:picLocks noChangeAspect="1"/>
          </p:cNvPicPr>
          <p:nvPr/>
        </p:nvPicPr>
        <p:blipFill>
          <a:blip r:embed="rId5" cstate="print">
            <a:extLst>
              <a:ext uri="{28A0092B-C50C-407E-A947-70E740481C1C}">
                <a14:useLocalDpi xmlns:a14="http://schemas.microsoft.com/office/drawing/2010/main"/>
              </a:ext>
            </a:extLst>
          </a:blip>
          <a:srcRect/>
          <a:stretch>
            <a:fillRect/>
          </a:stretch>
        </p:blipFill>
        <p:spPr bwMode="auto">
          <a:xfrm>
            <a:off x="4548751" y="1378492"/>
            <a:ext cx="2857500" cy="1493838"/>
          </a:xfrm>
          <a:prstGeom prst="rect">
            <a:avLst/>
          </a:prstGeom>
          <a:noFill/>
          <a:ln w="9525">
            <a:noFill/>
            <a:miter lim="800000"/>
            <a:headEnd/>
            <a:tailEnd/>
          </a:ln>
        </p:spPr>
      </p:pic>
      <p:sp>
        <p:nvSpPr>
          <p:cNvPr id="13" name="Text Box 4"/>
          <p:cNvSpPr txBox="1">
            <a:spLocks noChangeArrowheads="1"/>
          </p:cNvSpPr>
          <p:nvPr/>
        </p:nvSpPr>
        <p:spPr bwMode="auto">
          <a:xfrm>
            <a:off x="1835696" y="188640"/>
            <a:ext cx="5760640" cy="584775"/>
          </a:xfrm>
          <a:prstGeom prst="rect">
            <a:avLst/>
          </a:prstGeom>
          <a:noFill/>
          <a:ln w="9525" algn="ctr">
            <a:noFill/>
            <a:miter lim="800000"/>
            <a:headEnd/>
            <a:tailEnd/>
          </a:ln>
          <a:effectLst/>
        </p:spPr>
        <p:txBody>
          <a:bodyPr wrap="square">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algn="ctr" eaLnBrk="1" hangingPunct="1">
              <a:buClr>
                <a:srgbClr val="FF0000"/>
              </a:buClr>
              <a:buFont typeface="Wingdings" charset="2"/>
              <a:buNone/>
            </a:pPr>
            <a:r>
              <a:rPr kumimoji="0" lang="zh-CN" altLang="en-US" sz="3200" dirty="0">
                <a:solidFill>
                  <a:srgbClr val="C00000"/>
                </a:solidFill>
                <a:effectLst>
                  <a:outerShdw blurRad="38100" dist="38100" dir="2700000" algn="tl">
                    <a:srgbClr val="C0C0C0"/>
                  </a:outerShdw>
                </a:effectLst>
                <a:latin typeface="Arial" charset="0"/>
                <a:sym typeface="Symbol" charset="2"/>
              </a:rPr>
              <a:t>太阳能：基于硅的光伏转换</a:t>
            </a:r>
            <a:endParaRPr kumimoji="0" lang="zh-CN" altLang="en-US" sz="3200" dirty="0">
              <a:solidFill>
                <a:srgbClr val="C00000"/>
              </a:solidFill>
              <a:effectLst>
                <a:outerShdw blurRad="38100" dist="38100" dir="2700000" algn="tl">
                  <a:srgbClr val="C0C0C0"/>
                </a:outerShdw>
              </a:effectLst>
              <a:latin typeface="Arial" charset="0"/>
            </a:endParaRPr>
          </a:p>
        </p:txBody>
      </p:sp>
      <p:sp>
        <p:nvSpPr>
          <p:cNvPr id="14" name="矩形 13">
            <a:extLst>
              <a:ext uri="{FF2B5EF4-FFF2-40B4-BE49-F238E27FC236}">
                <a16:creationId xmlns:a16="http://schemas.microsoft.com/office/drawing/2014/main" id="{E8916679-C273-774A-9765-0134F76DFFA0}"/>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133607196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FEC3199-CFC1-5746-B2B9-2FC817DDB9F3}"/>
              </a:ext>
            </a:extLst>
          </p:cNvPr>
          <p:cNvSpPr>
            <a:spLocks noGrp="1"/>
          </p:cNvSpPr>
          <p:nvPr>
            <p:ph type="sldNum" sz="quarter" idx="12"/>
          </p:nvPr>
        </p:nvSpPr>
        <p:spPr/>
        <p:txBody>
          <a:bodyPr/>
          <a:lstStyle/>
          <a:p>
            <a:fld id="{F32996CC-1D28-6241-8C6B-4A2C005E6D1D}" type="slidenum">
              <a:rPr lang="en-US" altLang="zh-CN" smtClean="0"/>
              <a:pPr/>
              <a:t>75</a:t>
            </a:fld>
            <a:endParaRPr lang="en-US" altLang="zh-CN"/>
          </a:p>
        </p:txBody>
      </p:sp>
      <p:sp>
        <p:nvSpPr>
          <p:cNvPr id="3" name="Text Box 2">
            <a:extLst>
              <a:ext uri="{FF2B5EF4-FFF2-40B4-BE49-F238E27FC236}">
                <a16:creationId xmlns:a16="http://schemas.microsoft.com/office/drawing/2014/main" id="{526E1C40-6C5B-3649-8CD4-C8D73924D898}"/>
              </a:ext>
            </a:extLst>
          </p:cNvPr>
          <p:cNvSpPr txBox="1">
            <a:spLocks noChangeArrowheads="1"/>
          </p:cNvSpPr>
          <p:nvPr/>
        </p:nvSpPr>
        <p:spPr bwMode="auto">
          <a:xfrm>
            <a:off x="2552700" y="116632"/>
            <a:ext cx="4038600" cy="584775"/>
          </a:xfrm>
          <a:prstGeom prst="rect">
            <a:avLst/>
          </a:prstGeom>
          <a:noFill/>
          <a:ln w="9525" algn="ctr">
            <a:noFill/>
            <a:miter lim="800000"/>
            <a:headEnd/>
            <a:tailEnd/>
          </a:ln>
          <a:effectLst/>
        </p:spPr>
        <p:txBody>
          <a:bodyPr>
            <a:spAutoFit/>
          </a:bodyPr>
          <a:lstStyle>
            <a:lvl1pPr eaLnBrk="0" hangingPunct="0">
              <a:defRPr kumimoji="1" sz="2400">
                <a:solidFill>
                  <a:schemeClr val="tx1"/>
                </a:solidFill>
                <a:latin typeface="Times New Roman" charset="0"/>
                <a:ea typeface="黑体" charset="0"/>
              </a:defRPr>
            </a:lvl1pPr>
            <a:lvl2pPr marL="742950" indent="-285750" eaLnBrk="0" hangingPunct="0">
              <a:defRPr kumimoji="1" sz="2400">
                <a:solidFill>
                  <a:schemeClr val="tx1"/>
                </a:solidFill>
                <a:latin typeface="Times New Roman" charset="0"/>
                <a:ea typeface="黑体" charset="0"/>
              </a:defRPr>
            </a:lvl2pPr>
            <a:lvl3pPr marL="1143000" indent="-228600" eaLnBrk="0" hangingPunct="0">
              <a:defRPr kumimoji="1" sz="2400">
                <a:solidFill>
                  <a:schemeClr val="tx1"/>
                </a:solidFill>
                <a:latin typeface="Times New Roman" charset="0"/>
                <a:ea typeface="黑体" charset="0"/>
              </a:defRPr>
            </a:lvl3pPr>
            <a:lvl4pPr marL="1600200" indent="-228600" eaLnBrk="0" hangingPunct="0">
              <a:defRPr kumimoji="1" sz="2400">
                <a:solidFill>
                  <a:schemeClr val="tx1"/>
                </a:solidFill>
                <a:latin typeface="Times New Roman" charset="0"/>
                <a:ea typeface="黑体" charset="0"/>
              </a:defRPr>
            </a:lvl4pPr>
            <a:lvl5pPr marL="2057400" indent="-228600" eaLnBrk="0" hangingPunct="0">
              <a:defRPr kumimoji="1" sz="2400">
                <a:solidFill>
                  <a:schemeClr val="tx1"/>
                </a:solidFill>
                <a:latin typeface="Times New Roman" charset="0"/>
                <a:ea typeface="黑体" charset="0"/>
              </a:defRPr>
            </a:lvl5pPr>
            <a:lvl6pPr marL="2514600" indent="-228600" eaLnBrk="0" fontAlgn="base" hangingPunct="0">
              <a:spcBef>
                <a:spcPct val="0"/>
              </a:spcBef>
              <a:spcAft>
                <a:spcPct val="0"/>
              </a:spcAft>
              <a:defRPr kumimoji="1" sz="2400">
                <a:solidFill>
                  <a:schemeClr val="tx1"/>
                </a:solidFill>
                <a:latin typeface="Times New Roman" charset="0"/>
                <a:ea typeface="黑体" charset="0"/>
              </a:defRPr>
            </a:lvl6pPr>
            <a:lvl7pPr marL="2971800" indent="-228600" eaLnBrk="0" fontAlgn="base" hangingPunct="0">
              <a:spcBef>
                <a:spcPct val="0"/>
              </a:spcBef>
              <a:spcAft>
                <a:spcPct val="0"/>
              </a:spcAft>
              <a:defRPr kumimoji="1" sz="2400">
                <a:solidFill>
                  <a:schemeClr val="tx1"/>
                </a:solidFill>
                <a:latin typeface="Times New Roman" charset="0"/>
                <a:ea typeface="黑体" charset="0"/>
              </a:defRPr>
            </a:lvl7pPr>
            <a:lvl8pPr marL="3429000" indent="-228600" eaLnBrk="0" fontAlgn="base" hangingPunct="0">
              <a:spcBef>
                <a:spcPct val="0"/>
              </a:spcBef>
              <a:spcAft>
                <a:spcPct val="0"/>
              </a:spcAft>
              <a:defRPr kumimoji="1" sz="2400">
                <a:solidFill>
                  <a:schemeClr val="tx1"/>
                </a:solidFill>
                <a:latin typeface="Times New Roman" charset="0"/>
                <a:ea typeface="黑体" charset="0"/>
              </a:defRPr>
            </a:lvl8pPr>
            <a:lvl9pPr marL="3886200" indent="-228600" eaLnBrk="0" fontAlgn="base" hangingPunct="0">
              <a:spcBef>
                <a:spcPct val="0"/>
              </a:spcBef>
              <a:spcAft>
                <a:spcPct val="0"/>
              </a:spcAft>
              <a:defRPr kumimoji="1" sz="2400">
                <a:solidFill>
                  <a:schemeClr val="tx1"/>
                </a:solidFill>
                <a:latin typeface="Times New Roman" charset="0"/>
                <a:ea typeface="黑体" charset="0"/>
              </a:defRPr>
            </a:lvl9pPr>
          </a:lstStyle>
          <a:p>
            <a:pPr algn="ctr" eaLnBrk="1" hangingPunct="1"/>
            <a:r>
              <a:rPr kumimoji="0" lang="zh-CN" altLang="en-US" sz="3200" b="1" dirty="0">
                <a:effectLst>
                  <a:outerShdw blurRad="38100" dist="38100" dir="2700000" algn="tl">
                    <a:srgbClr val="C0C0C0"/>
                  </a:outerShdw>
                </a:effectLst>
              </a:rPr>
              <a:t>小  结</a:t>
            </a:r>
            <a:endParaRPr kumimoji="0" lang="en-US" altLang="zh-CN" sz="3200" b="1" dirty="0">
              <a:effectLst>
                <a:outerShdw blurRad="38100" dist="38100" dir="2700000" algn="tl">
                  <a:srgbClr val="C0C0C0"/>
                </a:outerShdw>
              </a:effectLst>
            </a:endParaRPr>
          </a:p>
        </p:txBody>
      </p:sp>
      <p:sp>
        <p:nvSpPr>
          <p:cNvPr id="4" name="矩形 3">
            <a:extLst>
              <a:ext uri="{FF2B5EF4-FFF2-40B4-BE49-F238E27FC236}">
                <a16:creationId xmlns:a16="http://schemas.microsoft.com/office/drawing/2014/main" id="{AC9F856A-767C-7B44-80BC-28B9A7662E84}"/>
              </a:ext>
            </a:extLst>
          </p:cNvPr>
          <p:cNvSpPr/>
          <p:nvPr/>
        </p:nvSpPr>
        <p:spPr bwMode="auto">
          <a:xfrm>
            <a:off x="1" y="811552"/>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defPPr>
              <a:defRPr lang="zh-CN"/>
            </a:defPPr>
            <a:lvl1pPr algn="l" rtl="0" fontAlgn="base">
              <a:spcBef>
                <a:spcPct val="0"/>
              </a:spcBef>
              <a:spcAft>
                <a:spcPct val="0"/>
              </a:spcAft>
              <a:defRPr kumimoji="1" sz="2400" kern="1200">
                <a:solidFill>
                  <a:schemeClr val="tx1"/>
                </a:solidFill>
                <a:latin typeface="Times New Roman" charset="0"/>
                <a:ea typeface="黑体" charset="0"/>
                <a:cs typeface="+mn-cs"/>
              </a:defRPr>
            </a:lvl1pPr>
            <a:lvl2pPr marL="457200" algn="l" rtl="0" fontAlgn="base">
              <a:spcBef>
                <a:spcPct val="0"/>
              </a:spcBef>
              <a:spcAft>
                <a:spcPct val="0"/>
              </a:spcAft>
              <a:defRPr kumimoji="1" sz="2400" kern="1200">
                <a:solidFill>
                  <a:schemeClr val="tx1"/>
                </a:solidFill>
                <a:latin typeface="Times New Roman" charset="0"/>
                <a:ea typeface="黑体" charset="0"/>
                <a:cs typeface="+mn-cs"/>
              </a:defRPr>
            </a:lvl2pPr>
            <a:lvl3pPr marL="914400" algn="l" rtl="0" fontAlgn="base">
              <a:spcBef>
                <a:spcPct val="0"/>
              </a:spcBef>
              <a:spcAft>
                <a:spcPct val="0"/>
              </a:spcAft>
              <a:defRPr kumimoji="1" sz="2400" kern="1200">
                <a:solidFill>
                  <a:schemeClr val="tx1"/>
                </a:solidFill>
                <a:latin typeface="Times New Roman" charset="0"/>
                <a:ea typeface="黑体" charset="0"/>
                <a:cs typeface="+mn-cs"/>
              </a:defRPr>
            </a:lvl3pPr>
            <a:lvl4pPr marL="1371600" algn="l" rtl="0" fontAlgn="base">
              <a:spcBef>
                <a:spcPct val="0"/>
              </a:spcBef>
              <a:spcAft>
                <a:spcPct val="0"/>
              </a:spcAft>
              <a:defRPr kumimoji="1" sz="2400" kern="1200">
                <a:solidFill>
                  <a:schemeClr val="tx1"/>
                </a:solidFill>
                <a:latin typeface="Times New Roman" charset="0"/>
                <a:ea typeface="黑体" charset="0"/>
                <a:cs typeface="+mn-cs"/>
              </a:defRPr>
            </a:lvl4pPr>
            <a:lvl5pPr marL="1828800" algn="l" rtl="0" fontAlgn="base">
              <a:spcBef>
                <a:spcPct val="0"/>
              </a:spcBef>
              <a:spcAft>
                <a:spcPct val="0"/>
              </a:spcAft>
              <a:defRPr kumimoji="1" sz="2400" kern="1200">
                <a:solidFill>
                  <a:schemeClr val="tx1"/>
                </a:solidFill>
                <a:latin typeface="Times New Roman" charset="0"/>
                <a:ea typeface="黑体" charset="0"/>
                <a:cs typeface="+mn-cs"/>
              </a:defRPr>
            </a:lvl5pPr>
            <a:lvl6pPr marL="2286000" algn="l" defTabSz="914400" rtl="0" eaLnBrk="1" latinLnBrk="0" hangingPunct="1">
              <a:defRPr kumimoji="1" sz="2400" kern="1200">
                <a:solidFill>
                  <a:schemeClr val="tx1"/>
                </a:solidFill>
                <a:latin typeface="Times New Roman" charset="0"/>
                <a:ea typeface="黑体" charset="0"/>
                <a:cs typeface="+mn-cs"/>
              </a:defRPr>
            </a:lvl6pPr>
            <a:lvl7pPr marL="2743200" algn="l" defTabSz="914400" rtl="0" eaLnBrk="1" latinLnBrk="0" hangingPunct="1">
              <a:defRPr kumimoji="1" sz="2400" kern="1200">
                <a:solidFill>
                  <a:schemeClr val="tx1"/>
                </a:solidFill>
                <a:latin typeface="Times New Roman" charset="0"/>
                <a:ea typeface="黑体" charset="0"/>
                <a:cs typeface="+mn-cs"/>
              </a:defRPr>
            </a:lvl7pPr>
            <a:lvl8pPr marL="3200400" algn="l" defTabSz="914400" rtl="0" eaLnBrk="1" latinLnBrk="0" hangingPunct="1">
              <a:defRPr kumimoji="1" sz="2400" kern="1200">
                <a:solidFill>
                  <a:schemeClr val="tx1"/>
                </a:solidFill>
                <a:latin typeface="Times New Roman" charset="0"/>
                <a:ea typeface="黑体" charset="0"/>
                <a:cs typeface="+mn-cs"/>
              </a:defRPr>
            </a:lvl8pPr>
            <a:lvl9pPr marL="3657600" algn="l" defTabSz="914400" rtl="0" eaLnBrk="1" latinLnBrk="0" hangingPunct="1">
              <a:defRPr kumimoji="1" sz="2400" kern="1200">
                <a:solidFill>
                  <a:schemeClr val="tx1"/>
                </a:solidFill>
                <a:latin typeface="Times New Roman" charset="0"/>
                <a:ea typeface="黑体" charset="0"/>
                <a:cs typeface="+mn-cs"/>
              </a:defRPr>
            </a:lvl9pPr>
          </a:lstStyle>
          <a:p>
            <a:endParaRPr lang="zh-CN" altLang="en-US">
              <a:solidFill>
                <a:srgbClr val="000000"/>
              </a:solidFill>
            </a:endParaRPr>
          </a:p>
        </p:txBody>
      </p:sp>
      <p:sp>
        <p:nvSpPr>
          <p:cNvPr id="6" name="文本框 5">
            <a:extLst>
              <a:ext uri="{FF2B5EF4-FFF2-40B4-BE49-F238E27FC236}">
                <a16:creationId xmlns:a16="http://schemas.microsoft.com/office/drawing/2014/main" id="{B67DA970-C425-C246-997E-21DEEB4CA0AD}"/>
              </a:ext>
            </a:extLst>
          </p:cNvPr>
          <p:cNvSpPr txBox="1"/>
          <p:nvPr/>
        </p:nvSpPr>
        <p:spPr>
          <a:xfrm>
            <a:off x="611560" y="1133868"/>
            <a:ext cx="3416320" cy="2246769"/>
          </a:xfrm>
          <a:prstGeom prst="rect">
            <a:avLst/>
          </a:prstGeom>
          <a:noFill/>
        </p:spPr>
        <p:txBody>
          <a:bodyPr wrap="none" rtlCol="0">
            <a:spAutoFit/>
          </a:bodyPr>
          <a:lstStyle/>
          <a:p>
            <a:r>
              <a:rPr lang="zh-CN" altLang="en-GB" sz="2800" dirty="0"/>
              <a:t>单质</a:t>
            </a:r>
            <a:endParaRPr lang="en-US" altLang="zh-CN" sz="2800" dirty="0"/>
          </a:p>
          <a:p>
            <a:r>
              <a:rPr kumimoji="1" lang="zh-CN" altLang="en-US" sz="2800" dirty="0"/>
              <a:t>重要化合物</a:t>
            </a:r>
            <a:endParaRPr kumimoji="1" lang="en-US" altLang="zh-CN" sz="2800" dirty="0"/>
          </a:p>
          <a:p>
            <a:endParaRPr lang="en-US" altLang="zh-CN" sz="2800" dirty="0"/>
          </a:p>
          <a:p>
            <a:r>
              <a:rPr kumimoji="1" lang="zh-CN" altLang="en-US" sz="2800" dirty="0">
                <a:solidFill>
                  <a:srgbClr val="0000FF"/>
                </a:solidFill>
              </a:rPr>
              <a:t>结构、成键、</a:t>
            </a:r>
            <a:r>
              <a:rPr kumimoji="1" lang="zh-CN" altLang="en-US" sz="2800" dirty="0"/>
              <a:t>反应性</a:t>
            </a:r>
            <a:endParaRPr kumimoji="1" lang="en-US" altLang="zh-CN" sz="2800" dirty="0"/>
          </a:p>
          <a:p>
            <a:r>
              <a:rPr lang="en-US" altLang="zh-CN" sz="2800" dirty="0">
                <a:solidFill>
                  <a:srgbClr val="0000FF"/>
                </a:solidFill>
              </a:rPr>
              <a:t>B</a:t>
            </a:r>
            <a:r>
              <a:rPr lang="zh-CN" altLang="en-US" sz="2800" dirty="0">
                <a:solidFill>
                  <a:srgbClr val="0000FF"/>
                </a:solidFill>
              </a:rPr>
              <a:t>、</a:t>
            </a:r>
            <a:r>
              <a:rPr lang="en-US" altLang="zh-CN" sz="2800" dirty="0">
                <a:solidFill>
                  <a:srgbClr val="0000FF"/>
                </a:solidFill>
              </a:rPr>
              <a:t>C</a:t>
            </a:r>
            <a:r>
              <a:rPr lang="zh-CN" altLang="en-US" sz="2800" dirty="0">
                <a:solidFill>
                  <a:srgbClr val="0000FF"/>
                </a:solidFill>
              </a:rPr>
              <a:t>、</a:t>
            </a:r>
            <a:r>
              <a:rPr lang="en-US" altLang="zh-CN" sz="2800" dirty="0">
                <a:solidFill>
                  <a:srgbClr val="0000FF"/>
                </a:solidFill>
              </a:rPr>
              <a:t>Al</a:t>
            </a:r>
            <a:r>
              <a:rPr lang="zh-CN" altLang="en-US" sz="2800" dirty="0">
                <a:solidFill>
                  <a:srgbClr val="0000FF"/>
                </a:solidFill>
              </a:rPr>
              <a:t>、</a:t>
            </a:r>
            <a:r>
              <a:rPr lang="en-US" altLang="zh-CN" sz="2800" dirty="0">
                <a:solidFill>
                  <a:srgbClr val="0000FF"/>
                </a:solidFill>
              </a:rPr>
              <a:t>Si</a:t>
            </a:r>
            <a:endParaRPr kumimoji="1" lang="zh-CN" altLang="en-US" sz="2800" dirty="0">
              <a:solidFill>
                <a:srgbClr val="0000FF"/>
              </a:solidFill>
            </a:endParaRPr>
          </a:p>
        </p:txBody>
      </p:sp>
      <p:grpSp>
        <p:nvGrpSpPr>
          <p:cNvPr id="7" name="组合 6">
            <a:extLst>
              <a:ext uri="{FF2B5EF4-FFF2-40B4-BE49-F238E27FC236}">
                <a16:creationId xmlns:a16="http://schemas.microsoft.com/office/drawing/2014/main" id="{7BF8E104-F991-6DD0-EBCC-FE05D83D7476}"/>
              </a:ext>
            </a:extLst>
          </p:cNvPr>
          <p:cNvGrpSpPr/>
          <p:nvPr/>
        </p:nvGrpSpPr>
        <p:grpSpPr>
          <a:xfrm>
            <a:off x="1294470" y="3429000"/>
            <a:ext cx="6555060" cy="3116146"/>
            <a:chOff x="1403648" y="1870927"/>
            <a:chExt cx="6555060" cy="3116146"/>
          </a:xfrm>
        </p:grpSpPr>
        <p:pic>
          <p:nvPicPr>
            <p:cNvPr id="9" name="图片 8">
              <a:extLst>
                <a:ext uri="{FF2B5EF4-FFF2-40B4-BE49-F238E27FC236}">
                  <a16:creationId xmlns:a16="http://schemas.microsoft.com/office/drawing/2014/main" id="{F9A03FFA-6675-9515-CF1E-EF2147C4C762}"/>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2483768" y="1870927"/>
              <a:ext cx="5474940" cy="3116145"/>
            </a:xfrm>
            <a:prstGeom prst="rect">
              <a:avLst/>
            </a:prstGeom>
          </p:spPr>
        </p:pic>
        <p:pic>
          <p:nvPicPr>
            <p:cNvPr id="10" name="图片 9">
              <a:extLst>
                <a:ext uri="{FF2B5EF4-FFF2-40B4-BE49-F238E27FC236}">
                  <a16:creationId xmlns:a16="http://schemas.microsoft.com/office/drawing/2014/main" id="{8FA69749-160E-35BC-7245-C5EDC218006F}"/>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403648" y="1870928"/>
              <a:ext cx="1080120" cy="3116145"/>
            </a:xfrm>
            <a:prstGeom prst="rect">
              <a:avLst/>
            </a:prstGeom>
          </p:spPr>
        </p:pic>
      </p:grpSp>
      <p:sp>
        <p:nvSpPr>
          <p:cNvPr id="11" name="圆角矩形 10">
            <a:extLst>
              <a:ext uri="{FF2B5EF4-FFF2-40B4-BE49-F238E27FC236}">
                <a16:creationId xmlns:a16="http://schemas.microsoft.com/office/drawing/2014/main" id="{81AE2734-13EC-7C61-5BA3-97C4CE8998AC}"/>
              </a:ext>
            </a:extLst>
          </p:cNvPr>
          <p:cNvSpPr/>
          <p:nvPr/>
        </p:nvSpPr>
        <p:spPr>
          <a:xfrm>
            <a:off x="5652120" y="3917369"/>
            <a:ext cx="648072" cy="882883"/>
          </a:xfrm>
          <a:prstGeom prst="roundRect">
            <a:avLst/>
          </a:prstGeom>
          <a:noFill/>
          <a:ln w="3810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a:extLst>
              <a:ext uri="{FF2B5EF4-FFF2-40B4-BE49-F238E27FC236}">
                <a16:creationId xmlns:a16="http://schemas.microsoft.com/office/drawing/2014/main" id="{F16C5665-3C13-418F-9C33-128737C58821}"/>
              </a:ext>
            </a:extLst>
          </p:cNvPr>
          <p:cNvSpPr txBox="1"/>
          <p:nvPr/>
        </p:nvSpPr>
        <p:spPr>
          <a:xfrm>
            <a:off x="4932040" y="1568989"/>
            <a:ext cx="3888432" cy="1077218"/>
          </a:xfrm>
          <a:prstGeom prst="rect">
            <a:avLst/>
          </a:prstGeom>
          <a:solidFill>
            <a:srgbClr val="FFFF00"/>
          </a:solidFill>
        </p:spPr>
        <p:txBody>
          <a:bodyPr wrap="square" rtlCol="0">
            <a:spAutoFit/>
          </a:bodyPr>
          <a:lstStyle/>
          <a:p>
            <a:pPr algn="ctr"/>
            <a:r>
              <a:rPr kumimoji="1" lang="zh-CN" altLang="en-US" sz="3200" dirty="0">
                <a:solidFill>
                  <a:srgbClr val="7030A0"/>
                </a:solidFill>
              </a:rPr>
              <a:t>如何用原理部分知识理解元素部分性质！</a:t>
            </a:r>
          </a:p>
        </p:txBody>
      </p:sp>
    </p:spTree>
    <p:extLst>
      <p:ext uri="{BB962C8B-B14F-4D97-AF65-F5344CB8AC3E}">
        <p14:creationId xmlns:p14="http://schemas.microsoft.com/office/powerpoint/2010/main" val="40602707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12"/>
          </p:nvPr>
        </p:nvSpPr>
        <p:spPr/>
        <p:txBody>
          <a:bodyPr/>
          <a:lstStyle/>
          <a:p>
            <a:fld id="{F32996CC-1D28-6241-8C6B-4A2C005E6D1D}" type="slidenum">
              <a:rPr lang="en-US" altLang="zh-CN" smtClean="0"/>
              <a:pPr/>
              <a:t>76</a:t>
            </a:fld>
            <a:endParaRPr lang="en-US" altLang="zh-CN"/>
          </a:p>
        </p:txBody>
      </p:sp>
      <p:sp>
        <p:nvSpPr>
          <p:cNvPr id="3" name="Text Box 2"/>
          <p:cNvSpPr txBox="1">
            <a:spLocks noChangeArrowheads="1"/>
          </p:cNvSpPr>
          <p:nvPr/>
        </p:nvSpPr>
        <p:spPr bwMode="auto">
          <a:xfrm>
            <a:off x="762000" y="3092451"/>
            <a:ext cx="7924800" cy="701675"/>
          </a:xfrm>
          <a:prstGeom prst="rect">
            <a:avLst/>
          </a:prstGeom>
          <a:noFill/>
          <a:ln w="9525">
            <a:noFill/>
            <a:miter lim="800000"/>
            <a:headEnd/>
            <a:tailEnd/>
          </a:ln>
          <a:effectLst/>
        </p:spPr>
        <p:txBody>
          <a:bodyPr lIns="91425" tIns="45712" rIns="91425" bIns="45712">
            <a:spAutoFit/>
          </a:bodyPr>
          <a:lstStyle>
            <a:lvl1pPr eaLnBrk="0" hangingPunct="0">
              <a:spcBef>
                <a:spcPct val="20000"/>
              </a:spcBef>
              <a:buChar char="•"/>
              <a:defRPr kumimoji="1" sz="3200" b="1">
                <a:solidFill>
                  <a:srgbClr val="006600"/>
                </a:solidFill>
                <a:latin typeface="Times New Roman" charset="0"/>
                <a:ea typeface="宋体" charset="0"/>
              </a:defRPr>
            </a:lvl1pPr>
            <a:lvl2pPr marL="742950" indent="-285750" eaLnBrk="0" hangingPunct="0">
              <a:spcBef>
                <a:spcPct val="20000"/>
              </a:spcBef>
              <a:buChar char="–"/>
              <a:defRPr kumimoji="1" sz="2800" b="1">
                <a:solidFill>
                  <a:srgbClr val="660066"/>
                </a:solidFill>
                <a:latin typeface="Times New Roman" charset="0"/>
                <a:ea typeface="宋体" charset="0"/>
              </a:defRPr>
            </a:lvl2pPr>
            <a:lvl3pPr marL="1143000" indent="-228600" eaLnBrk="0" hangingPunct="0">
              <a:spcBef>
                <a:spcPct val="20000"/>
              </a:spcBef>
              <a:buChar char="•"/>
              <a:defRPr kumimoji="1" sz="2400" b="1">
                <a:solidFill>
                  <a:srgbClr val="990000"/>
                </a:solidFill>
                <a:latin typeface="Times New Roman" charset="0"/>
                <a:ea typeface="宋体" charset="0"/>
              </a:defRPr>
            </a:lvl3pPr>
            <a:lvl4pPr marL="1600200" indent="-228600" eaLnBrk="0" hangingPunct="0">
              <a:spcBef>
                <a:spcPct val="20000"/>
              </a:spcBef>
              <a:buChar char="–"/>
              <a:defRPr kumimoji="1" sz="2000">
                <a:solidFill>
                  <a:schemeClr val="tx1"/>
                </a:solidFill>
                <a:latin typeface="Times New Roman" charset="0"/>
                <a:ea typeface="宋体" charset="0"/>
              </a:defRPr>
            </a:lvl4pPr>
            <a:lvl5pPr marL="2057400" indent="-228600" eaLnBrk="0" hangingPunct="0">
              <a:spcBef>
                <a:spcPct val="20000"/>
              </a:spcBef>
              <a:buChar char="»"/>
              <a:defRPr kumimoji="1" sz="2000">
                <a:solidFill>
                  <a:schemeClr val="tx1"/>
                </a:solidFill>
                <a:latin typeface="Times New Roman" charset="0"/>
                <a:ea typeface="宋体" charset="0"/>
              </a:defRPr>
            </a:lvl5pPr>
            <a:lvl6pPr marL="2514600" indent="-228600" eaLnBrk="0" fontAlgn="base" hangingPunct="0">
              <a:spcBef>
                <a:spcPct val="20000"/>
              </a:spcBef>
              <a:spcAft>
                <a:spcPct val="0"/>
              </a:spcAft>
              <a:buChar char="»"/>
              <a:defRPr kumimoji="1" sz="2000">
                <a:solidFill>
                  <a:schemeClr val="tx1"/>
                </a:solidFill>
                <a:latin typeface="Times New Roman" charset="0"/>
                <a:ea typeface="宋体" charset="0"/>
              </a:defRPr>
            </a:lvl6pPr>
            <a:lvl7pPr marL="2971800" indent="-228600" eaLnBrk="0" fontAlgn="base" hangingPunct="0">
              <a:spcBef>
                <a:spcPct val="20000"/>
              </a:spcBef>
              <a:spcAft>
                <a:spcPct val="0"/>
              </a:spcAft>
              <a:buChar char="»"/>
              <a:defRPr kumimoji="1" sz="2000">
                <a:solidFill>
                  <a:schemeClr val="tx1"/>
                </a:solidFill>
                <a:latin typeface="Times New Roman" charset="0"/>
                <a:ea typeface="宋体" charset="0"/>
              </a:defRPr>
            </a:lvl7pPr>
            <a:lvl8pPr marL="3429000" indent="-228600" eaLnBrk="0" fontAlgn="base" hangingPunct="0">
              <a:spcBef>
                <a:spcPct val="20000"/>
              </a:spcBef>
              <a:spcAft>
                <a:spcPct val="0"/>
              </a:spcAft>
              <a:buChar char="»"/>
              <a:defRPr kumimoji="1" sz="2000">
                <a:solidFill>
                  <a:schemeClr val="tx1"/>
                </a:solidFill>
                <a:latin typeface="Times New Roman" charset="0"/>
                <a:ea typeface="宋体" charset="0"/>
              </a:defRPr>
            </a:lvl8pPr>
            <a:lvl9pPr marL="3886200" indent="-228600" eaLnBrk="0" fontAlgn="base" hangingPunct="0">
              <a:spcBef>
                <a:spcPct val="20000"/>
              </a:spcBef>
              <a:spcAft>
                <a:spcPct val="0"/>
              </a:spcAft>
              <a:buChar char="»"/>
              <a:defRPr kumimoji="1" sz="2000">
                <a:solidFill>
                  <a:schemeClr val="tx1"/>
                </a:solidFill>
                <a:latin typeface="Times New Roman" charset="0"/>
                <a:ea typeface="宋体" charset="0"/>
              </a:defRPr>
            </a:lvl9pPr>
          </a:lstStyle>
          <a:p>
            <a:pPr algn="ctr" eaLnBrk="1" hangingPunct="1">
              <a:spcBef>
                <a:spcPct val="50000"/>
              </a:spcBef>
              <a:buFontTx/>
              <a:buNone/>
            </a:pPr>
            <a:r>
              <a:rPr lang="zh-CN" altLang="en-US" sz="4000" dirty="0">
                <a:solidFill>
                  <a:srgbClr val="0000CC"/>
                </a:solidFill>
                <a:effectLst>
                  <a:outerShdw blurRad="38100" dist="38100" dir="2700000" algn="tl">
                    <a:srgbClr val="C0C0C0"/>
                  </a:outerShdw>
                </a:effectLst>
                <a:ea typeface="黑体" charset="0"/>
              </a:rPr>
              <a:t>感谢参与，欢迎讨论</a:t>
            </a:r>
          </a:p>
        </p:txBody>
      </p:sp>
    </p:spTree>
    <p:extLst>
      <p:ext uri="{BB962C8B-B14F-4D97-AF65-F5344CB8AC3E}">
        <p14:creationId xmlns:p14="http://schemas.microsoft.com/office/powerpoint/2010/main" val="1804310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a:extLst>
              <a:ext uri="{FF2B5EF4-FFF2-40B4-BE49-F238E27FC236}">
                <a16:creationId xmlns:a16="http://schemas.microsoft.com/office/drawing/2014/main" id="{8B343D67-BC31-4445-AF3C-FE49D5DF655D}"/>
              </a:ext>
            </a:extLst>
          </p:cNvPr>
          <p:cNvSpPr>
            <a:spLocks noGrp="1"/>
          </p:cNvSpPr>
          <p:nvPr>
            <p:ph type="sldNum" sz="quarter" idx="12"/>
          </p:nvPr>
        </p:nvSpPr>
        <p:spPr/>
        <p:txBody>
          <a:bodyPr/>
          <a:lstStyle/>
          <a:p>
            <a:fld id="{F32996CC-1D28-6241-8C6B-4A2C005E6D1D}" type="slidenum">
              <a:rPr lang="en-US" altLang="zh-CN" smtClean="0"/>
              <a:pPr/>
              <a:t>8</a:t>
            </a:fld>
            <a:endParaRPr lang="en-US" altLang="zh-CN"/>
          </a:p>
        </p:txBody>
      </p:sp>
      <p:sp>
        <p:nvSpPr>
          <p:cNvPr id="3" name="Rectangle 24">
            <a:extLst>
              <a:ext uri="{FF2B5EF4-FFF2-40B4-BE49-F238E27FC236}">
                <a16:creationId xmlns:a16="http://schemas.microsoft.com/office/drawing/2014/main" id="{3D3411B7-942C-AA41-827D-B5BEF5C6E5B9}"/>
              </a:ext>
            </a:extLst>
          </p:cNvPr>
          <p:cNvSpPr>
            <a:spLocks noChangeArrowheads="1"/>
          </p:cNvSpPr>
          <p:nvPr/>
        </p:nvSpPr>
        <p:spPr bwMode="auto">
          <a:xfrm>
            <a:off x="1658938" y="188640"/>
            <a:ext cx="629761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dirty="0">
                <a:solidFill>
                  <a:srgbClr val="CC0000"/>
                </a:solidFill>
                <a:latin typeface="Arial" panose="020B0604020202020204" pitchFamily="34" charset="0"/>
                <a:ea typeface="黑体" panose="02010609060101010101" pitchFamily="49" charset="-122"/>
              </a:rPr>
              <a:t>p </a:t>
            </a:r>
            <a:r>
              <a:rPr lang="zh-CN" altLang="en-US" dirty="0">
                <a:solidFill>
                  <a:srgbClr val="CC0000"/>
                </a:solidFill>
                <a:latin typeface="Arial" panose="020B0604020202020204" pitchFamily="34" charset="0"/>
                <a:ea typeface="黑体" panose="02010609060101010101" pitchFamily="49" charset="-122"/>
              </a:rPr>
              <a:t>区元素的化学特点 </a:t>
            </a:r>
            <a:r>
              <a:rPr lang="en-US" altLang="zh-CN" dirty="0">
                <a:solidFill>
                  <a:srgbClr val="CC0000"/>
                </a:solidFill>
                <a:latin typeface="Arial" panose="020B0604020202020204" pitchFamily="34" charset="0"/>
                <a:ea typeface="黑体" panose="02010609060101010101" pitchFamily="49" charset="-122"/>
              </a:rPr>
              <a:t>– </a:t>
            </a:r>
            <a:r>
              <a:rPr lang="zh-CN" altLang="en-US" dirty="0">
                <a:solidFill>
                  <a:srgbClr val="CC0000"/>
                </a:solidFill>
                <a:latin typeface="Arial" panose="020B0604020202020204" pitchFamily="34" charset="0"/>
                <a:ea typeface="黑体" panose="02010609060101010101" pitchFamily="49" charset="-122"/>
              </a:rPr>
              <a:t>规律性</a:t>
            </a:r>
          </a:p>
        </p:txBody>
      </p:sp>
      <p:sp>
        <p:nvSpPr>
          <p:cNvPr id="4" name="矩形 3">
            <a:extLst>
              <a:ext uri="{FF2B5EF4-FFF2-40B4-BE49-F238E27FC236}">
                <a16:creationId xmlns:a16="http://schemas.microsoft.com/office/drawing/2014/main" id="{CFF6BF60-A9FB-7A42-BFEB-943A6A9A0BA7}"/>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pic>
        <p:nvPicPr>
          <p:cNvPr id="5" name="Picture 14" descr="B10C2H12_1-12_closo">
            <a:hlinkClick r:id="rId2"/>
            <a:extLst>
              <a:ext uri="{FF2B5EF4-FFF2-40B4-BE49-F238E27FC236}">
                <a16:creationId xmlns:a16="http://schemas.microsoft.com/office/drawing/2014/main" id="{DAB62626-A1BE-D94C-9CF8-C6AA486D75C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115616" y="2348880"/>
            <a:ext cx="2592288" cy="2202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6" name="Group 5">
            <a:extLst>
              <a:ext uri="{FF2B5EF4-FFF2-40B4-BE49-F238E27FC236}">
                <a16:creationId xmlns:a16="http://schemas.microsoft.com/office/drawing/2014/main" id="{12D0BB33-017D-944A-AA5B-07431B6988EC}"/>
              </a:ext>
            </a:extLst>
          </p:cNvPr>
          <p:cNvGrpSpPr>
            <a:grpSpLocks/>
          </p:cNvGrpSpPr>
          <p:nvPr/>
        </p:nvGrpSpPr>
        <p:grpSpPr bwMode="auto">
          <a:xfrm>
            <a:off x="4572001" y="2348880"/>
            <a:ext cx="3024336" cy="2325044"/>
            <a:chOff x="1401" y="1570"/>
            <a:chExt cx="3439" cy="2677"/>
          </a:xfrm>
        </p:grpSpPr>
        <p:pic>
          <p:nvPicPr>
            <p:cNvPr id="7" name="Picture 3" descr="硅酸盐">
              <a:extLst>
                <a:ext uri="{FF2B5EF4-FFF2-40B4-BE49-F238E27FC236}">
                  <a16:creationId xmlns:a16="http://schemas.microsoft.com/office/drawing/2014/main" id="{0803957B-4F3F-1749-BED3-2FE8DA58E2F4}"/>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1401" y="1570"/>
              <a:ext cx="3439" cy="2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descr="硅酸盐">
              <a:extLst>
                <a:ext uri="{FF2B5EF4-FFF2-40B4-BE49-F238E27FC236}">
                  <a16:creationId xmlns:a16="http://schemas.microsoft.com/office/drawing/2014/main" id="{79F6342F-B016-E94A-AAF1-F66ECD46C989}"/>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b="-556"/>
            <a:stretch>
              <a:fillRect/>
            </a:stretch>
          </p:blipFill>
          <p:spPr bwMode="auto">
            <a:xfrm>
              <a:off x="1418" y="3838"/>
              <a:ext cx="1081"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9" name="Rectangle 18">
            <a:extLst>
              <a:ext uri="{FF2B5EF4-FFF2-40B4-BE49-F238E27FC236}">
                <a16:creationId xmlns:a16="http://schemas.microsoft.com/office/drawing/2014/main" id="{754A02B7-AFC3-C74F-8751-7A89C075A332}"/>
              </a:ext>
            </a:extLst>
          </p:cNvPr>
          <p:cNvSpPr>
            <a:spLocks noChangeArrowheads="1"/>
          </p:cNvSpPr>
          <p:nvPr/>
        </p:nvSpPr>
        <p:spPr bwMode="auto">
          <a:xfrm>
            <a:off x="209154" y="1121588"/>
            <a:ext cx="8639571" cy="919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25" tIns="45712" rIns="91425" bIns="45712">
            <a:spAutoFit/>
          </a:bodyPr>
          <a:lstStyle>
            <a:lvl1pPr eaLnBrk="0" hangingPunct="0">
              <a:defRPr kumimoji="1" sz="2400">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400">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400">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400">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49" charset="-122"/>
              </a:defRPr>
            </a:lvl9pPr>
          </a:lstStyle>
          <a:p>
            <a:pPr eaLnBrk="1" hangingPunct="1">
              <a:lnSpc>
                <a:spcPct val="120000"/>
              </a:lnSpc>
              <a:defRPr/>
            </a:pPr>
            <a:r>
              <a:rPr lang="en-US" altLang="zh-CN" b="1" dirty="0">
                <a:solidFill>
                  <a:srgbClr val="0000FF"/>
                </a:solidFill>
                <a:effectLst>
                  <a:outerShdw blurRad="38100" dist="38100" dir="2700000" algn="tl">
                    <a:srgbClr val="C0C0C0"/>
                  </a:outerShdw>
                </a:effectLst>
              </a:rPr>
              <a:t>4. </a:t>
            </a:r>
            <a:r>
              <a:rPr lang="zh-CN" altLang="en-US" b="1" dirty="0">
                <a:solidFill>
                  <a:srgbClr val="0000FF"/>
                </a:solidFill>
                <a:effectLst>
                  <a:outerShdw blurRad="38100" dist="38100" dir="2700000" algn="tl">
                    <a:srgbClr val="C0C0C0"/>
                  </a:outerShdw>
                </a:effectLst>
              </a:rPr>
              <a:t>成簇能力：</a:t>
            </a:r>
            <a:r>
              <a:rPr lang="zh-CN" altLang="en-US" dirty="0">
                <a:latin typeface="黑体" panose="02010609060101010101" pitchFamily="49" charset="-122"/>
              </a:rPr>
              <a:t>三族中不少元素具有较强的成簇能力，例如由</a:t>
            </a:r>
            <a:r>
              <a:rPr lang="en-US" altLang="zh-CN" dirty="0">
                <a:latin typeface="黑体" panose="02010609060101010101" pitchFamily="49" charset="-122"/>
              </a:rPr>
              <a:t>B</a:t>
            </a:r>
            <a:r>
              <a:rPr lang="zh-CN" altLang="en-US" dirty="0">
                <a:latin typeface="黑体" panose="02010609060101010101" pitchFamily="49" charset="-122"/>
              </a:rPr>
              <a:t>原子构成簇骨架的硼烷和由 </a:t>
            </a:r>
            <a:r>
              <a:rPr lang="en-US" altLang="zh-CN" dirty="0">
                <a:latin typeface="黑体" panose="02010609060101010101" pitchFamily="49" charset="-122"/>
              </a:rPr>
              <a:t>B</a:t>
            </a:r>
            <a:r>
              <a:rPr lang="zh-CN" altLang="en-US" dirty="0">
                <a:latin typeface="黑体" panose="02010609060101010101" pitchFamily="49" charset="-122"/>
              </a:rPr>
              <a:t>，</a:t>
            </a:r>
            <a:r>
              <a:rPr lang="en-US" altLang="zh-CN" dirty="0">
                <a:latin typeface="黑体" panose="02010609060101010101" pitchFamily="49" charset="-122"/>
              </a:rPr>
              <a:t>C</a:t>
            </a:r>
            <a:r>
              <a:rPr lang="zh-CN" altLang="en-US" dirty="0">
                <a:latin typeface="黑体" panose="02010609060101010101" pitchFamily="49" charset="-122"/>
              </a:rPr>
              <a:t>原子构成簇骨架的硼碳烷</a:t>
            </a:r>
            <a:r>
              <a:rPr lang="en-US" altLang="zh-CN" dirty="0">
                <a:latin typeface="黑体" panose="02010609060101010101" pitchFamily="49" charset="-122"/>
              </a:rPr>
              <a:t>.</a:t>
            </a:r>
            <a:endParaRPr lang="zh-CN" altLang="en-US" dirty="0">
              <a:latin typeface="黑体" panose="02010609060101010101" pitchFamily="49" charset="-122"/>
            </a:endParaRPr>
          </a:p>
        </p:txBody>
      </p:sp>
      <p:grpSp>
        <p:nvGrpSpPr>
          <p:cNvPr id="11" name="Group 23">
            <a:extLst>
              <a:ext uri="{FF2B5EF4-FFF2-40B4-BE49-F238E27FC236}">
                <a16:creationId xmlns:a16="http://schemas.microsoft.com/office/drawing/2014/main" id="{BD211D6E-EC55-F446-9A35-63B576E3BFD1}"/>
              </a:ext>
            </a:extLst>
          </p:cNvPr>
          <p:cNvGrpSpPr>
            <a:grpSpLocks/>
          </p:cNvGrpSpPr>
          <p:nvPr/>
        </p:nvGrpSpPr>
        <p:grpSpPr bwMode="auto">
          <a:xfrm>
            <a:off x="311844" y="4918372"/>
            <a:ext cx="2286000" cy="1711325"/>
            <a:chOff x="756" y="1759"/>
            <a:chExt cx="1440" cy="1078"/>
          </a:xfrm>
        </p:grpSpPr>
        <p:sp>
          <p:nvSpPr>
            <p:cNvPr id="12" name="Rectangle 24">
              <a:extLst>
                <a:ext uri="{FF2B5EF4-FFF2-40B4-BE49-F238E27FC236}">
                  <a16:creationId xmlns:a16="http://schemas.microsoft.com/office/drawing/2014/main" id="{C2BC5EDC-1DB4-2A4E-B62B-6979658865CC}"/>
                </a:ext>
              </a:extLst>
            </p:cNvPr>
            <p:cNvSpPr>
              <a:spLocks noChangeArrowheads="1"/>
            </p:cNvSpPr>
            <p:nvPr/>
          </p:nvSpPr>
          <p:spPr bwMode="auto">
            <a:xfrm>
              <a:off x="756" y="2625"/>
              <a:ext cx="134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zh-CN" altLang="en-US" sz="1600" dirty="0">
                  <a:solidFill>
                    <a:schemeClr val="tx1"/>
                  </a:solidFill>
                  <a:ea typeface="楷体_GB2312" pitchFamily="49" charset="-122"/>
                </a:rPr>
                <a:t>正硅酸根离子</a:t>
              </a:r>
              <a:r>
                <a:rPr kumimoji="0" lang="zh-CN" altLang="en-US" sz="1600" dirty="0">
                  <a:solidFill>
                    <a:schemeClr val="tx1"/>
                  </a:solidFill>
                </a:rPr>
                <a:t>[</a:t>
              </a:r>
              <a:r>
                <a:rPr kumimoji="0" lang="en-US" altLang="zh-CN" sz="1600" dirty="0">
                  <a:solidFill>
                    <a:schemeClr val="tx1"/>
                  </a:solidFill>
                </a:rPr>
                <a:t>SiO</a:t>
              </a:r>
              <a:r>
                <a:rPr kumimoji="0" lang="en-US" altLang="zh-CN" sz="1600" baseline="-25000" dirty="0">
                  <a:solidFill>
                    <a:schemeClr val="tx1"/>
                  </a:solidFill>
                </a:rPr>
                <a:t>4</a:t>
              </a:r>
              <a:r>
                <a:rPr kumimoji="0" lang="en-US" altLang="zh-CN" sz="1600" dirty="0">
                  <a:solidFill>
                    <a:schemeClr val="tx1"/>
                  </a:solidFill>
                </a:rPr>
                <a:t>]</a:t>
              </a:r>
              <a:r>
                <a:rPr kumimoji="0" lang="en-US" altLang="zh-CN" sz="1600" baseline="30000" dirty="0">
                  <a:solidFill>
                    <a:schemeClr val="tx1"/>
                  </a:solidFill>
                </a:rPr>
                <a:t>4</a:t>
              </a:r>
              <a:r>
                <a:rPr kumimoji="0" lang="en-US" altLang="zh-CN" sz="1600" baseline="30000" dirty="0">
                  <a:solidFill>
                    <a:schemeClr val="tx1"/>
                  </a:solidFill>
                  <a:latin typeface="华康简黑" pitchFamily="49" charset="-122"/>
                  <a:ea typeface="华康简黑" pitchFamily="49" charset="-122"/>
                </a:rPr>
                <a:t>-</a:t>
              </a:r>
            </a:p>
          </p:txBody>
        </p:sp>
        <p:graphicFrame>
          <p:nvGraphicFramePr>
            <p:cNvPr id="13" name="Object 25">
              <a:extLst>
                <a:ext uri="{FF2B5EF4-FFF2-40B4-BE49-F238E27FC236}">
                  <a16:creationId xmlns:a16="http://schemas.microsoft.com/office/drawing/2014/main" id="{D5BD8CB7-68B0-A64F-8565-BBEEF83373E2}"/>
                </a:ext>
              </a:extLst>
            </p:cNvPr>
            <p:cNvGraphicFramePr>
              <a:graphicFrameLocks noChangeAspect="1"/>
            </p:cNvGraphicFramePr>
            <p:nvPr>
              <p:extLst>
                <p:ext uri="{D42A27DB-BD31-4B8C-83A1-F6EECF244321}">
                  <p14:modId xmlns:p14="http://schemas.microsoft.com/office/powerpoint/2010/main" val="1149455691"/>
                </p:ext>
              </p:extLst>
            </p:nvPr>
          </p:nvGraphicFramePr>
          <p:xfrm>
            <a:off x="756" y="1759"/>
            <a:ext cx="1440" cy="770"/>
          </p:xfrm>
          <a:graphic>
            <a:graphicData uri="http://schemas.openxmlformats.org/presentationml/2006/ole">
              <mc:AlternateContent xmlns:mc="http://schemas.openxmlformats.org/markup-compatibility/2006">
                <mc:Choice xmlns:v="urn:schemas-microsoft-com:vml" Requires="v">
                  <p:oleObj name="CS ChemDraw Drawing" r:id="rId6" imgW="2914650" imgH="1555750" progId="ChemDraw.Document.5.0">
                    <p:embed/>
                  </p:oleObj>
                </mc:Choice>
                <mc:Fallback>
                  <p:oleObj name="CS ChemDraw Drawing" r:id="rId6" imgW="2914650" imgH="1555750" progId="ChemDraw.Document.5.0">
                    <p:embed/>
                    <p:pic>
                      <p:nvPicPr>
                        <p:cNvPr id="5" name="Object 25">
                          <a:extLst>
                            <a:ext uri="{FF2B5EF4-FFF2-40B4-BE49-F238E27FC236}">
                              <a16:creationId xmlns:a16="http://schemas.microsoft.com/office/drawing/2014/main" id="{36D7750C-6D24-6443-9D3C-F4F6EA62D4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6" y="1759"/>
                          <a:ext cx="1440" cy="770"/>
                        </a:xfrm>
                        <a:prstGeom prst="rect">
                          <a:avLst/>
                        </a:prstGeom>
                        <a:solidFill>
                          <a:srgbClr val="FFFF99"/>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4" name="Rectangle 27">
            <a:extLst>
              <a:ext uri="{FF2B5EF4-FFF2-40B4-BE49-F238E27FC236}">
                <a16:creationId xmlns:a16="http://schemas.microsoft.com/office/drawing/2014/main" id="{D12C0E7D-6AF5-874D-A7DF-364D5F443D40}"/>
              </a:ext>
            </a:extLst>
          </p:cNvPr>
          <p:cNvSpPr>
            <a:spLocks noChangeArrowheads="1"/>
          </p:cNvSpPr>
          <p:nvPr/>
        </p:nvSpPr>
        <p:spPr bwMode="auto">
          <a:xfrm>
            <a:off x="6613525" y="5979766"/>
            <a:ext cx="2235200"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kumimoji="0" lang="zh-CN" altLang="en-US" sz="1600" dirty="0">
                <a:solidFill>
                  <a:schemeClr val="tx1"/>
                </a:solidFill>
                <a:ea typeface="楷体_GB2312" pitchFamily="49" charset="-122"/>
              </a:rPr>
              <a:t>链状翡翠</a:t>
            </a:r>
            <a:r>
              <a:rPr kumimoji="0" lang="en-US" altLang="zh-CN" sz="1600" dirty="0" err="1">
                <a:solidFill>
                  <a:schemeClr val="tx1"/>
                </a:solidFill>
              </a:rPr>
              <a:t>NaAl</a:t>
            </a:r>
            <a:r>
              <a:rPr kumimoji="0" lang="en-US" altLang="zh-CN" sz="1600" dirty="0">
                <a:solidFill>
                  <a:schemeClr val="tx1"/>
                </a:solidFill>
              </a:rPr>
              <a:t>(SiO</a:t>
            </a:r>
            <a:r>
              <a:rPr kumimoji="0" lang="en-US" altLang="zh-CN" sz="1600" baseline="-25000" dirty="0">
                <a:solidFill>
                  <a:schemeClr val="tx1"/>
                </a:solidFill>
              </a:rPr>
              <a:t>3</a:t>
            </a:r>
            <a:r>
              <a:rPr kumimoji="0" lang="en-US" altLang="zh-CN" sz="1600" dirty="0">
                <a:solidFill>
                  <a:schemeClr val="tx1"/>
                </a:solidFill>
              </a:rPr>
              <a:t>)</a:t>
            </a:r>
            <a:r>
              <a:rPr kumimoji="0" lang="en-US" altLang="zh-CN" sz="1600" baseline="-25000" dirty="0">
                <a:solidFill>
                  <a:schemeClr val="tx1"/>
                </a:solidFill>
              </a:rPr>
              <a:t>2</a:t>
            </a:r>
          </a:p>
        </p:txBody>
      </p:sp>
      <p:graphicFrame>
        <p:nvGraphicFramePr>
          <p:cNvPr id="15" name="Object 28">
            <a:extLst>
              <a:ext uri="{FF2B5EF4-FFF2-40B4-BE49-F238E27FC236}">
                <a16:creationId xmlns:a16="http://schemas.microsoft.com/office/drawing/2014/main" id="{878E0D89-2CAC-4146-A452-0464A67720A3}"/>
              </a:ext>
            </a:extLst>
          </p:cNvPr>
          <p:cNvGraphicFramePr>
            <a:graphicFrameLocks noChangeAspect="1"/>
          </p:cNvGraphicFramePr>
          <p:nvPr>
            <p:extLst>
              <p:ext uri="{D42A27DB-BD31-4B8C-83A1-F6EECF244321}">
                <p14:modId xmlns:p14="http://schemas.microsoft.com/office/powerpoint/2010/main" val="106096554"/>
              </p:ext>
            </p:extLst>
          </p:nvPr>
        </p:nvGraphicFramePr>
        <p:xfrm>
          <a:off x="6389350" y="5178625"/>
          <a:ext cx="2743200" cy="622300"/>
        </p:xfrm>
        <a:graphic>
          <a:graphicData uri="http://schemas.openxmlformats.org/presentationml/2006/ole">
            <mc:AlternateContent xmlns:mc="http://schemas.openxmlformats.org/markup-compatibility/2006">
              <mc:Choice xmlns:v="urn:schemas-microsoft-com:vml" Requires="v">
                <p:oleObj name="CS ChemDraw Drawing" r:id="rId8" imgW="2863850" imgH="647700" progId="ChemDraw.Document.5.0">
                  <p:embed/>
                </p:oleObj>
              </mc:Choice>
              <mc:Fallback>
                <p:oleObj name="CS ChemDraw Drawing" r:id="rId8" imgW="2863850" imgH="647700" progId="ChemDraw.Document.5.0">
                  <p:embed/>
                  <p:pic>
                    <p:nvPicPr>
                      <p:cNvPr id="7" name="Object 28">
                        <a:extLst>
                          <a:ext uri="{FF2B5EF4-FFF2-40B4-BE49-F238E27FC236}">
                            <a16:creationId xmlns:a16="http://schemas.microsoft.com/office/drawing/2014/main" id="{A5FABBA8-4200-574C-9DF9-0D269005E41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89350" y="5178625"/>
                        <a:ext cx="2743200" cy="622300"/>
                      </a:xfrm>
                      <a:prstGeom prst="rect">
                        <a:avLst/>
                      </a:prstGeom>
                      <a:solidFill>
                        <a:srgbClr val="FFFF99"/>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16" name="Group 29">
            <a:extLst>
              <a:ext uri="{FF2B5EF4-FFF2-40B4-BE49-F238E27FC236}">
                <a16:creationId xmlns:a16="http://schemas.microsoft.com/office/drawing/2014/main" id="{015A914A-FFB2-CF4D-A8A5-6187A7D95319}"/>
              </a:ext>
            </a:extLst>
          </p:cNvPr>
          <p:cNvGrpSpPr>
            <a:grpSpLocks/>
          </p:cNvGrpSpPr>
          <p:nvPr/>
        </p:nvGrpSpPr>
        <p:grpSpPr bwMode="auto">
          <a:xfrm>
            <a:off x="2853432" y="4869160"/>
            <a:ext cx="3509962" cy="1734629"/>
            <a:chOff x="2784" y="2544"/>
            <a:chExt cx="2352" cy="1056"/>
          </a:xfrm>
        </p:grpSpPr>
        <p:sp>
          <p:nvSpPr>
            <p:cNvPr id="17" name="Rectangle 30">
              <a:extLst>
                <a:ext uri="{FF2B5EF4-FFF2-40B4-BE49-F238E27FC236}">
                  <a16:creationId xmlns:a16="http://schemas.microsoft.com/office/drawing/2014/main" id="{CF4B1C2F-B589-C446-8AED-13C28DE91E6C}"/>
                </a:ext>
              </a:extLst>
            </p:cNvPr>
            <p:cNvSpPr>
              <a:spLocks noChangeArrowheads="1"/>
            </p:cNvSpPr>
            <p:nvPr/>
          </p:nvSpPr>
          <p:spPr bwMode="auto">
            <a:xfrm>
              <a:off x="2784" y="3388"/>
              <a:ext cx="235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zh-CN" altLang="en-US" sz="1600">
                  <a:solidFill>
                    <a:schemeClr val="tx1"/>
                  </a:solidFill>
                  <a:ea typeface="楷体_GB2312" pitchFamily="49" charset="-122"/>
                </a:rPr>
                <a:t>绿柱石中共用两个顶点的环状</a:t>
              </a:r>
              <a:r>
                <a:rPr kumimoji="0" lang="zh-CN" altLang="en-US" sz="1600">
                  <a:solidFill>
                    <a:schemeClr val="tx1"/>
                  </a:solidFill>
                </a:rPr>
                <a:t>[</a:t>
              </a:r>
              <a:r>
                <a:rPr kumimoji="0" lang="en-US" altLang="zh-CN" sz="1600">
                  <a:solidFill>
                    <a:schemeClr val="tx1"/>
                  </a:solidFill>
                </a:rPr>
                <a:t>Si</a:t>
              </a:r>
              <a:r>
                <a:rPr kumimoji="0" lang="en-US" altLang="zh-CN" sz="1600" baseline="-25000">
                  <a:solidFill>
                    <a:schemeClr val="tx1"/>
                  </a:solidFill>
                </a:rPr>
                <a:t>6</a:t>
              </a:r>
              <a:r>
                <a:rPr kumimoji="0" lang="en-US" altLang="zh-CN" sz="1600">
                  <a:solidFill>
                    <a:schemeClr val="tx1"/>
                  </a:solidFill>
                </a:rPr>
                <a:t>O</a:t>
              </a:r>
              <a:r>
                <a:rPr kumimoji="0" lang="en-US" altLang="zh-CN" sz="1600" baseline="-25000">
                  <a:solidFill>
                    <a:schemeClr val="tx1"/>
                  </a:solidFill>
                </a:rPr>
                <a:t>18</a:t>
              </a:r>
              <a:r>
                <a:rPr kumimoji="0" lang="en-US" altLang="zh-CN" sz="1600">
                  <a:solidFill>
                    <a:schemeClr val="tx1"/>
                  </a:solidFill>
                </a:rPr>
                <a:t>]</a:t>
              </a:r>
              <a:r>
                <a:rPr kumimoji="0" lang="en-US" altLang="zh-CN" sz="1600" baseline="30000">
                  <a:solidFill>
                    <a:schemeClr val="tx1"/>
                  </a:solidFill>
                </a:rPr>
                <a:t>12</a:t>
              </a:r>
              <a:r>
                <a:rPr kumimoji="0" lang="en-US" altLang="zh-CN" sz="1600" baseline="30000">
                  <a:solidFill>
                    <a:schemeClr val="tx1"/>
                  </a:solidFill>
                  <a:latin typeface="华康简黑" pitchFamily="49" charset="-122"/>
                  <a:ea typeface="华康简黑" pitchFamily="49" charset="-122"/>
                </a:rPr>
                <a:t>-</a:t>
              </a:r>
            </a:p>
          </p:txBody>
        </p:sp>
        <p:pic>
          <p:nvPicPr>
            <p:cNvPr id="18" name="Picture 31" descr="21-10">
              <a:extLst>
                <a:ext uri="{FF2B5EF4-FFF2-40B4-BE49-F238E27FC236}">
                  <a16:creationId xmlns:a16="http://schemas.microsoft.com/office/drawing/2014/main" id="{842B5FAA-64D6-854E-9FA7-BE5C50F8B21F}"/>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3600" y="2544"/>
              <a:ext cx="1488" cy="8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9" name="Object 32">
              <a:extLst>
                <a:ext uri="{FF2B5EF4-FFF2-40B4-BE49-F238E27FC236}">
                  <a16:creationId xmlns:a16="http://schemas.microsoft.com/office/drawing/2014/main" id="{83F480FE-6154-6141-867E-06A7ABCA8C44}"/>
                </a:ext>
              </a:extLst>
            </p:cNvPr>
            <p:cNvGraphicFramePr>
              <a:graphicFrameLocks noChangeAspect="1"/>
            </p:cNvGraphicFramePr>
            <p:nvPr/>
          </p:nvGraphicFramePr>
          <p:xfrm>
            <a:off x="2823" y="2544"/>
            <a:ext cx="777" cy="816"/>
          </p:xfrm>
          <a:graphic>
            <a:graphicData uri="http://schemas.openxmlformats.org/presentationml/2006/ole">
              <mc:AlternateContent xmlns:mc="http://schemas.openxmlformats.org/markup-compatibility/2006">
                <mc:Choice xmlns:v="urn:schemas-microsoft-com:vml" Requires="v">
                  <p:oleObj name="CS ChemDraw Drawing" r:id="rId11" imgW="2032000" imgH="2362200" progId="ChemDraw.Document.5.0">
                    <p:embed/>
                  </p:oleObj>
                </mc:Choice>
                <mc:Fallback>
                  <p:oleObj name="CS ChemDraw Drawing" r:id="rId11" imgW="2032000" imgH="2362200" progId="ChemDraw.Document.5.0">
                    <p:embed/>
                    <p:pic>
                      <p:nvPicPr>
                        <p:cNvPr id="11" name="Object 32">
                          <a:extLst>
                            <a:ext uri="{FF2B5EF4-FFF2-40B4-BE49-F238E27FC236}">
                              <a16:creationId xmlns:a16="http://schemas.microsoft.com/office/drawing/2014/main" id="{34BA0472-A701-894D-BD76-7974C97C34A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823" y="2544"/>
                          <a:ext cx="777" cy="816"/>
                        </a:xfrm>
                        <a:prstGeom prst="rect">
                          <a:avLst/>
                        </a:prstGeom>
                        <a:solidFill>
                          <a:srgbClr val="FFFF99"/>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Tree>
    <p:extLst>
      <p:ext uri="{BB962C8B-B14F-4D97-AF65-F5344CB8AC3E}">
        <p14:creationId xmlns:p14="http://schemas.microsoft.com/office/powerpoint/2010/main" val="33400284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灯片编号占位符 1">
            <a:extLst>
              <a:ext uri="{FF2B5EF4-FFF2-40B4-BE49-F238E27FC236}">
                <a16:creationId xmlns:a16="http://schemas.microsoft.com/office/drawing/2014/main" id="{20A27B1E-6321-F549-977C-1516AC980632}"/>
              </a:ext>
            </a:extLst>
          </p:cNvPr>
          <p:cNvSpPr>
            <a:spLocks noGrp="1"/>
          </p:cNvSpPr>
          <p:nvPr>
            <p:ph type="sldNum" sz="quarter" idx="4294967295"/>
          </p:nvPr>
        </p:nvSpPr>
        <p:spPr>
          <a:xfrm>
            <a:off x="34924" y="6562725"/>
            <a:ext cx="504627" cy="295275"/>
          </a:xfrm>
          <a:prstGeom prst="rect">
            <a:avLst/>
          </a:prstGeom>
          <a:noFill/>
        </p:spPr>
        <p:txBody>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fld id="{C5F59C0F-AC57-7940-B6CE-50CF7B916BEF}" type="slidenum">
              <a:rPr lang="en-US" altLang="zh-CN" sz="1400" b="0">
                <a:solidFill>
                  <a:schemeClr val="tx1"/>
                </a:solidFill>
                <a:ea typeface="黑体" panose="02010609060101010101" pitchFamily="49" charset="-122"/>
              </a:rPr>
              <a:pPr>
                <a:spcBef>
                  <a:spcPct val="0"/>
                </a:spcBef>
                <a:buFontTx/>
                <a:buNone/>
              </a:pPr>
              <a:t>9</a:t>
            </a:fld>
            <a:endParaRPr lang="en-US" altLang="zh-CN" sz="1400" b="0" dirty="0">
              <a:solidFill>
                <a:schemeClr val="tx1"/>
              </a:solidFill>
              <a:ea typeface="黑体" panose="02010609060101010101" pitchFamily="49" charset="-122"/>
            </a:endParaRPr>
          </a:p>
        </p:txBody>
      </p:sp>
      <p:sp>
        <p:nvSpPr>
          <p:cNvPr id="391172" name="Rectangle 4">
            <a:extLst>
              <a:ext uri="{FF2B5EF4-FFF2-40B4-BE49-F238E27FC236}">
                <a16:creationId xmlns:a16="http://schemas.microsoft.com/office/drawing/2014/main" id="{702A2B56-FB01-DC4F-9515-2F3C6A9E6C1F}"/>
              </a:ext>
            </a:extLst>
          </p:cNvPr>
          <p:cNvSpPr>
            <a:spLocks noChangeArrowheads="1"/>
          </p:cNvSpPr>
          <p:nvPr/>
        </p:nvSpPr>
        <p:spPr bwMode="auto">
          <a:xfrm>
            <a:off x="0" y="1007755"/>
            <a:ext cx="38179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kumimoji="1" sz="2400">
                <a:solidFill>
                  <a:schemeClr val="tx1"/>
                </a:solidFill>
                <a:latin typeface="Times New Roman" panose="02020603050405020304" pitchFamily="18" charset="0"/>
                <a:ea typeface="黑体" panose="02010609060101010101" pitchFamily="49" charset="-122"/>
              </a:defRPr>
            </a:lvl1pPr>
            <a:lvl2pPr marL="742950" indent="-285750" eaLnBrk="0" hangingPunct="0">
              <a:defRPr kumimoji="1" sz="2400">
                <a:solidFill>
                  <a:schemeClr val="tx1"/>
                </a:solidFill>
                <a:latin typeface="Times New Roman" panose="02020603050405020304" pitchFamily="18" charset="0"/>
                <a:ea typeface="黑体" panose="02010609060101010101" pitchFamily="49" charset="-122"/>
              </a:defRPr>
            </a:lvl2pPr>
            <a:lvl3pPr marL="1143000" indent="-228600" eaLnBrk="0" hangingPunct="0">
              <a:defRPr kumimoji="1" sz="2400">
                <a:solidFill>
                  <a:schemeClr val="tx1"/>
                </a:solidFill>
                <a:latin typeface="Times New Roman" panose="02020603050405020304" pitchFamily="18" charset="0"/>
                <a:ea typeface="黑体" panose="02010609060101010101" pitchFamily="49" charset="-122"/>
              </a:defRPr>
            </a:lvl3pPr>
            <a:lvl4pPr marL="1600200" indent="-228600" eaLnBrk="0" hangingPunct="0">
              <a:defRPr kumimoji="1" sz="2400">
                <a:solidFill>
                  <a:schemeClr val="tx1"/>
                </a:solidFill>
                <a:latin typeface="Times New Roman" panose="02020603050405020304" pitchFamily="18" charset="0"/>
                <a:ea typeface="黑体" panose="02010609060101010101" pitchFamily="49" charset="-122"/>
              </a:defRPr>
            </a:lvl4pPr>
            <a:lvl5pPr marL="2057400" indent="-228600" eaLnBrk="0" hangingPunct="0">
              <a:defRPr kumimoji="1" sz="2400">
                <a:solidFill>
                  <a:schemeClr val="tx1"/>
                </a:solidFill>
                <a:latin typeface="Times New Roman" panose="02020603050405020304" pitchFamily="18" charset="0"/>
                <a:ea typeface="黑体" panose="02010609060101010101" pitchFamily="49"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49"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49"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49"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黑体" panose="02010609060101010101" pitchFamily="49" charset="-122"/>
              </a:defRPr>
            </a:lvl9pPr>
          </a:lstStyle>
          <a:p>
            <a:pPr algn="ctr">
              <a:defRPr/>
            </a:pPr>
            <a:r>
              <a:rPr lang="en-US" altLang="zh-CN" b="1">
                <a:solidFill>
                  <a:srgbClr val="0000FF"/>
                </a:solidFill>
                <a:effectLst>
                  <a:outerShdw blurRad="38100" dist="38100" dir="2700000" algn="tl">
                    <a:srgbClr val="C0C0C0"/>
                  </a:outerShdw>
                </a:effectLst>
                <a:latin typeface="黑体" panose="02010609060101010101" pitchFamily="49" charset="-122"/>
              </a:rPr>
              <a:t>5.</a:t>
            </a:r>
            <a:r>
              <a:rPr lang="zh-CN" altLang="en-US" b="1">
                <a:solidFill>
                  <a:srgbClr val="0000FF"/>
                </a:solidFill>
                <a:effectLst>
                  <a:outerShdw blurRad="38100" dist="38100" dir="2700000" algn="tl">
                    <a:srgbClr val="C0C0C0"/>
                  </a:outerShdw>
                </a:effectLst>
                <a:latin typeface="黑体" panose="02010609060101010101" pitchFamily="49" charset="-122"/>
              </a:rPr>
              <a:t>等电子物种的相关性</a:t>
            </a:r>
            <a:endParaRPr lang="en-US" altLang="zh-CN" b="1">
              <a:solidFill>
                <a:srgbClr val="0000FF"/>
              </a:solidFill>
              <a:effectLst>
                <a:outerShdw blurRad="38100" dist="38100" dir="2700000" algn="tl">
                  <a:srgbClr val="C0C0C0"/>
                </a:outerShdw>
              </a:effectLst>
              <a:latin typeface="黑体" panose="02010609060101010101" pitchFamily="49" charset="-122"/>
            </a:endParaRPr>
          </a:p>
        </p:txBody>
      </p:sp>
      <p:sp>
        <p:nvSpPr>
          <p:cNvPr id="53251" name="Rectangle 5">
            <a:extLst>
              <a:ext uri="{FF2B5EF4-FFF2-40B4-BE49-F238E27FC236}">
                <a16:creationId xmlns:a16="http://schemas.microsoft.com/office/drawing/2014/main" id="{4E132D6D-F550-2C43-B14A-E5A336662106}"/>
              </a:ext>
            </a:extLst>
          </p:cNvPr>
          <p:cNvSpPr>
            <a:spLocks noChangeArrowheads="1"/>
          </p:cNvSpPr>
          <p:nvPr/>
        </p:nvSpPr>
        <p:spPr bwMode="auto">
          <a:xfrm>
            <a:off x="4976814" y="6374655"/>
            <a:ext cx="89058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zh-CN" altLang="en-US" sz="1600">
                <a:solidFill>
                  <a:schemeClr val="tx1"/>
                </a:solidFill>
                <a:latin typeface="楷体_GB2312" pitchFamily="49" charset="-122"/>
                <a:ea typeface="楷体_GB2312" pitchFamily="49" charset="-122"/>
              </a:rPr>
              <a:t>石  墨</a:t>
            </a:r>
          </a:p>
        </p:txBody>
      </p:sp>
      <p:sp>
        <p:nvSpPr>
          <p:cNvPr id="53252" name="Rectangle 6">
            <a:extLst>
              <a:ext uri="{FF2B5EF4-FFF2-40B4-BE49-F238E27FC236}">
                <a16:creationId xmlns:a16="http://schemas.microsoft.com/office/drawing/2014/main" id="{97F7D805-A4C0-2049-A1B8-082B9AC817CB}"/>
              </a:ext>
            </a:extLst>
          </p:cNvPr>
          <p:cNvSpPr>
            <a:spLocks noChangeArrowheads="1"/>
          </p:cNvSpPr>
          <p:nvPr/>
        </p:nvSpPr>
        <p:spPr bwMode="auto">
          <a:xfrm>
            <a:off x="6877051" y="6404818"/>
            <a:ext cx="13684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zh-CN" altLang="en-US" sz="1600">
                <a:solidFill>
                  <a:schemeClr val="tx1"/>
                </a:solidFill>
                <a:ea typeface="楷体_GB2312" pitchFamily="49" charset="-122"/>
              </a:rPr>
              <a:t>六方氮化硼</a:t>
            </a:r>
          </a:p>
        </p:txBody>
      </p:sp>
      <p:grpSp>
        <p:nvGrpSpPr>
          <p:cNvPr id="53253" name="Group 7">
            <a:extLst>
              <a:ext uri="{FF2B5EF4-FFF2-40B4-BE49-F238E27FC236}">
                <a16:creationId xmlns:a16="http://schemas.microsoft.com/office/drawing/2014/main" id="{785C76BC-DEFC-354C-A8F8-11440E50E6A4}"/>
              </a:ext>
            </a:extLst>
          </p:cNvPr>
          <p:cNvGrpSpPr>
            <a:grpSpLocks/>
          </p:cNvGrpSpPr>
          <p:nvPr/>
        </p:nvGrpSpPr>
        <p:grpSpPr bwMode="auto">
          <a:xfrm>
            <a:off x="179388" y="1910605"/>
            <a:ext cx="8221662" cy="1524000"/>
            <a:chOff x="336" y="864"/>
            <a:chExt cx="5004" cy="960"/>
          </a:xfrm>
        </p:grpSpPr>
        <p:pic>
          <p:nvPicPr>
            <p:cNvPr id="53266" name="Picture 8" descr="b3n3h61">
              <a:hlinkClick r:id="rId2" action="ppaction://hlinkfile"/>
              <a:extLst>
                <a:ext uri="{FF2B5EF4-FFF2-40B4-BE49-F238E27FC236}">
                  <a16:creationId xmlns:a16="http://schemas.microsoft.com/office/drawing/2014/main" id="{16A85CC3-A11E-5245-ABDD-78F5BCAAFA0C}"/>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3168" y="864"/>
              <a:ext cx="864" cy="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67" name="Picture 9">
              <a:extLst>
                <a:ext uri="{FF2B5EF4-FFF2-40B4-BE49-F238E27FC236}">
                  <a16:creationId xmlns:a16="http://schemas.microsoft.com/office/drawing/2014/main" id="{CB452F30-DDC3-AC42-9BCD-32A3F4A5ADBC}"/>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r="9859"/>
            <a:stretch>
              <a:fillRect/>
            </a:stretch>
          </p:blipFill>
          <p:spPr bwMode="auto">
            <a:xfrm>
              <a:off x="4416" y="864"/>
              <a:ext cx="816" cy="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268" name="Rectangle 10">
              <a:extLst>
                <a:ext uri="{FF2B5EF4-FFF2-40B4-BE49-F238E27FC236}">
                  <a16:creationId xmlns:a16="http://schemas.microsoft.com/office/drawing/2014/main" id="{E6C17F32-CAC0-C94D-A400-03BEC1B169C8}"/>
                </a:ext>
              </a:extLst>
            </p:cNvPr>
            <p:cNvSpPr>
              <a:spLocks noChangeArrowheads="1"/>
            </p:cNvSpPr>
            <p:nvPr/>
          </p:nvSpPr>
          <p:spPr bwMode="auto">
            <a:xfrm>
              <a:off x="3131" y="1612"/>
              <a:ext cx="9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600">
                  <a:solidFill>
                    <a:schemeClr val="tx1"/>
                  </a:solidFill>
                </a:rPr>
                <a:t>C</a:t>
              </a:r>
              <a:r>
                <a:rPr lang="en-US" altLang="zh-CN" sz="1600" baseline="-25000">
                  <a:solidFill>
                    <a:schemeClr val="tx1"/>
                  </a:solidFill>
                </a:rPr>
                <a:t>6</a:t>
              </a:r>
              <a:r>
                <a:rPr lang="en-US" altLang="zh-CN" sz="1600">
                  <a:solidFill>
                    <a:schemeClr val="tx1"/>
                  </a:solidFill>
                </a:rPr>
                <a:t>H</a:t>
              </a:r>
              <a:r>
                <a:rPr lang="en-US" altLang="zh-CN" sz="1600" baseline="-25000">
                  <a:solidFill>
                    <a:schemeClr val="tx1"/>
                  </a:solidFill>
                </a:rPr>
                <a:t>6</a:t>
              </a:r>
              <a:r>
                <a:rPr lang="en-US" altLang="zh-CN" sz="1600">
                  <a:solidFill>
                    <a:schemeClr val="tx1"/>
                  </a:solidFill>
                </a:rPr>
                <a:t> (</a:t>
              </a:r>
              <a:r>
                <a:rPr lang="zh-CN" altLang="en-US" sz="1600">
                  <a:solidFill>
                    <a:schemeClr val="tx1"/>
                  </a:solidFill>
                  <a:ea typeface="楷体_GB2312" pitchFamily="49" charset="-122"/>
                </a:rPr>
                <a:t>有机苯</a:t>
              </a:r>
              <a:r>
                <a:rPr lang="zh-CN" altLang="en-US" sz="1600">
                  <a:solidFill>
                    <a:schemeClr val="tx1"/>
                  </a:solidFill>
                </a:rPr>
                <a:t>)</a:t>
              </a:r>
            </a:p>
          </p:txBody>
        </p:sp>
        <p:sp>
          <p:nvSpPr>
            <p:cNvPr id="53269" name="Rectangle 11">
              <a:extLst>
                <a:ext uri="{FF2B5EF4-FFF2-40B4-BE49-F238E27FC236}">
                  <a16:creationId xmlns:a16="http://schemas.microsoft.com/office/drawing/2014/main" id="{CAFEEFC4-14E6-3648-8734-9F3ACF9B2094}"/>
                </a:ext>
              </a:extLst>
            </p:cNvPr>
            <p:cNvSpPr>
              <a:spLocks noChangeArrowheads="1"/>
            </p:cNvSpPr>
            <p:nvPr/>
          </p:nvSpPr>
          <p:spPr bwMode="auto">
            <a:xfrm>
              <a:off x="4314" y="1612"/>
              <a:ext cx="102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lang="en-US" altLang="zh-CN" sz="1600">
                  <a:solidFill>
                    <a:schemeClr val="tx1"/>
                  </a:solidFill>
                </a:rPr>
                <a:t>B</a:t>
              </a:r>
              <a:r>
                <a:rPr lang="en-US" altLang="zh-CN" sz="1600" baseline="-25000">
                  <a:solidFill>
                    <a:schemeClr val="tx1"/>
                  </a:solidFill>
                </a:rPr>
                <a:t>3</a:t>
              </a:r>
              <a:r>
                <a:rPr lang="en-US" altLang="zh-CN" sz="1600">
                  <a:solidFill>
                    <a:schemeClr val="tx1"/>
                  </a:solidFill>
                </a:rPr>
                <a:t>N</a:t>
              </a:r>
              <a:r>
                <a:rPr lang="en-US" altLang="zh-CN" sz="1600" baseline="-25000">
                  <a:solidFill>
                    <a:schemeClr val="tx1"/>
                  </a:solidFill>
                </a:rPr>
                <a:t>3</a:t>
              </a:r>
              <a:r>
                <a:rPr lang="en-US" altLang="zh-CN" sz="1600">
                  <a:solidFill>
                    <a:schemeClr val="tx1"/>
                  </a:solidFill>
                </a:rPr>
                <a:t>H</a:t>
              </a:r>
              <a:r>
                <a:rPr lang="en-US" altLang="zh-CN" sz="1600" baseline="-25000">
                  <a:solidFill>
                    <a:schemeClr val="tx1"/>
                  </a:solidFill>
                </a:rPr>
                <a:t>6</a:t>
              </a:r>
              <a:r>
                <a:rPr lang="en-US" altLang="zh-CN" sz="1600">
                  <a:solidFill>
                    <a:schemeClr val="tx1"/>
                  </a:solidFill>
                </a:rPr>
                <a:t>  (</a:t>
              </a:r>
              <a:r>
                <a:rPr lang="zh-CN" altLang="en-US" sz="1600">
                  <a:solidFill>
                    <a:schemeClr val="tx1"/>
                  </a:solidFill>
                  <a:ea typeface="楷体_GB2312" pitchFamily="49" charset="-122"/>
                </a:rPr>
                <a:t>无机苯</a:t>
              </a:r>
              <a:r>
                <a:rPr lang="zh-CN" altLang="en-US" sz="1600">
                  <a:solidFill>
                    <a:schemeClr val="tx1"/>
                  </a:solidFill>
                </a:rPr>
                <a:t>)</a:t>
              </a:r>
            </a:p>
          </p:txBody>
        </p:sp>
        <p:sp>
          <p:nvSpPr>
            <p:cNvPr id="53270" name="Rectangle 12">
              <a:extLst>
                <a:ext uri="{FF2B5EF4-FFF2-40B4-BE49-F238E27FC236}">
                  <a16:creationId xmlns:a16="http://schemas.microsoft.com/office/drawing/2014/main" id="{36D5B6F9-BC49-8844-B989-BDCA61350B8C}"/>
                </a:ext>
              </a:extLst>
            </p:cNvPr>
            <p:cNvSpPr>
              <a:spLocks noChangeArrowheads="1"/>
            </p:cNvSpPr>
            <p:nvPr/>
          </p:nvSpPr>
          <p:spPr bwMode="auto">
            <a:xfrm>
              <a:off x="336" y="998"/>
              <a:ext cx="2874" cy="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lang="zh-CN" altLang="en-US" sz="2000">
                  <a:solidFill>
                    <a:schemeClr val="tx1"/>
                  </a:solidFill>
                </a:rPr>
                <a:t>●</a:t>
              </a:r>
              <a:r>
                <a:rPr lang="en-US" altLang="zh-CN" sz="2000">
                  <a:solidFill>
                    <a:schemeClr val="tx1"/>
                  </a:solidFill>
                </a:rPr>
                <a:t> </a:t>
              </a:r>
              <a:r>
                <a:rPr lang="zh-CN" altLang="en-US" sz="2000">
                  <a:solidFill>
                    <a:schemeClr val="tx1"/>
                  </a:solidFill>
                </a:rPr>
                <a:t>同样有着 12 个电子的 </a:t>
              </a:r>
              <a:r>
                <a:rPr lang="en-US" altLang="zh-CN" sz="2000">
                  <a:solidFill>
                    <a:schemeClr val="tx1"/>
                  </a:solidFill>
                </a:rPr>
                <a:t>BN </a:t>
              </a:r>
              <a:r>
                <a:rPr lang="zh-CN" altLang="en-US" sz="2000">
                  <a:solidFill>
                    <a:schemeClr val="tx1"/>
                  </a:solidFill>
                </a:rPr>
                <a:t>单元可以</a:t>
              </a:r>
            </a:p>
            <a:p>
              <a:pPr>
                <a:spcBef>
                  <a:spcPct val="50000"/>
                </a:spcBef>
                <a:buFontTx/>
                <a:buNone/>
              </a:pPr>
              <a:r>
                <a:rPr lang="zh-CN" altLang="en-US" sz="2000">
                  <a:solidFill>
                    <a:schemeClr val="tx1"/>
                  </a:solidFill>
                </a:rPr>
                <a:t>     起到 </a:t>
              </a:r>
              <a:r>
                <a:rPr lang="en-US" altLang="zh-CN" sz="2000">
                  <a:solidFill>
                    <a:schemeClr val="tx1"/>
                  </a:solidFill>
                </a:rPr>
                <a:t>CC </a:t>
              </a:r>
              <a:r>
                <a:rPr lang="zh-CN" altLang="en-US" sz="2000">
                  <a:solidFill>
                    <a:schemeClr val="tx1"/>
                  </a:solidFill>
                </a:rPr>
                <a:t>单元类似的作用：</a:t>
              </a:r>
            </a:p>
          </p:txBody>
        </p:sp>
      </p:grpSp>
      <p:grpSp>
        <p:nvGrpSpPr>
          <p:cNvPr id="53254" name="Group 13">
            <a:extLst>
              <a:ext uri="{FF2B5EF4-FFF2-40B4-BE49-F238E27FC236}">
                <a16:creationId xmlns:a16="http://schemas.microsoft.com/office/drawing/2014/main" id="{BB53C453-9F6C-894D-B9A5-5F24307F218D}"/>
              </a:ext>
            </a:extLst>
          </p:cNvPr>
          <p:cNvGrpSpPr>
            <a:grpSpLocks/>
          </p:cNvGrpSpPr>
          <p:nvPr/>
        </p:nvGrpSpPr>
        <p:grpSpPr bwMode="auto">
          <a:xfrm>
            <a:off x="179388" y="5034805"/>
            <a:ext cx="7848600" cy="1377950"/>
            <a:chOff x="336" y="2832"/>
            <a:chExt cx="4944" cy="868"/>
          </a:xfrm>
        </p:grpSpPr>
        <p:sp>
          <p:nvSpPr>
            <p:cNvPr id="53263" name="Rectangle 14">
              <a:extLst>
                <a:ext uri="{FF2B5EF4-FFF2-40B4-BE49-F238E27FC236}">
                  <a16:creationId xmlns:a16="http://schemas.microsoft.com/office/drawing/2014/main" id="{02FE3557-ACEA-594A-B32C-12F86E1F0A5D}"/>
                </a:ext>
              </a:extLst>
            </p:cNvPr>
            <p:cNvSpPr>
              <a:spLocks noChangeArrowheads="1"/>
            </p:cNvSpPr>
            <p:nvPr/>
          </p:nvSpPr>
          <p:spPr bwMode="auto">
            <a:xfrm>
              <a:off x="336" y="2832"/>
              <a:ext cx="2784" cy="8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90000"/>
                </a:lnSpc>
                <a:buFontTx/>
                <a:buNone/>
              </a:pPr>
              <a:r>
                <a:rPr lang="zh-CN" altLang="en-US" sz="2000">
                  <a:solidFill>
                    <a:schemeClr val="tx1"/>
                  </a:solidFill>
                </a:rPr>
                <a:t>● 石墨和六方氮化硼均为层状结构，</a:t>
              </a:r>
            </a:p>
            <a:p>
              <a:pPr>
                <a:lnSpc>
                  <a:spcPct val="90000"/>
                </a:lnSpc>
                <a:buFontTx/>
                <a:buNone/>
              </a:pPr>
              <a:r>
                <a:rPr lang="zh-CN" altLang="en-US" sz="2000">
                  <a:solidFill>
                    <a:schemeClr val="tx1"/>
                  </a:solidFill>
                </a:rPr>
                <a:t>     两种物质均具有油腻感并用作润滑</a:t>
              </a:r>
            </a:p>
            <a:p>
              <a:pPr>
                <a:lnSpc>
                  <a:spcPct val="90000"/>
                </a:lnSpc>
                <a:buFontTx/>
                <a:buNone/>
              </a:pPr>
              <a:r>
                <a:rPr lang="zh-CN" altLang="en-US" sz="2000">
                  <a:solidFill>
                    <a:schemeClr val="tx1"/>
                  </a:solidFill>
                </a:rPr>
                <a:t>     剂，但石墨是电的良导体而后者是</a:t>
              </a:r>
            </a:p>
            <a:p>
              <a:pPr>
                <a:lnSpc>
                  <a:spcPct val="90000"/>
                </a:lnSpc>
                <a:buFontTx/>
                <a:buNone/>
              </a:pPr>
              <a:r>
                <a:rPr lang="zh-CN" altLang="en-US" sz="2000">
                  <a:solidFill>
                    <a:schemeClr val="tx1"/>
                  </a:solidFill>
                </a:rPr>
                <a:t>     绝缘体。</a:t>
              </a:r>
            </a:p>
          </p:txBody>
        </p:sp>
        <p:pic>
          <p:nvPicPr>
            <p:cNvPr id="53264" name="Picture 15">
              <a:extLst>
                <a:ext uri="{FF2B5EF4-FFF2-40B4-BE49-F238E27FC236}">
                  <a16:creationId xmlns:a16="http://schemas.microsoft.com/office/drawing/2014/main" id="{F5AC3647-3638-574A-BF11-869FBA8105D1}"/>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416" y="2880"/>
              <a:ext cx="864" cy="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65" name="Picture 16" descr="tu11">
              <a:extLst>
                <a:ext uri="{FF2B5EF4-FFF2-40B4-BE49-F238E27FC236}">
                  <a16:creationId xmlns:a16="http://schemas.microsoft.com/office/drawing/2014/main" id="{8CCE6BB3-2391-EB48-8F8F-970015280C99}"/>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3216" y="2928"/>
              <a:ext cx="912" cy="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3255" name="Rectangle 17">
            <a:extLst>
              <a:ext uri="{FF2B5EF4-FFF2-40B4-BE49-F238E27FC236}">
                <a16:creationId xmlns:a16="http://schemas.microsoft.com/office/drawing/2014/main" id="{90A598A9-870E-8C4A-8AA1-72F51B97ED4A}"/>
              </a:ext>
            </a:extLst>
          </p:cNvPr>
          <p:cNvSpPr>
            <a:spLocks noChangeArrowheads="1"/>
          </p:cNvSpPr>
          <p:nvPr/>
        </p:nvSpPr>
        <p:spPr bwMode="auto">
          <a:xfrm>
            <a:off x="6948489" y="4725243"/>
            <a:ext cx="14446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zh-CN" altLang="en-US" sz="1600">
                <a:solidFill>
                  <a:schemeClr val="tx1"/>
                </a:solidFill>
                <a:ea typeface="楷体_GB2312" pitchFamily="49" charset="-122"/>
              </a:rPr>
              <a:t>立方氮化硼</a:t>
            </a:r>
          </a:p>
        </p:txBody>
      </p:sp>
      <p:sp>
        <p:nvSpPr>
          <p:cNvPr id="53256" name="Rectangle 18">
            <a:extLst>
              <a:ext uri="{FF2B5EF4-FFF2-40B4-BE49-F238E27FC236}">
                <a16:creationId xmlns:a16="http://schemas.microsoft.com/office/drawing/2014/main" id="{E0634FF4-F8F7-624B-97A7-68A9DF42E4A8}"/>
              </a:ext>
            </a:extLst>
          </p:cNvPr>
          <p:cNvSpPr>
            <a:spLocks noChangeArrowheads="1"/>
          </p:cNvSpPr>
          <p:nvPr/>
        </p:nvSpPr>
        <p:spPr bwMode="auto">
          <a:xfrm>
            <a:off x="4979989" y="4774455"/>
            <a:ext cx="103187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FontTx/>
              <a:buNone/>
            </a:pPr>
            <a:r>
              <a:rPr lang="zh-CN" altLang="en-US" sz="1600">
                <a:solidFill>
                  <a:schemeClr val="tx1"/>
                </a:solidFill>
                <a:ea typeface="楷体_GB2312" pitchFamily="49" charset="-122"/>
              </a:rPr>
              <a:t>金刚石</a:t>
            </a:r>
          </a:p>
        </p:txBody>
      </p:sp>
      <p:grpSp>
        <p:nvGrpSpPr>
          <p:cNvPr id="53257" name="Group 19">
            <a:extLst>
              <a:ext uri="{FF2B5EF4-FFF2-40B4-BE49-F238E27FC236}">
                <a16:creationId xmlns:a16="http://schemas.microsoft.com/office/drawing/2014/main" id="{5CEE8467-809A-9B4B-A04B-8BB85E1BB519}"/>
              </a:ext>
            </a:extLst>
          </p:cNvPr>
          <p:cNvGrpSpPr>
            <a:grpSpLocks/>
          </p:cNvGrpSpPr>
          <p:nvPr/>
        </p:nvGrpSpPr>
        <p:grpSpPr bwMode="auto">
          <a:xfrm>
            <a:off x="179388" y="3053606"/>
            <a:ext cx="8208962" cy="1724026"/>
            <a:chOff x="342" y="1613"/>
            <a:chExt cx="4938" cy="1086"/>
          </a:xfrm>
        </p:grpSpPr>
        <p:pic>
          <p:nvPicPr>
            <p:cNvPr id="53260" name="Picture 20">
              <a:extLst>
                <a:ext uri="{FF2B5EF4-FFF2-40B4-BE49-F238E27FC236}">
                  <a16:creationId xmlns:a16="http://schemas.microsoft.com/office/drawing/2014/main" id="{A6D4E178-8894-2843-A278-0C52B2423E3F}"/>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168" y="1872"/>
              <a:ext cx="912" cy="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261" name="Picture 21">
              <a:extLst>
                <a:ext uri="{FF2B5EF4-FFF2-40B4-BE49-F238E27FC236}">
                  <a16:creationId xmlns:a16="http://schemas.microsoft.com/office/drawing/2014/main" id="{489AFACD-FCD5-274E-8ACD-9A79E2017F7A}"/>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4427" y="1872"/>
              <a:ext cx="853" cy="7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262" name="Rectangle 22">
              <a:extLst>
                <a:ext uri="{FF2B5EF4-FFF2-40B4-BE49-F238E27FC236}">
                  <a16:creationId xmlns:a16="http://schemas.microsoft.com/office/drawing/2014/main" id="{E9A0D2C5-4EC7-8545-863B-3E3FE2F7CE55}"/>
                </a:ext>
              </a:extLst>
            </p:cNvPr>
            <p:cNvSpPr>
              <a:spLocks noChangeArrowheads="1"/>
            </p:cNvSpPr>
            <p:nvPr/>
          </p:nvSpPr>
          <p:spPr bwMode="auto">
            <a:xfrm>
              <a:off x="342" y="1613"/>
              <a:ext cx="2874" cy="10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90000"/>
                </a:lnSpc>
                <a:buFontTx/>
                <a:buNone/>
              </a:pPr>
              <a:r>
                <a:rPr lang="zh-CN" altLang="en-US" sz="2000">
                  <a:solidFill>
                    <a:schemeClr val="tx1"/>
                  </a:solidFill>
                </a:rPr>
                <a:t>● 立方氮化硼与金刚石之间具有类似</a:t>
              </a:r>
            </a:p>
            <a:p>
              <a:pPr>
                <a:lnSpc>
                  <a:spcPct val="90000"/>
                </a:lnSpc>
                <a:buFontTx/>
                <a:buNone/>
              </a:pPr>
              <a:r>
                <a:rPr lang="zh-CN" altLang="en-US" sz="2000">
                  <a:solidFill>
                    <a:schemeClr val="tx1"/>
                  </a:solidFill>
                </a:rPr>
                <a:t>     的替代关系，类似的结构导致了类</a:t>
              </a:r>
            </a:p>
            <a:p>
              <a:pPr>
                <a:lnSpc>
                  <a:spcPct val="90000"/>
                </a:lnSpc>
                <a:buFontTx/>
                <a:buNone/>
              </a:pPr>
              <a:r>
                <a:rPr lang="zh-CN" altLang="en-US" sz="2000">
                  <a:solidFill>
                    <a:schemeClr val="tx1"/>
                  </a:solidFill>
                </a:rPr>
                <a:t>     似的性质.   它硬度接近金刚石，也</a:t>
              </a:r>
            </a:p>
            <a:p>
              <a:pPr>
                <a:lnSpc>
                  <a:spcPct val="90000"/>
                </a:lnSpc>
                <a:buFontTx/>
                <a:buNone/>
              </a:pPr>
              <a:r>
                <a:rPr lang="zh-CN" altLang="en-US" sz="2000">
                  <a:solidFill>
                    <a:schemeClr val="tx1"/>
                  </a:solidFill>
                </a:rPr>
                <a:t>     是一种有效的磨料，特别是用于不</a:t>
              </a:r>
            </a:p>
            <a:p>
              <a:pPr>
                <a:lnSpc>
                  <a:spcPct val="90000"/>
                </a:lnSpc>
                <a:buFontTx/>
                <a:buNone/>
              </a:pPr>
              <a:r>
                <a:rPr lang="zh-CN" altLang="en-US" sz="2000">
                  <a:solidFill>
                    <a:schemeClr val="tx1"/>
                  </a:solidFill>
                </a:rPr>
                <a:t>     适宜用金刚石磨料的场合。</a:t>
              </a:r>
              <a:endParaRPr lang="en-US" altLang="zh-CN" sz="2000">
                <a:solidFill>
                  <a:schemeClr val="tx1"/>
                </a:solidFill>
              </a:endParaRPr>
            </a:p>
          </p:txBody>
        </p:sp>
      </p:grpSp>
      <p:sp>
        <p:nvSpPr>
          <p:cNvPr id="53258" name="Rectangle 23">
            <a:extLst>
              <a:ext uri="{FF2B5EF4-FFF2-40B4-BE49-F238E27FC236}">
                <a16:creationId xmlns:a16="http://schemas.microsoft.com/office/drawing/2014/main" id="{5F3B8F8E-4A4B-424E-B539-CC2CB9391CE1}"/>
              </a:ext>
            </a:extLst>
          </p:cNvPr>
          <p:cNvSpPr>
            <a:spLocks noChangeArrowheads="1"/>
          </p:cNvSpPr>
          <p:nvPr/>
        </p:nvSpPr>
        <p:spPr bwMode="auto">
          <a:xfrm>
            <a:off x="148941" y="1543115"/>
            <a:ext cx="80660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25" tIns="45712" rIns="91425" bIns="45712">
            <a:spAutoFit/>
          </a:bodyP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000" dirty="0">
                <a:solidFill>
                  <a:schemeClr val="tx1"/>
                </a:solidFill>
                <a:ea typeface="黑体" panose="02010609060101010101" pitchFamily="49" charset="-122"/>
              </a:rPr>
              <a:t>形成一些很有趣的等电子物种, 有代表意义的是：</a:t>
            </a:r>
          </a:p>
        </p:txBody>
      </p:sp>
      <p:sp>
        <p:nvSpPr>
          <p:cNvPr id="24" name="Rectangle 24">
            <a:extLst>
              <a:ext uri="{FF2B5EF4-FFF2-40B4-BE49-F238E27FC236}">
                <a16:creationId xmlns:a16="http://schemas.microsoft.com/office/drawing/2014/main" id="{A0A6CF7E-8E48-2744-8068-830B158AEBC1}"/>
              </a:ext>
            </a:extLst>
          </p:cNvPr>
          <p:cNvSpPr>
            <a:spLocks noChangeArrowheads="1"/>
          </p:cNvSpPr>
          <p:nvPr/>
        </p:nvSpPr>
        <p:spPr bwMode="auto">
          <a:xfrm>
            <a:off x="1658938" y="188640"/>
            <a:ext cx="6297612"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har char="•"/>
              <a:defRPr kumimoji="1" sz="3200" b="1">
                <a:solidFill>
                  <a:srgbClr val="006600"/>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b="1">
                <a:solidFill>
                  <a:srgbClr val="660066"/>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b="1">
                <a:solidFill>
                  <a:srgbClr val="990000"/>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r>
              <a:rPr lang="en-US" altLang="zh-CN">
                <a:solidFill>
                  <a:srgbClr val="CC0000"/>
                </a:solidFill>
                <a:latin typeface="Arial" panose="020B0604020202020204" pitchFamily="34" charset="0"/>
                <a:ea typeface="黑体" panose="02010609060101010101" pitchFamily="49" charset="-122"/>
              </a:rPr>
              <a:t>p </a:t>
            </a:r>
            <a:r>
              <a:rPr lang="zh-CN" altLang="en-US">
                <a:solidFill>
                  <a:srgbClr val="CC0000"/>
                </a:solidFill>
                <a:latin typeface="Arial" panose="020B0604020202020204" pitchFamily="34" charset="0"/>
                <a:ea typeface="黑体" panose="02010609060101010101" pitchFamily="49" charset="-122"/>
              </a:rPr>
              <a:t>区元素的化学特点 </a:t>
            </a:r>
            <a:r>
              <a:rPr lang="en-US" altLang="zh-CN">
                <a:solidFill>
                  <a:srgbClr val="CC0000"/>
                </a:solidFill>
                <a:latin typeface="Arial" panose="020B0604020202020204" pitchFamily="34" charset="0"/>
                <a:ea typeface="黑体" panose="02010609060101010101" pitchFamily="49" charset="-122"/>
              </a:rPr>
              <a:t>– </a:t>
            </a:r>
            <a:r>
              <a:rPr lang="zh-CN" altLang="en-US">
                <a:solidFill>
                  <a:srgbClr val="CC0000"/>
                </a:solidFill>
                <a:latin typeface="Arial" panose="020B0604020202020204" pitchFamily="34" charset="0"/>
                <a:ea typeface="黑体" panose="02010609060101010101" pitchFamily="49" charset="-122"/>
              </a:rPr>
              <a:t>规律性</a:t>
            </a:r>
          </a:p>
        </p:txBody>
      </p:sp>
      <p:sp>
        <p:nvSpPr>
          <p:cNvPr id="25" name="矩形 24">
            <a:extLst>
              <a:ext uri="{FF2B5EF4-FFF2-40B4-BE49-F238E27FC236}">
                <a16:creationId xmlns:a16="http://schemas.microsoft.com/office/drawing/2014/main" id="{D263D3D5-FFB9-534E-A17C-4D3A08211ED2}"/>
              </a:ext>
            </a:extLst>
          </p:cNvPr>
          <p:cNvSpPr/>
          <p:nvPr/>
        </p:nvSpPr>
        <p:spPr bwMode="auto">
          <a:xfrm>
            <a:off x="0" y="908720"/>
            <a:ext cx="9144000" cy="45719"/>
          </a:xfrm>
          <a:prstGeom prst="rect">
            <a:avLst/>
          </a:prstGeom>
          <a:gradFill flip="none" rotWithShape="1">
            <a:gsLst>
              <a:gs pos="0">
                <a:srgbClr val="CC0000">
                  <a:shade val="30000"/>
                  <a:satMod val="115000"/>
                </a:srgbClr>
              </a:gs>
              <a:gs pos="50000">
                <a:srgbClr val="CC0000">
                  <a:shade val="67500"/>
                  <a:satMod val="115000"/>
                </a:srgbClr>
              </a:gs>
              <a:gs pos="100000">
                <a:srgbClr val="CC0000">
                  <a:shade val="100000"/>
                  <a:satMod val="115000"/>
                </a:srgbClr>
              </a:gs>
            </a:gsLst>
            <a:lin ang="5400000" scaled="1"/>
            <a:tileRect/>
          </a:gradFill>
          <a:ln w="9525" cap="flat" cmpd="sng" algn="ctr">
            <a:noFill/>
            <a:prstDash val="solid"/>
            <a:round/>
            <a:headEnd type="none" w="med" len="med"/>
            <a:tailEnd type="none" w="med" len="med"/>
          </a:ln>
          <a:effectLst/>
        </p:spPr>
        <p:txBody>
          <a:bodyPr vert="horz" wrap="square" lIns="90000" tIns="46800" rIns="90000" bIns="46800" numCol="1" rtlCol="0" anchor="t" anchorCtr="0" compatLnSpc="1">
            <a:prstTxWarp prst="textNoShape">
              <a:avLst/>
            </a:prstTxWarp>
            <a:spAutoFit/>
          </a:bodyPr>
          <a:lstStyle/>
          <a:p>
            <a:endParaRPr lang="zh-CN" altLang="en-US">
              <a:solidFill>
                <a:srgbClr val="000000"/>
              </a:solidFill>
            </a:endParaRPr>
          </a:p>
        </p:txBody>
      </p:sp>
    </p:spTree>
    <p:extLst>
      <p:ext uri="{BB962C8B-B14F-4D97-AF65-F5344CB8AC3E}">
        <p14:creationId xmlns:p14="http://schemas.microsoft.com/office/powerpoint/2010/main" val="909263118"/>
      </p:ext>
    </p:extLst>
  </p:cSld>
  <p:clrMapOvr>
    <a:masterClrMapping/>
  </p:clrMapOvr>
</p:sld>
</file>

<file path=ppt/theme/theme1.xml><?xml version="1.0" encoding="utf-8"?>
<a:theme xmlns:a="http://schemas.openxmlformats.org/drawingml/2006/main" name="出站报告">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1250</TotalTime>
  <Words>6490</Words>
  <Application>Microsoft Macintosh PowerPoint</Application>
  <PresentationFormat>全屏显示(4:3)</PresentationFormat>
  <Paragraphs>778</Paragraphs>
  <Slides>76</Slides>
  <Notes>10</Notes>
  <HiddenSlides>0</HiddenSlides>
  <MMClips>1</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6</vt:i4>
      </vt:variant>
      <vt:variant>
        <vt:lpstr>幻灯片标题</vt:lpstr>
      </vt:variant>
      <vt:variant>
        <vt:i4>76</vt:i4>
      </vt:variant>
    </vt:vector>
  </HeadingPairs>
  <TitlesOfParts>
    <vt:vector size="95" baseType="lpstr">
      <vt:lpstr>黑体</vt:lpstr>
      <vt:lpstr>黑体</vt:lpstr>
      <vt:lpstr>华康简黑</vt:lpstr>
      <vt:lpstr>华文楷体</vt:lpstr>
      <vt:lpstr>楷体_GB2312</vt:lpstr>
      <vt:lpstr>宋体</vt:lpstr>
      <vt:lpstr>Heiti SC Medium</vt:lpstr>
      <vt:lpstr>Arial</vt:lpstr>
      <vt:lpstr>Calibri</vt:lpstr>
      <vt:lpstr>Tahoma</vt:lpstr>
      <vt:lpstr>Times New Roman</vt:lpstr>
      <vt:lpstr>Wingdings</vt:lpstr>
      <vt:lpstr>出站报告</vt:lpstr>
      <vt:lpstr>CS ChemDraw Drawing</vt:lpstr>
      <vt:lpstr>Equation</vt:lpstr>
      <vt:lpstr>文档</vt:lpstr>
      <vt:lpstr>公式</vt:lpstr>
      <vt:lpstr>Photo Editor 照片</vt:lpstr>
      <vt:lpstr>Document</vt:lpstr>
      <vt:lpstr>PowerPoint 演示文稿</vt:lpstr>
      <vt:lpstr>PowerPoint 演示文稿</vt:lpstr>
      <vt:lpstr>PowerPoint 演示文稿</vt:lpstr>
      <vt:lpstr>p 区元素的化学特点 - 多样性</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铝</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wangbw@pku.edu.cn</dc:creator>
  <cp:lastModifiedBy>wangbw@pku.edu.cn</cp:lastModifiedBy>
  <cp:revision>258</cp:revision>
  <dcterms:created xsi:type="dcterms:W3CDTF">2015-12-16T07:53:40Z</dcterms:created>
  <dcterms:modified xsi:type="dcterms:W3CDTF">2022-12-04T15:28:18Z</dcterms:modified>
</cp:coreProperties>
</file>